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Lst>
  <p:sldSz cy="7874000" cx="10160000"/>
  <p:notesSz cx="6858000" cy="9144000"/>
  <p:embeddedFontLst>
    <p:embeddedFont>
      <p:font typeface="Helvetica Neue"/>
      <p:regular r:id="rId151"/>
      <p:bold r:id="rId152"/>
      <p:italic r:id="rId153"/>
      <p:boldItalic r:id="rId1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154" Type="http://schemas.openxmlformats.org/officeDocument/2006/relationships/font" Target="fonts/HelveticaNeue-boldItalic.fntdata"/><Relationship Id="rId58" Type="http://schemas.openxmlformats.org/officeDocument/2006/relationships/slide" Target="slides/slide53.xml"/><Relationship Id="rId153" Type="http://schemas.openxmlformats.org/officeDocument/2006/relationships/font" Target="fonts/HelveticaNeue-italic.fntdata"/><Relationship Id="rId152" Type="http://schemas.openxmlformats.org/officeDocument/2006/relationships/font" Target="fonts/HelveticaNeue-bold.fntdata"/><Relationship Id="rId151" Type="http://schemas.openxmlformats.org/officeDocument/2006/relationships/font" Target="fonts/HelveticaNeue-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4" name="Shape 1934"/>
        <p:cNvGrpSpPr/>
        <p:nvPr/>
      </p:nvGrpSpPr>
      <p:grpSpPr>
        <a:xfrm>
          <a:off x="0" y="0"/>
          <a:ext cx="0" cy="0"/>
          <a:chOff x="0" y="0"/>
          <a:chExt cx="0" cy="0"/>
        </a:xfrm>
      </p:grpSpPr>
      <p:sp>
        <p:nvSpPr>
          <p:cNvPr id="1935" name="Google Shape;1935;p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10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7" name="Shape 1957"/>
        <p:cNvGrpSpPr/>
        <p:nvPr/>
      </p:nvGrpSpPr>
      <p:grpSpPr>
        <a:xfrm>
          <a:off x="0" y="0"/>
          <a:ext cx="0" cy="0"/>
          <a:chOff x="0" y="0"/>
          <a:chExt cx="0" cy="0"/>
        </a:xfrm>
      </p:grpSpPr>
      <p:sp>
        <p:nvSpPr>
          <p:cNvPr id="1958" name="Google Shape;1958;p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10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5" name="Shape 1975"/>
        <p:cNvGrpSpPr/>
        <p:nvPr/>
      </p:nvGrpSpPr>
      <p:grpSpPr>
        <a:xfrm>
          <a:off x="0" y="0"/>
          <a:ext cx="0" cy="0"/>
          <a:chOff x="0" y="0"/>
          <a:chExt cx="0" cy="0"/>
        </a:xfrm>
      </p:grpSpPr>
      <p:sp>
        <p:nvSpPr>
          <p:cNvPr id="1976" name="Google Shape;1976;p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0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1" name="Shape 1991"/>
        <p:cNvGrpSpPr/>
        <p:nvPr/>
      </p:nvGrpSpPr>
      <p:grpSpPr>
        <a:xfrm>
          <a:off x="0" y="0"/>
          <a:ext cx="0" cy="0"/>
          <a:chOff x="0" y="0"/>
          <a:chExt cx="0" cy="0"/>
        </a:xfrm>
      </p:grpSpPr>
      <p:sp>
        <p:nvSpPr>
          <p:cNvPr id="1992" name="Google Shape;1992;p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10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7" name="Shape 2007"/>
        <p:cNvGrpSpPr/>
        <p:nvPr/>
      </p:nvGrpSpPr>
      <p:grpSpPr>
        <a:xfrm>
          <a:off x="0" y="0"/>
          <a:ext cx="0" cy="0"/>
          <a:chOff x="0" y="0"/>
          <a:chExt cx="0" cy="0"/>
        </a:xfrm>
      </p:grpSpPr>
      <p:sp>
        <p:nvSpPr>
          <p:cNvPr id="2008" name="Google Shape;2008;p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0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9" name="Shape 2029"/>
        <p:cNvGrpSpPr/>
        <p:nvPr/>
      </p:nvGrpSpPr>
      <p:grpSpPr>
        <a:xfrm>
          <a:off x="0" y="0"/>
          <a:ext cx="0" cy="0"/>
          <a:chOff x="0" y="0"/>
          <a:chExt cx="0" cy="0"/>
        </a:xfrm>
      </p:grpSpPr>
      <p:sp>
        <p:nvSpPr>
          <p:cNvPr id="2030" name="Google Shape;2030;p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10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3" name="Shape 2043"/>
        <p:cNvGrpSpPr/>
        <p:nvPr/>
      </p:nvGrpSpPr>
      <p:grpSpPr>
        <a:xfrm>
          <a:off x="0" y="0"/>
          <a:ext cx="0" cy="0"/>
          <a:chOff x="0" y="0"/>
          <a:chExt cx="0" cy="0"/>
        </a:xfrm>
      </p:grpSpPr>
      <p:sp>
        <p:nvSpPr>
          <p:cNvPr id="2044" name="Google Shape;2044;p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10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7" name="Shape 2057"/>
        <p:cNvGrpSpPr/>
        <p:nvPr/>
      </p:nvGrpSpPr>
      <p:grpSpPr>
        <a:xfrm>
          <a:off x="0" y="0"/>
          <a:ext cx="0" cy="0"/>
          <a:chOff x="0" y="0"/>
          <a:chExt cx="0" cy="0"/>
        </a:xfrm>
      </p:grpSpPr>
      <p:sp>
        <p:nvSpPr>
          <p:cNvPr id="2058" name="Google Shape;2058;p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10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3" name="Shape 2073"/>
        <p:cNvGrpSpPr/>
        <p:nvPr/>
      </p:nvGrpSpPr>
      <p:grpSpPr>
        <a:xfrm>
          <a:off x="0" y="0"/>
          <a:ext cx="0" cy="0"/>
          <a:chOff x="0" y="0"/>
          <a:chExt cx="0" cy="0"/>
        </a:xfrm>
      </p:grpSpPr>
      <p:sp>
        <p:nvSpPr>
          <p:cNvPr id="2074" name="Google Shape;2074;p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0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1" name="Shape 2091"/>
        <p:cNvGrpSpPr/>
        <p:nvPr/>
      </p:nvGrpSpPr>
      <p:grpSpPr>
        <a:xfrm>
          <a:off x="0" y="0"/>
          <a:ext cx="0" cy="0"/>
          <a:chOff x="0" y="0"/>
          <a:chExt cx="0" cy="0"/>
        </a:xfrm>
      </p:grpSpPr>
      <p:sp>
        <p:nvSpPr>
          <p:cNvPr id="2092" name="Google Shape;2092;p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0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2" name="Shape 2112"/>
        <p:cNvGrpSpPr/>
        <p:nvPr/>
      </p:nvGrpSpPr>
      <p:grpSpPr>
        <a:xfrm>
          <a:off x="0" y="0"/>
          <a:ext cx="0" cy="0"/>
          <a:chOff x="0" y="0"/>
          <a:chExt cx="0" cy="0"/>
        </a:xfrm>
      </p:grpSpPr>
      <p:sp>
        <p:nvSpPr>
          <p:cNvPr id="2113" name="Google Shape;2113;p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1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0" name="Shape 2130"/>
        <p:cNvGrpSpPr/>
        <p:nvPr/>
      </p:nvGrpSpPr>
      <p:grpSpPr>
        <a:xfrm>
          <a:off x="0" y="0"/>
          <a:ext cx="0" cy="0"/>
          <a:chOff x="0" y="0"/>
          <a:chExt cx="0" cy="0"/>
        </a:xfrm>
      </p:grpSpPr>
      <p:sp>
        <p:nvSpPr>
          <p:cNvPr id="2131" name="Google Shape;2131;p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7" name="Shape 2147"/>
        <p:cNvGrpSpPr/>
        <p:nvPr/>
      </p:nvGrpSpPr>
      <p:grpSpPr>
        <a:xfrm>
          <a:off x="0" y="0"/>
          <a:ext cx="0" cy="0"/>
          <a:chOff x="0" y="0"/>
          <a:chExt cx="0" cy="0"/>
        </a:xfrm>
      </p:grpSpPr>
      <p:sp>
        <p:nvSpPr>
          <p:cNvPr id="2148" name="Google Shape;2148;p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6" name="Shape 2166"/>
        <p:cNvGrpSpPr/>
        <p:nvPr/>
      </p:nvGrpSpPr>
      <p:grpSpPr>
        <a:xfrm>
          <a:off x="0" y="0"/>
          <a:ext cx="0" cy="0"/>
          <a:chOff x="0" y="0"/>
          <a:chExt cx="0" cy="0"/>
        </a:xfrm>
      </p:grpSpPr>
      <p:sp>
        <p:nvSpPr>
          <p:cNvPr id="2167" name="Google Shape;2167;p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1" name="Shape 2181"/>
        <p:cNvGrpSpPr/>
        <p:nvPr/>
      </p:nvGrpSpPr>
      <p:grpSpPr>
        <a:xfrm>
          <a:off x="0" y="0"/>
          <a:ext cx="0" cy="0"/>
          <a:chOff x="0" y="0"/>
          <a:chExt cx="0" cy="0"/>
        </a:xfrm>
      </p:grpSpPr>
      <p:sp>
        <p:nvSpPr>
          <p:cNvPr id="2182" name="Google Shape;2182;p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1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6" name="Shape 2206"/>
        <p:cNvGrpSpPr/>
        <p:nvPr/>
      </p:nvGrpSpPr>
      <p:grpSpPr>
        <a:xfrm>
          <a:off x="0" y="0"/>
          <a:ext cx="0" cy="0"/>
          <a:chOff x="0" y="0"/>
          <a:chExt cx="0" cy="0"/>
        </a:xfrm>
      </p:grpSpPr>
      <p:sp>
        <p:nvSpPr>
          <p:cNvPr id="2207" name="Google Shape;2207;p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1" name="Shape 2221"/>
        <p:cNvGrpSpPr/>
        <p:nvPr/>
      </p:nvGrpSpPr>
      <p:grpSpPr>
        <a:xfrm>
          <a:off x="0" y="0"/>
          <a:ext cx="0" cy="0"/>
          <a:chOff x="0" y="0"/>
          <a:chExt cx="0" cy="0"/>
        </a:xfrm>
      </p:grpSpPr>
      <p:sp>
        <p:nvSpPr>
          <p:cNvPr id="2222" name="Google Shape;2222;p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6" name="Shape 2236"/>
        <p:cNvGrpSpPr/>
        <p:nvPr/>
      </p:nvGrpSpPr>
      <p:grpSpPr>
        <a:xfrm>
          <a:off x="0" y="0"/>
          <a:ext cx="0" cy="0"/>
          <a:chOff x="0" y="0"/>
          <a:chExt cx="0" cy="0"/>
        </a:xfrm>
      </p:grpSpPr>
      <p:sp>
        <p:nvSpPr>
          <p:cNvPr id="2237" name="Google Shape;2237;p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0" name="Shape 2250"/>
        <p:cNvGrpSpPr/>
        <p:nvPr/>
      </p:nvGrpSpPr>
      <p:grpSpPr>
        <a:xfrm>
          <a:off x="0" y="0"/>
          <a:ext cx="0" cy="0"/>
          <a:chOff x="0" y="0"/>
          <a:chExt cx="0" cy="0"/>
        </a:xfrm>
      </p:grpSpPr>
      <p:sp>
        <p:nvSpPr>
          <p:cNvPr id="2251" name="Google Shape;2251;p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1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4" name="Shape 2264"/>
        <p:cNvGrpSpPr/>
        <p:nvPr/>
      </p:nvGrpSpPr>
      <p:grpSpPr>
        <a:xfrm>
          <a:off x="0" y="0"/>
          <a:ext cx="0" cy="0"/>
          <a:chOff x="0" y="0"/>
          <a:chExt cx="0" cy="0"/>
        </a:xfrm>
      </p:grpSpPr>
      <p:sp>
        <p:nvSpPr>
          <p:cNvPr id="2265" name="Google Shape;2265;p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1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9" name="Shape 2279"/>
        <p:cNvGrpSpPr/>
        <p:nvPr/>
      </p:nvGrpSpPr>
      <p:grpSpPr>
        <a:xfrm>
          <a:off x="0" y="0"/>
          <a:ext cx="0" cy="0"/>
          <a:chOff x="0" y="0"/>
          <a:chExt cx="0" cy="0"/>
        </a:xfrm>
      </p:grpSpPr>
      <p:sp>
        <p:nvSpPr>
          <p:cNvPr id="2280" name="Google Shape;2280;p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1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7" name="Shape 2297"/>
        <p:cNvGrpSpPr/>
        <p:nvPr/>
      </p:nvGrpSpPr>
      <p:grpSpPr>
        <a:xfrm>
          <a:off x="0" y="0"/>
          <a:ext cx="0" cy="0"/>
          <a:chOff x="0" y="0"/>
          <a:chExt cx="0" cy="0"/>
        </a:xfrm>
      </p:grpSpPr>
      <p:sp>
        <p:nvSpPr>
          <p:cNvPr id="2298" name="Google Shape;2298;p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1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4" name="Shape 2314"/>
        <p:cNvGrpSpPr/>
        <p:nvPr/>
      </p:nvGrpSpPr>
      <p:grpSpPr>
        <a:xfrm>
          <a:off x="0" y="0"/>
          <a:ext cx="0" cy="0"/>
          <a:chOff x="0" y="0"/>
          <a:chExt cx="0" cy="0"/>
        </a:xfrm>
      </p:grpSpPr>
      <p:sp>
        <p:nvSpPr>
          <p:cNvPr id="2315" name="Google Shape;2315;p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1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8" name="Shape 2328"/>
        <p:cNvGrpSpPr/>
        <p:nvPr/>
      </p:nvGrpSpPr>
      <p:grpSpPr>
        <a:xfrm>
          <a:off x="0" y="0"/>
          <a:ext cx="0" cy="0"/>
          <a:chOff x="0" y="0"/>
          <a:chExt cx="0" cy="0"/>
        </a:xfrm>
      </p:grpSpPr>
      <p:sp>
        <p:nvSpPr>
          <p:cNvPr id="2329" name="Google Shape;2329;p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1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2" name="Shape 2342"/>
        <p:cNvGrpSpPr/>
        <p:nvPr/>
      </p:nvGrpSpPr>
      <p:grpSpPr>
        <a:xfrm>
          <a:off x="0" y="0"/>
          <a:ext cx="0" cy="0"/>
          <a:chOff x="0" y="0"/>
          <a:chExt cx="0" cy="0"/>
        </a:xfrm>
      </p:grpSpPr>
      <p:sp>
        <p:nvSpPr>
          <p:cNvPr id="2343" name="Google Shape;2343;p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1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8" name="Shape 2358"/>
        <p:cNvGrpSpPr/>
        <p:nvPr/>
      </p:nvGrpSpPr>
      <p:grpSpPr>
        <a:xfrm>
          <a:off x="0" y="0"/>
          <a:ext cx="0" cy="0"/>
          <a:chOff x="0" y="0"/>
          <a:chExt cx="0" cy="0"/>
        </a:xfrm>
      </p:grpSpPr>
      <p:sp>
        <p:nvSpPr>
          <p:cNvPr id="2359" name="Google Shape;2359;p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1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0" name="Shape 2380"/>
        <p:cNvGrpSpPr/>
        <p:nvPr/>
      </p:nvGrpSpPr>
      <p:grpSpPr>
        <a:xfrm>
          <a:off x="0" y="0"/>
          <a:ext cx="0" cy="0"/>
          <a:chOff x="0" y="0"/>
          <a:chExt cx="0" cy="0"/>
        </a:xfrm>
      </p:grpSpPr>
      <p:sp>
        <p:nvSpPr>
          <p:cNvPr id="2381" name="Google Shape;2381;p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1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6" name="Shape 2406"/>
        <p:cNvGrpSpPr/>
        <p:nvPr/>
      </p:nvGrpSpPr>
      <p:grpSpPr>
        <a:xfrm>
          <a:off x="0" y="0"/>
          <a:ext cx="0" cy="0"/>
          <a:chOff x="0" y="0"/>
          <a:chExt cx="0" cy="0"/>
        </a:xfrm>
      </p:grpSpPr>
      <p:sp>
        <p:nvSpPr>
          <p:cNvPr id="2407" name="Google Shape;2407;p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1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2" name="Shape 2422"/>
        <p:cNvGrpSpPr/>
        <p:nvPr/>
      </p:nvGrpSpPr>
      <p:grpSpPr>
        <a:xfrm>
          <a:off x="0" y="0"/>
          <a:ext cx="0" cy="0"/>
          <a:chOff x="0" y="0"/>
          <a:chExt cx="0" cy="0"/>
        </a:xfrm>
      </p:grpSpPr>
      <p:sp>
        <p:nvSpPr>
          <p:cNvPr id="2423" name="Google Shape;2423;p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1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8" name="Shape 2438"/>
        <p:cNvGrpSpPr/>
        <p:nvPr/>
      </p:nvGrpSpPr>
      <p:grpSpPr>
        <a:xfrm>
          <a:off x="0" y="0"/>
          <a:ext cx="0" cy="0"/>
          <a:chOff x="0" y="0"/>
          <a:chExt cx="0" cy="0"/>
        </a:xfrm>
      </p:grpSpPr>
      <p:sp>
        <p:nvSpPr>
          <p:cNvPr id="2439" name="Google Shape;2439;p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1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4" name="Shape 2454"/>
        <p:cNvGrpSpPr/>
        <p:nvPr/>
      </p:nvGrpSpPr>
      <p:grpSpPr>
        <a:xfrm>
          <a:off x="0" y="0"/>
          <a:ext cx="0" cy="0"/>
          <a:chOff x="0" y="0"/>
          <a:chExt cx="0" cy="0"/>
        </a:xfrm>
      </p:grpSpPr>
      <p:sp>
        <p:nvSpPr>
          <p:cNvPr id="2455" name="Google Shape;2455;p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1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0" name="Shape 2470"/>
        <p:cNvGrpSpPr/>
        <p:nvPr/>
      </p:nvGrpSpPr>
      <p:grpSpPr>
        <a:xfrm>
          <a:off x="0" y="0"/>
          <a:ext cx="0" cy="0"/>
          <a:chOff x="0" y="0"/>
          <a:chExt cx="0" cy="0"/>
        </a:xfrm>
      </p:grpSpPr>
      <p:sp>
        <p:nvSpPr>
          <p:cNvPr id="2471" name="Google Shape;2471;p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1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6" name="Shape 2486"/>
        <p:cNvGrpSpPr/>
        <p:nvPr/>
      </p:nvGrpSpPr>
      <p:grpSpPr>
        <a:xfrm>
          <a:off x="0" y="0"/>
          <a:ext cx="0" cy="0"/>
          <a:chOff x="0" y="0"/>
          <a:chExt cx="0" cy="0"/>
        </a:xfrm>
      </p:grpSpPr>
      <p:sp>
        <p:nvSpPr>
          <p:cNvPr id="2487" name="Google Shape;2487;p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1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2" name="Shape 2502"/>
        <p:cNvGrpSpPr/>
        <p:nvPr/>
      </p:nvGrpSpPr>
      <p:grpSpPr>
        <a:xfrm>
          <a:off x="0" y="0"/>
          <a:ext cx="0" cy="0"/>
          <a:chOff x="0" y="0"/>
          <a:chExt cx="0" cy="0"/>
        </a:xfrm>
      </p:grpSpPr>
      <p:sp>
        <p:nvSpPr>
          <p:cNvPr id="2503" name="Google Shape;2503;p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1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7" name="Shape 2527"/>
        <p:cNvGrpSpPr/>
        <p:nvPr/>
      </p:nvGrpSpPr>
      <p:grpSpPr>
        <a:xfrm>
          <a:off x="0" y="0"/>
          <a:ext cx="0" cy="0"/>
          <a:chOff x="0" y="0"/>
          <a:chExt cx="0" cy="0"/>
        </a:xfrm>
      </p:grpSpPr>
      <p:sp>
        <p:nvSpPr>
          <p:cNvPr id="2528" name="Google Shape;2528;p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1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2" name="Shape 2542"/>
        <p:cNvGrpSpPr/>
        <p:nvPr/>
      </p:nvGrpSpPr>
      <p:grpSpPr>
        <a:xfrm>
          <a:off x="0" y="0"/>
          <a:ext cx="0" cy="0"/>
          <a:chOff x="0" y="0"/>
          <a:chExt cx="0" cy="0"/>
        </a:xfrm>
      </p:grpSpPr>
      <p:sp>
        <p:nvSpPr>
          <p:cNvPr id="2543" name="Google Shape;2543;p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1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7" name="Shape 2557"/>
        <p:cNvGrpSpPr/>
        <p:nvPr/>
      </p:nvGrpSpPr>
      <p:grpSpPr>
        <a:xfrm>
          <a:off x="0" y="0"/>
          <a:ext cx="0" cy="0"/>
          <a:chOff x="0" y="0"/>
          <a:chExt cx="0" cy="0"/>
        </a:xfrm>
      </p:grpSpPr>
      <p:sp>
        <p:nvSpPr>
          <p:cNvPr id="2558" name="Google Shape;2558;p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1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2" name="Shape 2572"/>
        <p:cNvGrpSpPr/>
        <p:nvPr/>
      </p:nvGrpSpPr>
      <p:grpSpPr>
        <a:xfrm>
          <a:off x="0" y="0"/>
          <a:ext cx="0" cy="0"/>
          <a:chOff x="0" y="0"/>
          <a:chExt cx="0" cy="0"/>
        </a:xfrm>
      </p:grpSpPr>
      <p:sp>
        <p:nvSpPr>
          <p:cNvPr id="2573" name="Google Shape;2573;p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1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8" name="Shape 2588"/>
        <p:cNvGrpSpPr/>
        <p:nvPr/>
      </p:nvGrpSpPr>
      <p:grpSpPr>
        <a:xfrm>
          <a:off x="0" y="0"/>
          <a:ext cx="0" cy="0"/>
          <a:chOff x="0" y="0"/>
          <a:chExt cx="0" cy="0"/>
        </a:xfrm>
      </p:grpSpPr>
      <p:sp>
        <p:nvSpPr>
          <p:cNvPr id="2589" name="Google Shape;2589;p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1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3" name="Shape 2603"/>
        <p:cNvGrpSpPr/>
        <p:nvPr/>
      </p:nvGrpSpPr>
      <p:grpSpPr>
        <a:xfrm>
          <a:off x="0" y="0"/>
          <a:ext cx="0" cy="0"/>
          <a:chOff x="0" y="0"/>
          <a:chExt cx="0" cy="0"/>
        </a:xfrm>
      </p:grpSpPr>
      <p:sp>
        <p:nvSpPr>
          <p:cNvPr id="2604" name="Google Shape;2604;p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1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1" name="Shape 2621"/>
        <p:cNvGrpSpPr/>
        <p:nvPr/>
      </p:nvGrpSpPr>
      <p:grpSpPr>
        <a:xfrm>
          <a:off x="0" y="0"/>
          <a:ext cx="0" cy="0"/>
          <a:chOff x="0" y="0"/>
          <a:chExt cx="0" cy="0"/>
        </a:xfrm>
      </p:grpSpPr>
      <p:sp>
        <p:nvSpPr>
          <p:cNvPr id="2622" name="Google Shape;2622;p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1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6" name="Shape 2636"/>
        <p:cNvGrpSpPr/>
        <p:nvPr/>
      </p:nvGrpSpPr>
      <p:grpSpPr>
        <a:xfrm>
          <a:off x="0" y="0"/>
          <a:ext cx="0" cy="0"/>
          <a:chOff x="0" y="0"/>
          <a:chExt cx="0" cy="0"/>
        </a:xfrm>
      </p:grpSpPr>
      <p:sp>
        <p:nvSpPr>
          <p:cNvPr id="2637" name="Google Shape;2637;p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1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0" name="Shape 2660"/>
        <p:cNvGrpSpPr/>
        <p:nvPr/>
      </p:nvGrpSpPr>
      <p:grpSpPr>
        <a:xfrm>
          <a:off x="0" y="0"/>
          <a:ext cx="0" cy="0"/>
          <a:chOff x="0" y="0"/>
          <a:chExt cx="0" cy="0"/>
        </a:xfrm>
      </p:grpSpPr>
      <p:sp>
        <p:nvSpPr>
          <p:cNvPr id="2661" name="Google Shape;2661;p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1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5" name="Shape 2675"/>
        <p:cNvGrpSpPr/>
        <p:nvPr/>
      </p:nvGrpSpPr>
      <p:grpSpPr>
        <a:xfrm>
          <a:off x="0" y="0"/>
          <a:ext cx="0" cy="0"/>
          <a:chOff x="0" y="0"/>
          <a:chExt cx="0" cy="0"/>
        </a:xfrm>
      </p:grpSpPr>
      <p:sp>
        <p:nvSpPr>
          <p:cNvPr id="2676" name="Google Shape;2676;p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1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2" name="Shape 2692"/>
        <p:cNvGrpSpPr/>
        <p:nvPr/>
      </p:nvGrpSpPr>
      <p:grpSpPr>
        <a:xfrm>
          <a:off x="0" y="0"/>
          <a:ext cx="0" cy="0"/>
          <a:chOff x="0" y="0"/>
          <a:chExt cx="0" cy="0"/>
        </a:xfrm>
      </p:grpSpPr>
      <p:sp>
        <p:nvSpPr>
          <p:cNvPr id="2693" name="Google Shape;2693;p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1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2" name="Shape 2712"/>
        <p:cNvGrpSpPr/>
        <p:nvPr/>
      </p:nvGrpSpPr>
      <p:grpSpPr>
        <a:xfrm>
          <a:off x="0" y="0"/>
          <a:ext cx="0" cy="0"/>
          <a:chOff x="0" y="0"/>
          <a:chExt cx="0" cy="0"/>
        </a:xfrm>
      </p:grpSpPr>
      <p:sp>
        <p:nvSpPr>
          <p:cNvPr id="2713" name="Google Shape;2713;p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1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p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p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p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p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p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p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p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p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p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6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6" name="Shape 1416"/>
        <p:cNvGrpSpPr/>
        <p:nvPr/>
      </p:nvGrpSpPr>
      <p:grpSpPr>
        <a:xfrm>
          <a:off x="0" y="0"/>
          <a:ext cx="0" cy="0"/>
          <a:chOff x="0" y="0"/>
          <a:chExt cx="0" cy="0"/>
        </a:xfrm>
      </p:grpSpPr>
      <p:sp>
        <p:nvSpPr>
          <p:cNvPr id="1417" name="Google Shape;1417;p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p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p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p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8" name="Shape 1488"/>
        <p:cNvGrpSpPr/>
        <p:nvPr/>
      </p:nvGrpSpPr>
      <p:grpSpPr>
        <a:xfrm>
          <a:off x="0" y="0"/>
          <a:ext cx="0" cy="0"/>
          <a:chOff x="0" y="0"/>
          <a:chExt cx="0" cy="0"/>
        </a:xfrm>
      </p:grpSpPr>
      <p:sp>
        <p:nvSpPr>
          <p:cNvPr id="1489" name="Google Shape;1489;p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6" name="Shape 1516"/>
        <p:cNvGrpSpPr/>
        <p:nvPr/>
      </p:nvGrpSpPr>
      <p:grpSpPr>
        <a:xfrm>
          <a:off x="0" y="0"/>
          <a:ext cx="0" cy="0"/>
          <a:chOff x="0" y="0"/>
          <a:chExt cx="0" cy="0"/>
        </a:xfrm>
      </p:grpSpPr>
      <p:sp>
        <p:nvSpPr>
          <p:cNvPr id="1517" name="Google Shape;1517;p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7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1" name="Shape 1531"/>
        <p:cNvGrpSpPr/>
        <p:nvPr/>
      </p:nvGrpSpPr>
      <p:grpSpPr>
        <a:xfrm>
          <a:off x="0" y="0"/>
          <a:ext cx="0" cy="0"/>
          <a:chOff x="0" y="0"/>
          <a:chExt cx="0" cy="0"/>
        </a:xfrm>
      </p:grpSpPr>
      <p:sp>
        <p:nvSpPr>
          <p:cNvPr id="1532" name="Google Shape;1532;p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p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7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p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7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p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2" name="Shape 1592"/>
        <p:cNvGrpSpPr/>
        <p:nvPr/>
      </p:nvGrpSpPr>
      <p:grpSpPr>
        <a:xfrm>
          <a:off x="0" y="0"/>
          <a:ext cx="0" cy="0"/>
          <a:chOff x="0" y="0"/>
          <a:chExt cx="0" cy="0"/>
        </a:xfrm>
      </p:grpSpPr>
      <p:sp>
        <p:nvSpPr>
          <p:cNvPr id="1593" name="Google Shape;1593;p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p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8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9" name="Shape 1629"/>
        <p:cNvGrpSpPr/>
        <p:nvPr/>
      </p:nvGrpSpPr>
      <p:grpSpPr>
        <a:xfrm>
          <a:off x="0" y="0"/>
          <a:ext cx="0" cy="0"/>
          <a:chOff x="0" y="0"/>
          <a:chExt cx="0" cy="0"/>
        </a:xfrm>
      </p:grpSpPr>
      <p:sp>
        <p:nvSpPr>
          <p:cNvPr id="1630" name="Google Shape;1630;p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8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5" name="Shape 1645"/>
        <p:cNvGrpSpPr/>
        <p:nvPr/>
      </p:nvGrpSpPr>
      <p:grpSpPr>
        <a:xfrm>
          <a:off x="0" y="0"/>
          <a:ext cx="0" cy="0"/>
          <a:chOff x="0" y="0"/>
          <a:chExt cx="0" cy="0"/>
        </a:xfrm>
      </p:grpSpPr>
      <p:sp>
        <p:nvSpPr>
          <p:cNvPr id="1646" name="Google Shape;1646;p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8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1" name="Shape 1661"/>
        <p:cNvGrpSpPr/>
        <p:nvPr/>
      </p:nvGrpSpPr>
      <p:grpSpPr>
        <a:xfrm>
          <a:off x="0" y="0"/>
          <a:ext cx="0" cy="0"/>
          <a:chOff x="0" y="0"/>
          <a:chExt cx="0" cy="0"/>
        </a:xfrm>
      </p:grpSpPr>
      <p:sp>
        <p:nvSpPr>
          <p:cNvPr id="1662" name="Google Shape;1662;p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8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5" name="Shape 1685"/>
        <p:cNvGrpSpPr/>
        <p:nvPr/>
      </p:nvGrpSpPr>
      <p:grpSpPr>
        <a:xfrm>
          <a:off x="0" y="0"/>
          <a:ext cx="0" cy="0"/>
          <a:chOff x="0" y="0"/>
          <a:chExt cx="0" cy="0"/>
        </a:xfrm>
      </p:grpSpPr>
      <p:sp>
        <p:nvSpPr>
          <p:cNvPr id="1686" name="Google Shape;1686;p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8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9" name="Shape 1699"/>
        <p:cNvGrpSpPr/>
        <p:nvPr/>
      </p:nvGrpSpPr>
      <p:grpSpPr>
        <a:xfrm>
          <a:off x="0" y="0"/>
          <a:ext cx="0" cy="0"/>
          <a:chOff x="0" y="0"/>
          <a:chExt cx="0" cy="0"/>
        </a:xfrm>
      </p:grpSpPr>
      <p:sp>
        <p:nvSpPr>
          <p:cNvPr id="1700" name="Google Shape;1700;p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8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6" name="Shape 1726"/>
        <p:cNvGrpSpPr/>
        <p:nvPr/>
      </p:nvGrpSpPr>
      <p:grpSpPr>
        <a:xfrm>
          <a:off x="0" y="0"/>
          <a:ext cx="0" cy="0"/>
          <a:chOff x="0" y="0"/>
          <a:chExt cx="0" cy="0"/>
        </a:xfrm>
      </p:grpSpPr>
      <p:sp>
        <p:nvSpPr>
          <p:cNvPr id="1727" name="Google Shape;1727;p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8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1" name="Shape 1741"/>
        <p:cNvGrpSpPr/>
        <p:nvPr/>
      </p:nvGrpSpPr>
      <p:grpSpPr>
        <a:xfrm>
          <a:off x="0" y="0"/>
          <a:ext cx="0" cy="0"/>
          <a:chOff x="0" y="0"/>
          <a:chExt cx="0" cy="0"/>
        </a:xfrm>
      </p:grpSpPr>
      <p:sp>
        <p:nvSpPr>
          <p:cNvPr id="1742" name="Google Shape;1742;p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8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6" name="Shape 1756"/>
        <p:cNvGrpSpPr/>
        <p:nvPr/>
      </p:nvGrpSpPr>
      <p:grpSpPr>
        <a:xfrm>
          <a:off x="0" y="0"/>
          <a:ext cx="0" cy="0"/>
          <a:chOff x="0" y="0"/>
          <a:chExt cx="0" cy="0"/>
        </a:xfrm>
      </p:grpSpPr>
      <p:sp>
        <p:nvSpPr>
          <p:cNvPr id="1757" name="Google Shape;1757;p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8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9" name="Shape 1769"/>
        <p:cNvGrpSpPr/>
        <p:nvPr/>
      </p:nvGrpSpPr>
      <p:grpSpPr>
        <a:xfrm>
          <a:off x="0" y="0"/>
          <a:ext cx="0" cy="0"/>
          <a:chOff x="0" y="0"/>
          <a:chExt cx="0" cy="0"/>
        </a:xfrm>
      </p:grpSpPr>
      <p:sp>
        <p:nvSpPr>
          <p:cNvPr id="1770" name="Google Shape;1770;p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8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1" name="Shape 1781"/>
        <p:cNvGrpSpPr/>
        <p:nvPr/>
      </p:nvGrpSpPr>
      <p:grpSpPr>
        <a:xfrm>
          <a:off x="0" y="0"/>
          <a:ext cx="0" cy="0"/>
          <a:chOff x="0" y="0"/>
          <a:chExt cx="0" cy="0"/>
        </a:xfrm>
      </p:grpSpPr>
      <p:sp>
        <p:nvSpPr>
          <p:cNvPr id="1782" name="Google Shape;1782;p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9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5" name="Shape 1795"/>
        <p:cNvGrpSpPr/>
        <p:nvPr/>
      </p:nvGrpSpPr>
      <p:grpSpPr>
        <a:xfrm>
          <a:off x="0" y="0"/>
          <a:ext cx="0" cy="0"/>
          <a:chOff x="0" y="0"/>
          <a:chExt cx="0" cy="0"/>
        </a:xfrm>
      </p:grpSpPr>
      <p:sp>
        <p:nvSpPr>
          <p:cNvPr id="1796" name="Google Shape;1796;p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9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1" name="Shape 1811"/>
        <p:cNvGrpSpPr/>
        <p:nvPr/>
      </p:nvGrpSpPr>
      <p:grpSpPr>
        <a:xfrm>
          <a:off x="0" y="0"/>
          <a:ext cx="0" cy="0"/>
          <a:chOff x="0" y="0"/>
          <a:chExt cx="0" cy="0"/>
        </a:xfrm>
      </p:grpSpPr>
      <p:sp>
        <p:nvSpPr>
          <p:cNvPr id="1812" name="Google Shape;1812;p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9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5" name="Shape 1825"/>
        <p:cNvGrpSpPr/>
        <p:nvPr/>
      </p:nvGrpSpPr>
      <p:grpSpPr>
        <a:xfrm>
          <a:off x="0" y="0"/>
          <a:ext cx="0" cy="0"/>
          <a:chOff x="0" y="0"/>
          <a:chExt cx="0" cy="0"/>
        </a:xfrm>
      </p:grpSpPr>
      <p:sp>
        <p:nvSpPr>
          <p:cNvPr id="1826" name="Google Shape;1826;p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9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9" name="Shape 1839"/>
        <p:cNvGrpSpPr/>
        <p:nvPr/>
      </p:nvGrpSpPr>
      <p:grpSpPr>
        <a:xfrm>
          <a:off x="0" y="0"/>
          <a:ext cx="0" cy="0"/>
          <a:chOff x="0" y="0"/>
          <a:chExt cx="0" cy="0"/>
        </a:xfrm>
      </p:grpSpPr>
      <p:sp>
        <p:nvSpPr>
          <p:cNvPr id="1840" name="Google Shape;1840;p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9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3" name="Shape 1853"/>
        <p:cNvGrpSpPr/>
        <p:nvPr/>
      </p:nvGrpSpPr>
      <p:grpSpPr>
        <a:xfrm>
          <a:off x="0" y="0"/>
          <a:ext cx="0" cy="0"/>
          <a:chOff x="0" y="0"/>
          <a:chExt cx="0" cy="0"/>
        </a:xfrm>
      </p:grpSpPr>
      <p:sp>
        <p:nvSpPr>
          <p:cNvPr id="1854" name="Google Shape;1854;p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9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9" name="Shape 1869"/>
        <p:cNvGrpSpPr/>
        <p:nvPr/>
      </p:nvGrpSpPr>
      <p:grpSpPr>
        <a:xfrm>
          <a:off x="0" y="0"/>
          <a:ext cx="0" cy="0"/>
          <a:chOff x="0" y="0"/>
          <a:chExt cx="0" cy="0"/>
        </a:xfrm>
      </p:grpSpPr>
      <p:sp>
        <p:nvSpPr>
          <p:cNvPr id="1870" name="Google Shape;1870;p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9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5" name="Shape 1885"/>
        <p:cNvGrpSpPr/>
        <p:nvPr/>
      </p:nvGrpSpPr>
      <p:grpSpPr>
        <a:xfrm>
          <a:off x="0" y="0"/>
          <a:ext cx="0" cy="0"/>
          <a:chOff x="0" y="0"/>
          <a:chExt cx="0" cy="0"/>
        </a:xfrm>
      </p:grpSpPr>
      <p:sp>
        <p:nvSpPr>
          <p:cNvPr id="1886" name="Google Shape;1886;p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9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0" name="Shape 1900"/>
        <p:cNvGrpSpPr/>
        <p:nvPr/>
      </p:nvGrpSpPr>
      <p:grpSpPr>
        <a:xfrm>
          <a:off x="0" y="0"/>
          <a:ext cx="0" cy="0"/>
          <a:chOff x="0" y="0"/>
          <a:chExt cx="0" cy="0"/>
        </a:xfrm>
      </p:grpSpPr>
      <p:sp>
        <p:nvSpPr>
          <p:cNvPr id="1901" name="Google Shape;1901;p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9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6" name="Shape 1916"/>
        <p:cNvGrpSpPr/>
        <p:nvPr/>
      </p:nvGrpSpPr>
      <p:grpSpPr>
        <a:xfrm>
          <a:off x="0" y="0"/>
          <a:ext cx="0" cy="0"/>
          <a:chOff x="0" y="0"/>
          <a:chExt cx="0" cy="0"/>
        </a:xfrm>
      </p:grpSpPr>
      <p:sp>
        <p:nvSpPr>
          <p:cNvPr id="1917" name="Google Shape;1917;p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9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762190" y="2437770"/>
            <a:ext cx="8474173" cy="1684743"/>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1520958" y="4473863"/>
            <a:ext cx="7089211" cy="1980235"/>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4" name="Google Shape;14;p2"/>
          <p:cNvSpPr txBox="1"/>
          <p:nvPr>
            <p:ph idx="10" type="dt"/>
          </p:nvPr>
        </p:nvSpPr>
        <p:spPr>
          <a:xfrm>
            <a:off x="508000" y="7244080"/>
            <a:ext cx="2367279" cy="4724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3464560" y="7244080"/>
            <a:ext cx="3220720" cy="47244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7274559" y="7244080"/>
            <a:ext cx="2377441" cy="4724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508000" y="314960"/>
            <a:ext cx="9144000" cy="1312674"/>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493392" y="-150750"/>
            <a:ext cx="5173217" cy="91440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508000" y="7244080"/>
            <a:ext cx="2367279" cy="4724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464560" y="7244080"/>
            <a:ext cx="3220720" cy="47244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7274559" y="7244080"/>
            <a:ext cx="2377441" cy="4724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5162551" y="2518410"/>
            <a:ext cx="6692899" cy="2286000"/>
          </a:xfrm>
          <a:prstGeom prst="rect">
            <a:avLst/>
          </a:prstGeom>
          <a:noFill/>
          <a:ln>
            <a:noFill/>
          </a:ln>
        </p:spPr>
        <p:txBody>
          <a:bodyPr anchorCtr="0" anchor="t"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04190" y="318769"/>
            <a:ext cx="6692899" cy="668528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508000" y="7244080"/>
            <a:ext cx="2367279" cy="4724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464560" y="7244080"/>
            <a:ext cx="3220720" cy="47244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7274559" y="7244080"/>
            <a:ext cx="2377441" cy="4724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508000" y="314960"/>
            <a:ext cx="9144000" cy="1312674"/>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508000" y="1834642"/>
            <a:ext cx="9144000" cy="5173217"/>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3"/>
          <p:cNvSpPr txBox="1"/>
          <p:nvPr>
            <p:ph idx="10" type="dt"/>
          </p:nvPr>
        </p:nvSpPr>
        <p:spPr>
          <a:xfrm>
            <a:off x="508000" y="7244080"/>
            <a:ext cx="2367279" cy="4724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3464560" y="7244080"/>
            <a:ext cx="3220720" cy="47244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7274559" y="7244080"/>
            <a:ext cx="2377441" cy="4724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802527" y="5047435"/>
            <a:ext cx="8639852" cy="1625446"/>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444"/>
              <a:buFont typeface="Calibri"/>
              <a:buNone/>
              <a:defRPr b="1" sz="4444"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802527" y="3307079"/>
            <a:ext cx="8639852" cy="1732281"/>
          </a:xfrm>
          <a:prstGeom prst="rect">
            <a:avLst/>
          </a:prstGeom>
          <a:noFill/>
          <a:ln>
            <a:noFill/>
          </a:ln>
        </p:spPr>
        <p:txBody>
          <a:bodyPr anchorCtr="0" anchor="t" bIns="45700" lIns="91425" spcFirstLastPara="1" rIns="91425" wrap="square" tIns="45700">
            <a:normAutofit/>
          </a:bodyPr>
          <a:lstStyle>
            <a:lvl1pPr indent="-228600" lvl="0" marL="457200" algn="l">
              <a:spcBef>
                <a:spcPts val="889"/>
              </a:spcBef>
              <a:spcAft>
                <a:spcPts val="0"/>
              </a:spcAft>
              <a:buClr>
                <a:srgbClr val="888888"/>
              </a:buClr>
              <a:buSzPts val="4444"/>
              <a:buNone/>
              <a:defRPr sz="4444">
                <a:solidFill>
                  <a:srgbClr val="888888"/>
                </a:solidFill>
              </a:defRPr>
            </a:lvl1pPr>
            <a:lvl2pPr indent="-228600" lvl="1" marL="914400" algn="l">
              <a:spcBef>
                <a:spcPts val="800"/>
              </a:spcBef>
              <a:spcAft>
                <a:spcPts val="0"/>
              </a:spcAft>
              <a:buClr>
                <a:srgbClr val="888888"/>
              </a:buClr>
              <a:buSzPts val="4000"/>
              <a:buNone/>
              <a:defRPr sz="4000">
                <a:solidFill>
                  <a:srgbClr val="888888"/>
                </a:solidFill>
              </a:defRPr>
            </a:lvl2pPr>
            <a:lvl3pPr indent="-228600" lvl="2" marL="1371600" algn="l">
              <a:spcBef>
                <a:spcPts val="711"/>
              </a:spcBef>
              <a:spcAft>
                <a:spcPts val="0"/>
              </a:spcAft>
              <a:buClr>
                <a:srgbClr val="888888"/>
              </a:buClr>
              <a:buSzPts val="3555"/>
              <a:buNone/>
              <a:defRPr sz="3555">
                <a:solidFill>
                  <a:srgbClr val="888888"/>
                </a:solidFill>
              </a:defRPr>
            </a:lvl3pPr>
            <a:lvl4pPr indent="-228600" lvl="3" marL="1828800" algn="l">
              <a:spcBef>
                <a:spcPts val="622"/>
              </a:spcBef>
              <a:spcAft>
                <a:spcPts val="0"/>
              </a:spcAft>
              <a:buClr>
                <a:srgbClr val="888888"/>
              </a:buClr>
              <a:buSzPts val="3111"/>
              <a:buNone/>
              <a:defRPr sz="3111">
                <a:solidFill>
                  <a:srgbClr val="888888"/>
                </a:solidFill>
              </a:defRPr>
            </a:lvl4pPr>
            <a:lvl5pPr indent="-228600" lvl="4" marL="2286000" algn="l">
              <a:spcBef>
                <a:spcPts val="533"/>
              </a:spcBef>
              <a:spcAft>
                <a:spcPts val="0"/>
              </a:spcAft>
              <a:buClr>
                <a:srgbClr val="888888"/>
              </a:buClr>
              <a:buSzPts val="2666"/>
              <a:buNone/>
              <a:defRPr sz="2666">
                <a:solidFill>
                  <a:srgbClr val="888888"/>
                </a:solidFill>
              </a:defRPr>
            </a:lvl5pPr>
            <a:lvl6pPr indent="-228600" lvl="5" marL="2743200" algn="l">
              <a:spcBef>
                <a:spcPts val="889"/>
              </a:spcBef>
              <a:spcAft>
                <a:spcPts val="0"/>
              </a:spcAft>
              <a:buClr>
                <a:srgbClr val="888888"/>
              </a:buClr>
              <a:buSzPts val="4444"/>
              <a:buNone/>
              <a:defRPr sz="4444">
                <a:solidFill>
                  <a:srgbClr val="888888"/>
                </a:solidFill>
              </a:defRPr>
            </a:lvl6pPr>
            <a:lvl7pPr indent="-228600" lvl="6" marL="3200400" algn="l">
              <a:spcBef>
                <a:spcPts val="889"/>
              </a:spcBef>
              <a:spcAft>
                <a:spcPts val="0"/>
              </a:spcAft>
              <a:buClr>
                <a:srgbClr val="888888"/>
              </a:buClr>
              <a:buSzPts val="4444"/>
              <a:buNone/>
              <a:defRPr sz="4444">
                <a:solidFill>
                  <a:srgbClr val="888888"/>
                </a:solidFill>
              </a:defRPr>
            </a:lvl7pPr>
            <a:lvl8pPr indent="-228600" lvl="7" marL="3657600" algn="l">
              <a:spcBef>
                <a:spcPts val="889"/>
              </a:spcBef>
              <a:spcAft>
                <a:spcPts val="0"/>
              </a:spcAft>
              <a:buClr>
                <a:srgbClr val="888888"/>
              </a:buClr>
              <a:buSzPts val="4444"/>
              <a:buNone/>
              <a:defRPr sz="4444">
                <a:solidFill>
                  <a:srgbClr val="888888"/>
                </a:solidFill>
              </a:defRPr>
            </a:lvl8pPr>
            <a:lvl9pPr indent="-228600" lvl="8" marL="4114800" algn="l">
              <a:spcBef>
                <a:spcPts val="889"/>
              </a:spcBef>
              <a:spcAft>
                <a:spcPts val="0"/>
              </a:spcAft>
              <a:buClr>
                <a:srgbClr val="888888"/>
              </a:buClr>
              <a:buSzPts val="4444"/>
              <a:buNone/>
              <a:defRPr sz="4444">
                <a:solidFill>
                  <a:srgbClr val="888888"/>
                </a:solidFill>
              </a:defRPr>
            </a:lvl9pPr>
          </a:lstStyle>
          <a:p/>
        </p:txBody>
      </p:sp>
      <p:sp>
        <p:nvSpPr>
          <p:cNvPr id="26" name="Google Shape;26;p4"/>
          <p:cNvSpPr txBox="1"/>
          <p:nvPr>
            <p:ph idx="10" type="dt"/>
          </p:nvPr>
        </p:nvSpPr>
        <p:spPr>
          <a:xfrm>
            <a:off x="508000" y="7244080"/>
            <a:ext cx="2367279" cy="4724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1" type="ftr"/>
          </p:nvPr>
        </p:nvSpPr>
        <p:spPr>
          <a:xfrm>
            <a:off x="3464560" y="7244080"/>
            <a:ext cx="3220720" cy="47244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2" type="sldNum"/>
          </p:nvPr>
        </p:nvSpPr>
        <p:spPr>
          <a:xfrm>
            <a:off x="7274559" y="7244080"/>
            <a:ext cx="2377441" cy="4724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508000" y="314960"/>
            <a:ext cx="9144000" cy="1312674"/>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body"/>
          </p:nvPr>
        </p:nvSpPr>
        <p:spPr>
          <a:xfrm>
            <a:off x="508000" y="1811020"/>
            <a:ext cx="4480560" cy="5196839"/>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2" name="Google Shape;32;p5"/>
          <p:cNvSpPr txBox="1"/>
          <p:nvPr>
            <p:ph idx="2" type="body"/>
          </p:nvPr>
        </p:nvSpPr>
        <p:spPr>
          <a:xfrm>
            <a:off x="5080000" y="1811020"/>
            <a:ext cx="4572000" cy="5196839"/>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 name="Google Shape;33;p5"/>
          <p:cNvSpPr txBox="1"/>
          <p:nvPr>
            <p:ph idx="10" type="dt"/>
          </p:nvPr>
        </p:nvSpPr>
        <p:spPr>
          <a:xfrm>
            <a:off x="508000" y="7244080"/>
            <a:ext cx="2367279" cy="4724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1" type="ftr"/>
          </p:nvPr>
        </p:nvSpPr>
        <p:spPr>
          <a:xfrm>
            <a:off x="3464560" y="7244080"/>
            <a:ext cx="3220720" cy="47244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2" type="sldNum"/>
          </p:nvPr>
        </p:nvSpPr>
        <p:spPr>
          <a:xfrm>
            <a:off x="7274559" y="7244080"/>
            <a:ext cx="2377441" cy="4724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i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508000" y="314960"/>
            <a:ext cx="9144000" cy="1312674"/>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
          <p:cNvSpPr txBox="1"/>
          <p:nvPr>
            <p:ph idx="1" type="body"/>
          </p:nvPr>
        </p:nvSpPr>
        <p:spPr>
          <a:xfrm>
            <a:off x="508000" y="1604721"/>
            <a:ext cx="4488688" cy="892124"/>
          </a:xfrm>
          <a:prstGeom prst="rect">
            <a:avLst/>
          </a:prstGeom>
          <a:noFill/>
          <a:ln>
            <a:noFill/>
          </a:ln>
        </p:spPr>
        <p:txBody>
          <a:bodyPr anchorCtr="0" anchor="b" bIns="45700" lIns="91425" spcFirstLastPara="1" rIns="91425" wrap="square" tIns="45700">
            <a:normAutofit/>
          </a:bodyPr>
          <a:lstStyle>
            <a:lvl1pPr indent="-228600" lvl="0" marL="457200" algn="l">
              <a:spcBef>
                <a:spcPts val="608"/>
              </a:spcBef>
              <a:spcAft>
                <a:spcPts val="0"/>
              </a:spcAft>
              <a:buClr>
                <a:schemeClr val="dk1"/>
              </a:buClr>
              <a:buSzPts val="3039"/>
              <a:buNone/>
              <a:defRPr b="1" sz="3039"/>
            </a:lvl1pPr>
            <a:lvl2pPr indent="-228600" lvl="1" marL="914400" algn="l">
              <a:spcBef>
                <a:spcPts val="480"/>
              </a:spcBef>
              <a:spcAft>
                <a:spcPts val="0"/>
              </a:spcAft>
              <a:buClr>
                <a:schemeClr val="dk1"/>
              </a:buClr>
              <a:buSzPts val="2400"/>
              <a:buNone/>
              <a:defRPr b="1" sz="2400"/>
            </a:lvl2pPr>
            <a:lvl3pPr indent="-228600" lvl="2" marL="1371600" algn="l">
              <a:spcBef>
                <a:spcPts val="432"/>
              </a:spcBef>
              <a:spcAft>
                <a:spcPts val="0"/>
              </a:spcAft>
              <a:buClr>
                <a:schemeClr val="dk1"/>
              </a:buClr>
              <a:buSzPts val="2160"/>
              <a:buNone/>
              <a:defRPr b="1" sz="2160"/>
            </a:lvl3pPr>
            <a:lvl4pPr indent="-228600" lvl="3" marL="1828800" algn="l">
              <a:spcBef>
                <a:spcPts val="400"/>
              </a:spcBef>
              <a:spcAft>
                <a:spcPts val="0"/>
              </a:spcAft>
              <a:buClr>
                <a:schemeClr val="dk1"/>
              </a:buClr>
              <a:buSzPts val="2000"/>
              <a:buNone/>
              <a:defRPr b="1" sz="2000"/>
            </a:lvl4pPr>
            <a:lvl5pPr indent="-228600" lvl="4" marL="2286000" algn="l">
              <a:spcBef>
                <a:spcPts val="400"/>
              </a:spcBef>
              <a:spcAft>
                <a:spcPts val="0"/>
              </a:spcAft>
              <a:buClr>
                <a:schemeClr val="dk1"/>
              </a:buClr>
              <a:buSzPts val="2000"/>
              <a:buNone/>
              <a:defRPr b="1" sz="2000"/>
            </a:lvl5pPr>
            <a:lvl6pPr indent="-228600" lvl="5" marL="2743200" algn="l">
              <a:spcBef>
                <a:spcPts val="400"/>
              </a:spcBef>
              <a:spcAft>
                <a:spcPts val="0"/>
              </a:spcAft>
              <a:buClr>
                <a:schemeClr val="dk1"/>
              </a:buClr>
              <a:buSzPts val="2000"/>
              <a:buNone/>
              <a:defRPr b="1" sz="2000"/>
            </a:lvl6pPr>
            <a:lvl7pPr indent="-228600" lvl="6" marL="3200400" algn="l">
              <a:spcBef>
                <a:spcPts val="400"/>
              </a:spcBef>
              <a:spcAft>
                <a:spcPts val="0"/>
              </a:spcAft>
              <a:buClr>
                <a:schemeClr val="dk1"/>
              </a:buClr>
              <a:buSzPts val="2000"/>
              <a:buNone/>
              <a:defRPr b="1" sz="2000"/>
            </a:lvl7pPr>
            <a:lvl8pPr indent="-228600" lvl="7" marL="3657600" algn="l">
              <a:spcBef>
                <a:spcPts val="400"/>
              </a:spcBef>
              <a:spcAft>
                <a:spcPts val="0"/>
              </a:spcAft>
              <a:buClr>
                <a:schemeClr val="dk1"/>
              </a:buClr>
              <a:buSzPts val="2000"/>
              <a:buNone/>
              <a:defRPr b="1" sz="2000"/>
            </a:lvl8pPr>
            <a:lvl9pPr indent="-228600" lvl="8" marL="4114800" algn="l">
              <a:spcBef>
                <a:spcPts val="400"/>
              </a:spcBef>
              <a:spcAft>
                <a:spcPts val="0"/>
              </a:spcAft>
              <a:buClr>
                <a:schemeClr val="dk1"/>
              </a:buClr>
              <a:buSzPts val="2000"/>
              <a:buNone/>
              <a:defRPr b="1" sz="2000"/>
            </a:lvl9pPr>
          </a:lstStyle>
          <a:p/>
        </p:txBody>
      </p:sp>
      <p:sp>
        <p:nvSpPr>
          <p:cNvPr id="39" name="Google Shape;39;p6"/>
          <p:cNvSpPr txBox="1"/>
          <p:nvPr>
            <p:ph idx="2" type="body"/>
          </p:nvPr>
        </p:nvSpPr>
        <p:spPr>
          <a:xfrm>
            <a:off x="5160264" y="1604721"/>
            <a:ext cx="4491736" cy="892124"/>
          </a:xfrm>
          <a:prstGeom prst="rect">
            <a:avLst/>
          </a:prstGeom>
          <a:noFill/>
          <a:ln>
            <a:noFill/>
          </a:ln>
        </p:spPr>
        <p:txBody>
          <a:bodyPr anchorCtr="0" anchor="b" bIns="45700" lIns="91425" spcFirstLastPara="1" rIns="91425" wrap="square" tIns="45700">
            <a:normAutofit/>
          </a:bodyPr>
          <a:lstStyle>
            <a:lvl1pPr indent="-228600" lvl="0" marL="457200" algn="l">
              <a:spcBef>
                <a:spcPts val="608"/>
              </a:spcBef>
              <a:spcAft>
                <a:spcPts val="0"/>
              </a:spcAft>
              <a:buClr>
                <a:schemeClr val="dk1"/>
              </a:buClr>
              <a:buSzPts val="3039"/>
              <a:buNone/>
              <a:defRPr b="1" sz="3039"/>
            </a:lvl1pPr>
            <a:lvl2pPr indent="-228600" lvl="1" marL="914400" algn="l">
              <a:spcBef>
                <a:spcPts val="480"/>
              </a:spcBef>
              <a:spcAft>
                <a:spcPts val="0"/>
              </a:spcAft>
              <a:buClr>
                <a:schemeClr val="dk1"/>
              </a:buClr>
              <a:buSzPts val="2400"/>
              <a:buNone/>
              <a:defRPr b="1" sz="2400"/>
            </a:lvl2pPr>
            <a:lvl3pPr indent="-228600" lvl="2" marL="1371600" algn="l">
              <a:spcBef>
                <a:spcPts val="432"/>
              </a:spcBef>
              <a:spcAft>
                <a:spcPts val="0"/>
              </a:spcAft>
              <a:buClr>
                <a:schemeClr val="dk1"/>
              </a:buClr>
              <a:buSzPts val="2160"/>
              <a:buNone/>
              <a:defRPr b="1" sz="2160"/>
            </a:lvl3pPr>
            <a:lvl4pPr indent="-228600" lvl="3" marL="1828800" algn="l">
              <a:spcBef>
                <a:spcPts val="400"/>
              </a:spcBef>
              <a:spcAft>
                <a:spcPts val="0"/>
              </a:spcAft>
              <a:buClr>
                <a:schemeClr val="dk1"/>
              </a:buClr>
              <a:buSzPts val="2000"/>
              <a:buNone/>
              <a:defRPr b="1" sz="2000"/>
            </a:lvl4pPr>
            <a:lvl5pPr indent="-228600" lvl="4" marL="2286000" algn="l">
              <a:spcBef>
                <a:spcPts val="400"/>
              </a:spcBef>
              <a:spcAft>
                <a:spcPts val="0"/>
              </a:spcAft>
              <a:buClr>
                <a:schemeClr val="dk1"/>
              </a:buClr>
              <a:buSzPts val="2000"/>
              <a:buNone/>
              <a:defRPr b="1" sz="2000"/>
            </a:lvl5pPr>
            <a:lvl6pPr indent="-228600" lvl="5" marL="2743200" algn="l">
              <a:spcBef>
                <a:spcPts val="400"/>
              </a:spcBef>
              <a:spcAft>
                <a:spcPts val="0"/>
              </a:spcAft>
              <a:buClr>
                <a:schemeClr val="dk1"/>
              </a:buClr>
              <a:buSzPts val="2000"/>
              <a:buNone/>
              <a:defRPr b="1" sz="2000"/>
            </a:lvl6pPr>
            <a:lvl7pPr indent="-228600" lvl="6" marL="3200400" algn="l">
              <a:spcBef>
                <a:spcPts val="400"/>
              </a:spcBef>
              <a:spcAft>
                <a:spcPts val="0"/>
              </a:spcAft>
              <a:buClr>
                <a:schemeClr val="dk1"/>
              </a:buClr>
              <a:buSzPts val="2000"/>
              <a:buNone/>
              <a:defRPr b="1" sz="2000"/>
            </a:lvl7pPr>
            <a:lvl8pPr indent="-228600" lvl="7" marL="3657600" algn="l">
              <a:spcBef>
                <a:spcPts val="400"/>
              </a:spcBef>
              <a:spcAft>
                <a:spcPts val="0"/>
              </a:spcAft>
              <a:buClr>
                <a:schemeClr val="dk1"/>
              </a:buClr>
              <a:buSzPts val="2000"/>
              <a:buNone/>
              <a:defRPr b="1" sz="2000"/>
            </a:lvl8pPr>
            <a:lvl9pPr indent="-228600" lvl="8" marL="4114800" algn="l">
              <a:spcBef>
                <a:spcPts val="400"/>
              </a:spcBef>
              <a:spcAft>
                <a:spcPts val="0"/>
              </a:spcAft>
              <a:buClr>
                <a:schemeClr val="dk1"/>
              </a:buClr>
              <a:buSzPts val="2000"/>
              <a:buNone/>
              <a:defRPr b="1" sz="2000"/>
            </a:lvl9pPr>
          </a:lstStyle>
          <a:p/>
        </p:txBody>
      </p:sp>
      <p:sp>
        <p:nvSpPr>
          <p:cNvPr id="40" name="Google Shape;40;p6"/>
          <p:cNvSpPr txBox="1"/>
          <p:nvPr>
            <p:ph idx="3" type="body"/>
          </p:nvPr>
        </p:nvSpPr>
        <p:spPr>
          <a:xfrm>
            <a:off x="508000" y="2496845"/>
            <a:ext cx="4488688" cy="4536211"/>
          </a:xfrm>
          <a:prstGeom prst="rect">
            <a:avLst/>
          </a:prstGeom>
          <a:noFill/>
          <a:ln>
            <a:noFill/>
          </a:ln>
        </p:spPr>
        <p:txBody>
          <a:bodyPr anchorCtr="0" anchor="t" bIns="45700" lIns="91425" spcFirstLastPara="1" rIns="91425" wrap="square" tIns="45700">
            <a:normAutofit/>
          </a:bodyPr>
          <a:lstStyle>
            <a:lvl1pPr indent="-421576" lvl="0" marL="457200" algn="l">
              <a:spcBef>
                <a:spcPts val="608"/>
              </a:spcBef>
              <a:spcAft>
                <a:spcPts val="0"/>
              </a:spcAft>
              <a:buClr>
                <a:schemeClr val="dk1"/>
              </a:buClr>
              <a:buSzPts val="3039"/>
              <a:buChar char="•"/>
              <a:defRPr sz="3039"/>
            </a:lvl1pPr>
            <a:lvl2pPr indent="-381000" lvl="1" marL="914400" algn="l">
              <a:spcBef>
                <a:spcPts val="480"/>
              </a:spcBef>
              <a:spcAft>
                <a:spcPts val="0"/>
              </a:spcAft>
              <a:buClr>
                <a:schemeClr val="dk1"/>
              </a:buClr>
              <a:buSzPts val="2400"/>
              <a:buChar char="–"/>
              <a:defRPr sz="2400"/>
            </a:lvl2pPr>
            <a:lvl3pPr indent="-365760" lvl="2" marL="1371600" algn="l">
              <a:spcBef>
                <a:spcPts val="432"/>
              </a:spcBef>
              <a:spcAft>
                <a:spcPts val="0"/>
              </a:spcAft>
              <a:buClr>
                <a:schemeClr val="dk1"/>
              </a:buClr>
              <a:buSzPts val="2160"/>
              <a:buChar char="•"/>
              <a:defRPr sz="216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1" name="Google Shape;41;p6"/>
          <p:cNvSpPr txBox="1"/>
          <p:nvPr>
            <p:ph idx="4" type="body"/>
          </p:nvPr>
        </p:nvSpPr>
        <p:spPr>
          <a:xfrm>
            <a:off x="5160264" y="2496845"/>
            <a:ext cx="4491736" cy="4536211"/>
          </a:xfrm>
          <a:prstGeom prst="rect">
            <a:avLst/>
          </a:prstGeom>
          <a:noFill/>
          <a:ln>
            <a:noFill/>
          </a:ln>
        </p:spPr>
        <p:txBody>
          <a:bodyPr anchorCtr="0" anchor="t" bIns="45700" lIns="91425" spcFirstLastPara="1" rIns="91425" wrap="square" tIns="45700">
            <a:normAutofit/>
          </a:bodyPr>
          <a:lstStyle>
            <a:lvl1pPr indent="-421576" lvl="0" marL="457200" algn="l">
              <a:spcBef>
                <a:spcPts val="608"/>
              </a:spcBef>
              <a:spcAft>
                <a:spcPts val="0"/>
              </a:spcAft>
              <a:buClr>
                <a:schemeClr val="dk1"/>
              </a:buClr>
              <a:buSzPts val="3039"/>
              <a:buChar char="•"/>
              <a:defRPr sz="3039"/>
            </a:lvl1pPr>
            <a:lvl2pPr indent="-381000" lvl="1" marL="914400" algn="l">
              <a:spcBef>
                <a:spcPts val="480"/>
              </a:spcBef>
              <a:spcAft>
                <a:spcPts val="0"/>
              </a:spcAft>
              <a:buClr>
                <a:schemeClr val="dk1"/>
              </a:buClr>
              <a:buSzPts val="2400"/>
              <a:buChar char="–"/>
              <a:defRPr sz="2400"/>
            </a:lvl2pPr>
            <a:lvl3pPr indent="-365760" lvl="2" marL="1371600" algn="l">
              <a:spcBef>
                <a:spcPts val="432"/>
              </a:spcBef>
              <a:spcAft>
                <a:spcPts val="0"/>
              </a:spcAft>
              <a:buClr>
                <a:schemeClr val="dk1"/>
              </a:buClr>
              <a:buSzPts val="2160"/>
              <a:buChar char="•"/>
              <a:defRPr sz="216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2" name="Google Shape;42;p6"/>
          <p:cNvSpPr txBox="1"/>
          <p:nvPr>
            <p:ph idx="10" type="dt"/>
          </p:nvPr>
        </p:nvSpPr>
        <p:spPr>
          <a:xfrm>
            <a:off x="508000" y="7244080"/>
            <a:ext cx="2367279" cy="4724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3464560" y="7244080"/>
            <a:ext cx="3220720" cy="47244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7274559" y="7244080"/>
            <a:ext cx="2377441" cy="4724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508000" y="314960"/>
            <a:ext cx="9144000" cy="1312674"/>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0" type="dt"/>
          </p:nvPr>
        </p:nvSpPr>
        <p:spPr>
          <a:xfrm>
            <a:off x="508000" y="7244080"/>
            <a:ext cx="2367279" cy="4724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1" type="ftr"/>
          </p:nvPr>
        </p:nvSpPr>
        <p:spPr>
          <a:xfrm>
            <a:off x="3464560" y="7244080"/>
            <a:ext cx="3220720" cy="47244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2" type="sldNum"/>
          </p:nvPr>
        </p:nvSpPr>
        <p:spPr>
          <a:xfrm>
            <a:off x="7274559" y="7244080"/>
            <a:ext cx="2377441" cy="4724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508000" y="7244080"/>
            <a:ext cx="2367279" cy="4724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464560" y="7244080"/>
            <a:ext cx="3220720" cy="47244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7274559" y="7244080"/>
            <a:ext cx="2377441" cy="4724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508000" y="313463"/>
            <a:ext cx="3342640" cy="133220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160"/>
              <a:buFont typeface="Calibri"/>
              <a:buNone/>
              <a:defRPr b="1" sz="21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971544" y="313463"/>
            <a:ext cx="5680456" cy="6694396"/>
          </a:xfrm>
          <a:prstGeom prst="rect">
            <a:avLst/>
          </a:prstGeom>
          <a:noFill/>
          <a:ln>
            <a:noFill/>
          </a:ln>
        </p:spPr>
        <p:txBody>
          <a:bodyPr anchorCtr="0" anchor="t" bIns="45700" lIns="91425" spcFirstLastPara="1" rIns="91425" wrap="square" tIns="45700">
            <a:normAutofit/>
          </a:bodyPr>
          <a:lstStyle>
            <a:lvl1pPr indent="-452119" lvl="0" marL="457200" algn="l">
              <a:spcBef>
                <a:spcPts val="704"/>
              </a:spcBef>
              <a:spcAft>
                <a:spcPts val="0"/>
              </a:spcAft>
              <a:buClr>
                <a:schemeClr val="dk1"/>
              </a:buClr>
              <a:buSzPts val="3520"/>
              <a:buChar char="•"/>
              <a:defRPr sz="3520"/>
            </a:lvl1pPr>
            <a:lvl2pPr indent="-421576" lvl="1" marL="914400" algn="l">
              <a:spcBef>
                <a:spcPts val="608"/>
              </a:spcBef>
              <a:spcAft>
                <a:spcPts val="0"/>
              </a:spcAft>
              <a:buClr>
                <a:schemeClr val="dk1"/>
              </a:buClr>
              <a:buSzPts val="3039"/>
              <a:buChar char="–"/>
              <a:defRPr sz="3039"/>
            </a:lvl2pPr>
            <a:lvl3pPr indent="-396176" lvl="2" marL="1371600" algn="l">
              <a:spcBef>
                <a:spcPts val="528"/>
              </a:spcBef>
              <a:spcAft>
                <a:spcPts val="0"/>
              </a:spcAft>
              <a:buClr>
                <a:schemeClr val="dk1"/>
              </a:buClr>
              <a:buSzPts val="2639"/>
              <a:buChar char="•"/>
              <a:defRPr sz="2639"/>
            </a:lvl3pPr>
            <a:lvl4pPr indent="-365760" lvl="3" marL="1828800" algn="l">
              <a:spcBef>
                <a:spcPts val="432"/>
              </a:spcBef>
              <a:spcAft>
                <a:spcPts val="0"/>
              </a:spcAft>
              <a:buClr>
                <a:schemeClr val="dk1"/>
              </a:buClr>
              <a:buSzPts val="2160"/>
              <a:buChar char="–"/>
              <a:defRPr sz="2160"/>
            </a:lvl4pPr>
            <a:lvl5pPr indent="-365760" lvl="4" marL="2286000" algn="l">
              <a:spcBef>
                <a:spcPts val="432"/>
              </a:spcBef>
              <a:spcAft>
                <a:spcPts val="0"/>
              </a:spcAft>
              <a:buClr>
                <a:schemeClr val="dk1"/>
              </a:buClr>
              <a:buSzPts val="2160"/>
              <a:buChar char="»"/>
              <a:defRPr sz="2160"/>
            </a:lvl5pPr>
            <a:lvl6pPr indent="-365760" lvl="5" marL="2743200" algn="l">
              <a:spcBef>
                <a:spcPts val="432"/>
              </a:spcBef>
              <a:spcAft>
                <a:spcPts val="0"/>
              </a:spcAft>
              <a:buClr>
                <a:schemeClr val="dk1"/>
              </a:buClr>
              <a:buSzPts val="2160"/>
              <a:buChar char="•"/>
              <a:defRPr sz="2160"/>
            </a:lvl6pPr>
            <a:lvl7pPr indent="-365760" lvl="6" marL="3200400" algn="l">
              <a:spcBef>
                <a:spcPts val="432"/>
              </a:spcBef>
              <a:spcAft>
                <a:spcPts val="0"/>
              </a:spcAft>
              <a:buClr>
                <a:schemeClr val="dk1"/>
              </a:buClr>
              <a:buSzPts val="2160"/>
              <a:buChar char="•"/>
              <a:defRPr sz="2160"/>
            </a:lvl7pPr>
            <a:lvl8pPr indent="-365759" lvl="7" marL="3657600" algn="l">
              <a:spcBef>
                <a:spcPts val="432"/>
              </a:spcBef>
              <a:spcAft>
                <a:spcPts val="0"/>
              </a:spcAft>
              <a:buClr>
                <a:schemeClr val="dk1"/>
              </a:buClr>
              <a:buSzPts val="2160"/>
              <a:buChar char="•"/>
              <a:defRPr sz="2160"/>
            </a:lvl8pPr>
            <a:lvl9pPr indent="-365759" lvl="8" marL="4114800" algn="l">
              <a:spcBef>
                <a:spcPts val="432"/>
              </a:spcBef>
              <a:spcAft>
                <a:spcPts val="0"/>
              </a:spcAft>
              <a:buClr>
                <a:schemeClr val="dk1"/>
              </a:buClr>
              <a:buSzPts val="2160"/>
              <a:buChar char="•"/>
              <a:defRPr sz="2160"/>
            </a:lvl9pPr>
          </a:lstStyle>
          <a:p/>
        </p:txBody>
      </p:sp>
      <p:sp>
        <p:nvSpPr>
          <p:cNvPr id="57" name="Google Shape;57;p9"/>
          <p:cNvSpPr txBox="1"/>
          <p:nvPr>
            <p:ph idx="2" type="body"/>
          </p:nvPr>
        </p:nvSpPr>
        <p:spPr>
          <a:xfrm>
            <a:off x="508000" y="1645665"/>
            <a:ext cx="3341624" cy="5362194"/>
          </a:xfrm>
          <a:prstGeom prst="rect">
            <a:avLst/>
          </a:prstGeom>
          <a:noFill/>
          <a:ln>
            <a:noFill/>
          </a:ln>
        </p:spPr>
        <p:txBody>
          <a:bodyPr anchorCtr="0" anchor="t" bIns="45700" lIns="91425" spcFirstLastPara="1" rIns="91425" wrap="square" tIns="45700">
            <a:normAutofit/>
          </a:bodyPr>
          <a:lstStyle>
            <a:lvl1pPr indent="-228600" lvl="0" marL="457200" algn="l">
              <a:spcBef>
                <a:spcPts val="304"/>
              </a:spcBef>
              <a:spcAft>
                <a:spcPts val="0"/>
              </a:spcAft>
              <a:buClr>
                <a:schemeClr val="dk1"/>
              </a:buClr>
              <a:buSzPts val="1519"/>
              <a:buNone/>
              <a:defRPr sz="1519"/>
            </a:lvl1pPr>
            <a:lvl2pPr indent="-228600" lvl="1" marL="914400" algn="l">
              <a:spcBef>
                <a:spcPts val="256"/>
              </a:spcBef>
              <a:spcAft>
                <a:spcPts val="0"/>
              </a:spcAft>
              <a:buClr>
                <a:schemeClr val="dk1"/>
              </a:buClr>
              <a:buSzPts val="1280"/>
              <a:buNone/>
              <a:defRPr sz="1280"/>
            </a:lvl2pPr>
            <a:lvl3pPr indent="-228600" lvl="2" marL="1371600" algn="l">
              <a:spcBef>
                <a:spcPts val="221"/>
              </a:spcBef>
              <a:spcAft>
                <a:spcPts val="0"/>
              </a:spcAft>
              <a:buClr>
                <a:schemeClr val="dk1"/>
              </a:buClr>
              <a:buSzPts val="1103"/>
              <a:buNone/>
              <a:defRPr sz="1103"/>
            </a:lvl3pPr>
            <a:lvl4pPr indent="-228600" lvl="3" marL="1828800" algn="l">
              <a:spcBef>
                <a:spcPts val="200"/>
              </a:spcBef>
              <a:spcAft>
                <a:spcPts val="0"/>
              </a:spcAft>
              <a:buClr>
                <a:schemeClr val="dk1"/>
              </a:buClr>
              <a:buSzPts val="1000"/>
              <a:buNone/>
              <a:defRPr sz="1000"/>
            </a:lvl4pPr>
            <a:lvl5pPr indent="-228600" lvl="4" marL="2286000" algn="l">
              <a:spcBef>
                <a:spcPts val="200"/>
              </a:spcBef>
              <a:spcAft>
                <a:spcPts val="0"/>
              </a:spcAft>
              <a:buClr>
                <a:schemeClr val="dk1"/>
              </a:buClr>
              <a:buSzPts val="1000"/>
              <a:buNone/>
              <a:defRPr sz="1000"/>
            </a:lvl5pPr>
            <a:lvl6pPr indent="-228600" lvl="5" marL="2743200" algn="l">
              <a:spcBef>
                <a:spcPts val="200"/>
              </a:spcBef>
              <a:spcAft>
                <a:spcPts val="0"/>
              </a:spcAft>
              <a:buClr>
                <a:schemeClr val="dk1"/>
              </a:buClr>
              <a:buSzPts val="1000"/>
              <a:buNone/>
              <a:defRPr sz="1000"/>
            </a:lvl6pPr>
            <a:lvl7pPr indent="-228600" lvl="6" marL="3200400" algn="l">
              <a:spcBef>
                <a:spcPts val="200"/>
              </a:spcBef>
              <a:spcAft>
                <a:spcPts val="0"/>
              </a:spcAft>
              <a:buClr>
                <a:schemeClr val="dk1"/>
              </a:buClr>
              <a:buSzPts val="1000"/>
              <a:buNone/>
              <a:defRPr sz="1000"/>
            </a:lvl7pPr>
            <a:lvl8pPr indent="-228600" lvl="7" marL="3657600" algn="l">
              <a:spcBef>
                <a:spcPts val="200"/>
              </a:spcBef>
              <a:spcAft>
                <a:spcPts val="0"/>
              </a:spcAft>
              <a:buClr>
                <a:schemeClr val="dk1"/>
              </a:buClr>
              <a:buSzPts val="1000"/>
              <a:buNone/>
              <a:defRPr sz="1000"/>
            </a:lvl8pPr>
            <a:lvl9pPr indent="-228600" lvl="8" marL="4114800" algn="l">
              <a:spcBef>
                <a:spcPts val="200"/>
              </a:spcBef>
              <a:spcAft>
                <a:spcPts val="0"/>
              </a:spcAft>
              <a:buClr>
                <a:schemeClr val="dk1"/>
              </a:buClr>
              <a:buSzPts val="1000"/>
              <a:buNone/>
              <a:defRPr sz="1000"/>
            </a:lvl9pPr>
          </a:lstStyle>
          <a:p/>
        </p:txBody>
      </p:sp>
      <p:sp>
        <p:nvSpPr>
          <p:cNvPr id="58" name="Google Shape;58;p9"/>
          <p:cNvSpPr txBox="1"/>
          <p:nvPr>
            <p:ph idx="10" type="dt"/>
          </p:nvPr>
        </p:nvSpPr>
        <p:spPr>
          <a:xfrm>
            <a:off x="508000" y="7244080"/>
            <a:ext cx="2367279" cy="4724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464560" y="7244080"/>
            <a:ext cx="3220720" cy="47244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7274559" y="7244080"/>
            <a:ext cx="2377441" cy="4724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991360" y="5511800"/>
            <a:ext cx="6096000" cy="62992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160"/>
              <a:buFont typeface="Calibri"/>
              <a:buNone/>
              <a:defRPr b="1" sz="21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991360" y="700786"/>
            <a:ext cx="6096000" cy="4726762"/>
          </a:xfrm>
          <a:prstGeom prst="rect">
            <a:avLst/>
          </a:prstGeom>
          <a:noFill/>
          <a:ln>
            <a:noFill/>
          </a:ln>
        </p:spPr>
      </p:sp>
      <p:sp>
        <p:nvSpPr>
          <p:cNvPr id="64" name="Google Shape;64;p10"/>
          <p:cNvSpPr txBox="1"/>
          <p:nvPr>
            <p:ph idx="1" type="body"/>
          </p:nvPr>
        </p:nvSpPr>
        <p:spPr>
          <a:xfrm>
            <a:off x="1991360" y="6141720"/>
            <a:ext cx="6096000" cy="866139"/>
          </a:xfrm>
          <a:prstGeom prst="rect">
            <a:avLst/>
          </a:prstGeom>
          <a:noFill/>
          <a:ln>
            <a:noFill/>
          </a:ln>
        </p:spPr>
        <p:txBody>
          <a:bodyPr anchorCtr="0" anchor="t" bIns="45700" lIns="91425" spcFirstLastPara="1" rIns="91425" wrap="square" tIns="45700">
            <a:normAutofit/>
          </a:bodyPr>
          <a:lstStyle>
            <a:lvl1pPr indent="-228600" lvl="0" marL="457200" algn="l">
              <a:spcBef>
                <a:spcPts val="304"/>
              </a:spcBef>
              <a:spcAft>
                <a:spcPts val="0"/>
              </a:spcAft>
              <a:buClr>
                <a:schemeClr val="dk1"/>
              </a:buClr>
              <a:buSzPts val="1519"/>
              <a:buNone/>
              <a:defRPr sz="1519"/>
            </a:lvl1pPr>
            <a:lvl2pPr indent="-228600" lvl="1" marL="914400" algn="l">
              <a:spcBef>
                <a:spcPts val="256"/>
              </a:spcBef>
              <a:spcAft>
                <a:spcPts val="0"/>
              </a:spcAft>
              <a:buClr>
                <a:schemeClr val="dk1"/>
              </a:buClr>
              <a:buSzPts val="1280"/>
              <a:buNone/>
              <a:defRPr sz="1280"/>
            </a:lvl2pPr>
            <a:lvl3pPr indent="-228600" lvl="2" marL="1371600" algn="l">
              <a:spcBef>
                <a:spcPts val="221"/>
              </a:spcBef>
              <a:spcAft>
                <a:spcPts val="0"/>
              </a:spcAft>
              <a:buClr>
                <a:schemeClr val="dk1"/>
              </a:buClr>
              <a:buSzPts val="1103"/>
              <a:buNone/>
              <a:defRPr sz="1103"/>
            </a:lvl3pPr>
            <a:lvl4pPr indent="-228600" lvl="3" marL="1828800" algn="l">
              <a:spcBef>
                <a:spcPts val="200"/>
              </a:spcBef>
              <a:spcAft>
                <a:spcPts val="0"/>
              </a:spcAft>
              <a:buClr>
                <a:schemeClr val="dk1"/>
              </a:buClr>
              <a:buSzPts val="1000"/>
              <a:buNone/>
              <a:defRPr sz="1000"/>
            </a:lvl4pPr>
            <a:lvl5pPr indent="-228600" lvl="4" marL="2286000" algn="l">
              <a:spcBef>
                <a:spcPts val="200"/>
              </a:spcBef>
              <a:spcAft>
                <a:spcPts val="0"/>
              </a:spcAft>
              <a:buClr>
                <a:schemeClr val="dk1"/>
              </a:buClr>
              <a:buSzPts val="1000"/>
              <a:buNone/>
              <a:defRPr sz="1000"/>
            </a:lvl5pPr>
            <a:lvl6pPr indent="-228600" lvl="5" marL="2743200" algn="l">
              <a:spcBef>
                <a:spcPts val="200"/>
              </a:spcBef>
              <a:spcAft>
                <a:spcPts val="0"/>
              </a:spcAft>
              <a:buClr>
                <a:schemeClr val="dk1"/>
              </a:buClr>
              <a:buSzPts val="1000"/>
              <a:buNone/>
              <a:defRPr sz="1000"/>
            </a:lvl6pPr>
            <a:lvl7pPr indent="-228600" lvl="6" marL="3200400" algn="l">
              <a:spcBef>
                <a:spcPts val="200"/>
              </a:spcBef>
              <a:spcAft>
                <a:spcPts val="0"/>
              </a:spcAft>
              <a:buClr>
                <a:schemeClr val="dk1"/>
              </a:buClr>
              <a:buSzPts val="1000"/>
              <a:buNone/>
              <a:defRPr sz="1000"/>
            </a:lvl7pPr>
            <a:lvl8pPr indent="-228600" lvl="7" marL="3657600" algn="l">
              <a:spcBef>
                <a:spcPts val="200"/>
              </a:spcBef>
              <a:spcAft>
                <a:spcPts val="0"/>
              </a:spcAft>
              <a:buClr>
                <a:schemeClr val="dk1"/>
              </a:buClr>
              <a:buSzPts val="1000"/>
              <a:buNone/>
              <a:defRPr sz="1000"/>
            </a:lvl8pPr>
            <a:lvl9pPr indent="-228600" lvl="8" marL="4114800" algn="l">
              <a:spcBef>
                <a:spcPts val="200"/>
              </a:spcBef>
              <a:spcAft>
                <a:spcPts val="0"/>
              </a:spcAft>
              <a:buClr>
                <a:schemeClr val="dk1"/>
              </a:buClr>
              <a:buSzPts val="1000"/>
              <a:buNone/>
              <a:defRPr sz="1000"/>
            </a:lvl9pPr>
          </a:lstStyle>
          <a:p/>
        </p:txBody>
      </p:sp>
      <p:sp>
        <p:nvSpPr>
          <p:cNvPr id="65" name="Google Shape;65;p10"/>
          <p:cNvSpPr txBox="1"/>
          <p:nvPr>
            <p:ph idx="10" type="dt"/>
          </p:nvPr>
        </p:nvSpPr>
        <p:spPr>
          <a:xfrm>
            <a:off x="508000" y="7244080"/>
            <a:ext cx="2367279" cy="4724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464560" y="7244080"/>
            <a:ext cx="3220720" cy="47244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7274559" y="7244080"/>
            <a:ext cx="2377441" cy="4724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08000" y="314960"/>
            <a:ext cx="9144000" cy="1312674"/>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508000" y="1834642"/>
            <a:ext cx="9144000" cy="5173217"/>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508000" y="7244080"/>
            <a:ext cx="2367279" cy="47244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464560" y="7244080"/>
            <a:ext cx="3220720" cy="47244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7274559" y="7244080"/>
            <a:ext cx="2377441" cy="47244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6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2.png"/><Relationship Id="rId4" Type="http://schemas.openxmlformats.org/officeDocument/2006/relationships/image" Target="../media/image4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2.png"/><Relationship Id="rId4" Type="http://schemas.openxmlformats.org/officeDocument/2006/relationships/image" Target="../media/image5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2.png"/><Relationship Id="rId4" Type="http://schemas.openxmlformats.org/officeDocument/2006/relationships/image" Target="../media/image5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3.png"/><Relationship Id="rId4" Type="http://schemas.openxmlformats.org/officeDocument/2006/relationships/image" Target="../media/image5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2.png"/><Relationship Id="rId4" Type="http://schemas.openxmlformats.org/officeDocument/2006/relationships/image" Target="../media/image5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2.png"/><Relationship Id="rId4" Type="http://schemas.openxmlformats.org/officeDocument/2006/relationships/image" Target="../media/image4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5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2.png"/><Relationship Id="rId4" Type="http://schemas.openxmlformats.org/officeDocument/2006/relationships/image" Target="../media/image5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image" Target="../media/image2.png"/><Relationship Id="rId4" Type="http://schemas.openxmlformats.org/officeDocument/2006/relationships/image" Target="../media/image47.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2.png"/><Relationship Id="rId4" Type="http://schemas.openxmlformats.org/officeDocument/2006/relationships/image" Target="../media/image5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50.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2.png"/><Relationship Id="rId4" Type="http://schemas.openxmlformats.org/officeDocument/2006/relationships/image" Target="../media/image5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2.png"/><Relationship Id="rId4" Type="http://schemas.openxmlformats.org/officeDocument/2006/relationships/image" Target="../media/image4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 Id="rId3" Type="http://schemas.openxmlformats.org/officeDocument/2006/relationships/image" Target="../media/image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 Id="rId3" Type="http://schemas.openxmlformats.org/officeDocument/2006/relationships/image" Target="../media/image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6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 Id="rId3" Type="http://schemas.openxmlformats.org/officeDocument/2006/relationships/image" Target="../media/image2.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 Id="rId3" Type="http://schemas.openxmlformats.org/officeDocument/2006/relationships/image" Target="../media/image2.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 Id="rId3" Type="http://schemas.openxmlformats.org/officeDocument/2006/relationships/image" Target="../media/image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 Id="rId3" Type="http://schemas.openxmlformats.org/officeDocument/2006/relationships/image" Target="../media/image2.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image" Target="../media/image2.png"/><Relationship Id="rId4" Type="http://schemas.openxmlformats.org/officeDocument/2006/relationships/image" Target="../media/image15.png"/><Relationship Id="rId5" Type="http://schemas.openxmlformats.org/officeDocument/2006/relationships/image" Target="../media/image56.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2.png"/><Relationship Id="rId4" Type="http://schemas.openxmlformats.org/officeDocument/2006/relationships/image" Target="../media/image63.png"/><Relationship Id="rId5" Type="http://schemas.openxmlformats.org/officeDocument/2006/relationships/image" Target="../media/image6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 Id="rId3" Type="http://schemas.openxmlformats.org/officeDocument/2006/relationships/image" Target="../media/image2.png"/><Relationship Id="rId4" Type="http://schemas.openxmlformats.org/officeDocument/2006/relationships/image" Target="../media/image65.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 Id="rId3" Type="http://schemas.openxmlformats.org/officeDocument/2006/relationships/image" Target="../media/image2.png"/><Relationship Id="rId4" Type="http://schemas.openxmlformats.org/officeDocument/2006/relationships/image" Target="../media/image6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7.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 Id="rId3" Type="http://schemas.openxmlformats.org/officeDocument/2006/relationships/image" Target="../media/image2.png"/><Relationship Id="rId4" Type="http://schemas.openxmlformats.org/officeDocument/2006/relationships/image" Target="../media/image66.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 Id="rId3" Type="http://schemas.openxmlformats.org/officeDocument/2006/relationships/image" Target="../media/image2.png"/><Relationship Id="rId4" Type="http://schemas.openxmlformats.org/officeDocument/2006/relationships/image" Target="../media/image67.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 Id="rId3" Type="http://schemas.openxmlformats.org/officeDocument/2006/relationships/image" Target="../media/image2.png"/><Relationship Id="rId4" Type="http://schemas.openxmlformats.org/officeDocument/2006/relationships/image" Target="../media/image70.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68.png"/><Relationship Id="rId6" Type="http://schemas.openxmlformats.org/officeDocument/2006/relationships/image" Target="../media/image7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 Id="rId3" Type="http://schemas.openxmlformats.org/officeDocument/2006/relationships/image" Target="../media/image2.png"/><Relationship Id="rId4" Type="http://schemas.openxmlformats.org/officeDocument/2006/relationships/image" Target="../media/image76.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 Id="rId3" Type="http://schemas.openxmlformats.org/officeDocument/2006/relationships/image" Target="../media/image2.png"/><Relationship Id="rId4" Type="http://schemas.openxmlformats.org/officeDocument/2006/relationships/image" Target="../media/image69.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 Id="rId3" Type="http://schemas.openxmlformats.org/officeDocument/2006/relationships/image" Target="../media/image2.png"/><Relationship Id="rId4" Type="http://schemas.openxmlformats.org/officeDocument/2006/relationships/image" Target="../media/image74.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 Id="rId3" Type="http://schemas.openxmlformats.org/officeDocument/2006/relationships/image" Target="../media/image2.png"/><Relationship Id="rId4" Type="http://schemas.openxmlformats.org/officeDocument/2006/relationships/image" Target="../media/image71.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 Id="rId3" Type="http://schemas.openxmlformats.org/officeDocument/2006/relationships/image" Target="../media/image2.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7.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 Id="rId3" Type="http://schemas.openxmlformats.org/officeDocument/2006/relationships/image" Target="../media/image2.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 Id="rId3" Type="http://schemas.openxmlformats.org/officeDocument/2006/relationships/image" Target="../media/image2.png"/><Relationship Id="rId4" Type="http://schemas.openxmlformats.org/officeDocument/2006/relationships/image" Target="../media/image77.png"/><Relationship Id="rId5" Type="http://schemas.openxmlformats.org/officeDocument/2006/relationships/image" Target="../media/image7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2.xml"/><Relationship Id="rId3" Type="http://schemas.openxmlformats.org/officeDocument/2006/relationships/image" Target="../media/image2.png"/><Relationship Id="rId4" Type="http://schemas.openxmlformats.org/officeDocument/2006/relationships/image" Target="../media/image3.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3.xml"/><Relationship Id="rId3" Type="http://schemas.openxmlformats.org/officeDocument/2006/relationships/image" Target="../media/image2.png"/><Relationship Id="rId4" Type="http://schemas.openxmlformats.org/officeDocument/2006/relationships/image" Target="../media/image73.png"/><Relationship Id="rId5" Type="http://schemas.openxmlformats.org/officeDocument/2006/relationships/image" Target="../media/image79.png"/><Relationship Id="rId6" Type="http://schemas.openxmlformats.org/officeDocument/2006/relationships/image" Target="../media/image78.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4.xml"/><Relationship Id="rId3" Type="http://schemas.openxmlformats.org/officeDocument/2006/relationships/image" Target="../media/image2.png"/><Relationship Id="rId4" Type="http://schemas.openxmlformats.org/officeDocument/2006/relationships/image" Target="../media/image3.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png"/><Relationship Id="rId4" Type="http://schemas.openxmlformats.org/officeDocument/2006/relationships/image" Target="../media/image14.png"/><Relationship Id="rId9" Type="http://schemas.openxmlformats.org/officeDocument/2006/relationships/image" Target="../media/image13.png"/><Relationship Id="rId5" Type="http://schemas.openxmlformats.org/officeDocument/2006/relationships/image" Target="../media/image10.png"/><Relationship Id="rId6" Type="http://schemas.openxmlformats.org/officeDocument/2006/relationships/image" Target="../media/image15.png"/><Relationship Id="rId7" Type="http://schemas.openxmlformats.org/officeDocument/2006/relationships/image" Target="../media/image6.png"/><Relationship Id="rId8" Type="http://schemas.openxmlformats.org/officeDocument/2006/relationships/image" Target="../media/image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png"/><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png"/><Relationship Id="rId4" Type="http://schemas.openxmlformats.org/officeDocument/2006/relationships/image" Target="../media/image19.png"/><Relationship Id="rId5" Type="http://schemas.openxmlformats.org/officeDocument/2006/relationships/image" Target="../media/image1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png"/><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png"/><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png"/><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2.png"/><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2.png"/><Relationship Id="rId4" Type="http://schemas.openxmlformats.org/officeDocument/2006/relationships/image" Target="../media/image2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2.png"/><Relationship Id="rId4" Type="http://schemas.openxmlformats.org/officeDocument/2006/relationships/image" Target="../media/image3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2.png"/><Relationship Id="rId4" Type="http://schemas.openxmlformats.org/officeDocument/2006/relationships/image" Target="../media/image15.png"/><Relationship Id="rId5" Type="http://schemas.openxmlformats.org/officeDocument/2006/relationships/image" Target="../media/image2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2.png"/><Relationship Id="rId4" Type="http://schemas.openxmlformats.org/officeDocument/2006/relationships/image" Target="../media/image15.png"/><Relationship Id="rId5" Type="http://schemas.openxmlformats.org/officeDocument/2006/relationships/image" Target="../media/image2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2.png"/><Relationship Id="rId4" Type="http://schemas.openxmlformats.org/officeDocument/2006/relationships/image" Target="../media/image15.png"/><Relationship Id="rId5"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2.png"/><Relationship Id="rId4" Type="http://schemas.openxmlformats.org/officeDocument/2006/relationships/image" Target="../media/image15.png"/><Relationship Id="rId5" Type="http://schemas.openxmlformats.org/officeDocument/2006/relationships/image" Target="../media/image2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2.png"/><Relationship Id="rId4" Type="http://schemas.openxmlformats.org/officeDocument/2006/relationships/image" Target="../media/image3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2.png"/><Relationship Id="rId4" Type="http://schemas.openxmlformats.org/officeDocument/2006/relationships/image" Target="../media/image3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2.png"/><Relationship Id="rId4" Type="http://schemas.openxmlformats.org/officeDocument/2006/relationships/image" Target="../media/image3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2.png"/><Relationship Id="rId4" Type="http://schemas.openxmlformats.org/officeDocument/2006/relationships/image" Target="../media/image3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2.png"/><Relationship Id="rId4" Type="http://schemas.openxmlformats.org/officeDocument/2006/relationships/image" Target="../media/image2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2.png"/><Relationship Id="rId4" Type="http://schemas.openxmlformats.org/officeDocument/2006/relationships/image" Target="../media/image2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2.png"/><Relationship Id="rId4" Type="http://schemas.openxmlformats.org/officeDocument/2006/relationships/image" Target="../media/image3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2.png"/><Relationship Id="rId4" Type="http://schemas.openxmlformats.org/officeDocument/2006/relationships/image" Target="../media/image3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36.png"/><Relationship Id="rId6" Type="http://schemas.openxmlformats.org/officeDocument/2006/relationships/image" Target="../media/image2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2.png"/><Relationship Id="rId4" Type="http://schemas.openxmlformats.org/officeDocument/2006/relationships/image" Target="../media/image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2.png"/><Relationship Id="rId4" Type="http://schemas.openxmlformats.org/officeDocument/2006/relationships/image" Target="../media/image4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2.png"/><Relationship Id="rId4" Type="http://schemas.openxmlformats.org/officeDocument/2006/relationships/image" Target="../media/image4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2.png"/><Relationship Id="rId4" Type="http://schemas.openxmlformats.org/officeDocument/2006/relationships/image" Target="../media/image4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2.png"/><Relationship Id="rId4" Type="http://schemas.openxmlformats.org/officeDocument/2006/relationships/image" Target="../media/image4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2.png"/><Relationship Id="rId4" Type="http://schemas.openxmlformats.org/officeDocument/2006/relationships/image" Target="../media/image4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85" name="Google Shape;85;p13"/>
          <p:cNvGrpSpPr/>
          <p:nvPr/>
        </p:nvGrpSpPr>
        <p:grpSpPr>
          <a:xfrm>
            <a:off x="0" y="7910"/>
            <a:ext cx="10227807" cy="7785100"/>
            <a:chOff x="0" y="0"/>
            <a:chExt cx="10227807" cy="7785100"/>
          </a:xfrm>
        </p:grpSpPr>
        <p:sp>
          <p:nvSpPr>
            <p:cNvPr id="86" name="Google Shape;86;p13"/>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87" name="Google Shape;87;p13"/>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id="88" name="Google Shape;88;p13"/>
            <p:cNvPicPr preferRelativeResize="0"/>
            <p:nvPr/>
          </p:nvPicPr>
          <p:blipFill rotWithShape="1">
            <a:blip r:embed="rId4">
              <a:alphaModFix/>
            </a:blip>
            <a:srcRect b="0" l="0" r="0" t="0"/>
            <a:stretch/>
          </p:blipFill>
          <p:spPr>
            <a:xfrm>
              <a:off x="558800" y="3987800"/>
              <a:ext cx="9156700" cy="317500"/>
            </a:xfrm>
            <a:prstGeom prst="rect">
              <a:avLst/>
            </a:prstGeom>
            <a:noFill/>
            <a:ln>
              <a:noFill/>
            </a:ln>
          </p:spPr>
        </p:pic>
        <p:cxnSp>
          <p:nvCxnSpPr>
            <p:cNvPr id="89" name="Google Shape;89;p13"/>
            <p:cNvCxnSpPr/>
            <p:nvPr/>
          </p:nvCxnSpPr>
          <p:spPr>
            <a:xfrm>
              <a:off x="660400" y="4095750"/>
              <a:ext cx="8851900" cy="0"/>
            </a:xfrm>
            <a:prstGeom prst="straightConnector1">
              <a:avLst/>
            </a:prstGeom>
            <a:noFill/>
            <a:ln cap="flat" cmpd="sng" w="38100">
              <a:solidFill>
                <a:srgbClr val="FF1000"/>
              </a:solidFill>
              <a:prstDash val="solid"/>
              <a:round/>
              <a:headEnd len="sm" w="sm" type="none"/>
              <a:tailEnd len="sm" w="sm" type="none"/>
            </a:ln>
          </p:spPr>
        </p:cxnSp>
        <p:sp>
          <p:nvSpPr>
            <p:cNvPr id="90" name="Google Shape;90;p13"/>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91" name="Google Shape;91;p13"/>
            <p:cNvSpPr txBox="1"/>
            <p:nvPr/>
          </p:nvSpPr>
          <p:spPr>
            <a:xfrm>
              <a:off x="2446498" y="1358900"/>
              <a:ext cx="5981961" cy="2235200"/>
            </a:xfrm>
            <a:prstGeom prst="rect">
              <a:avLst/>
            </a:prstGeom>
            <a:noFill/>
            <a:ln>
              <a:noFill/>
            </a:ln>
          </p:spPr>
          <p:txBody>
            <a:bodyPr anchorCtr="0" anchor="t" bIns="0" lIns="0" spcFirstLastPara="1" rIns="0" wrap="square" tIns="0">
              <a:noAutofit/>
            </a:bodyPr>
            <a:lstStyle/>
            <a:p>
              <a:pPr indent="215900" lvl="0" marL="0" marR="0" rtl="0" algn="l">
                <a:lnSpc>
                  <a:spcPct val="106039"/>
                </a:lnSpc>
                <a:spcBef>
                  <a:spcPts val="0"/>
                </a:spcBef>
                <a:spcAft>
                  <a:spcPts val="0"/>
                </a:spcAft>
                <a:buNone/>
              </a:pPr>
              <a:r>
                <a:rPr b="0" i="0" lang="en-US" sz="7733" u="none" cap="none" strike="noStrike">
                  <a:solidFill>
                    <a:schemeClr val="dk1"/>
                  </a:solidFill>
                  <a:latin typeface="Times New Roman"/>
                  <a:ea typeface="Times New Roman"/>
                  <a:cs typeface="Times New Roman"/>
                  <a:sym typeface="Times New Roman"/>
                </a:rPr>
                <a:t>Refactoring </a:t>
              </a:r>
              <a:endParaRPr/>
            </a:p>
            <a:p>
              <a:pPr indent="0" lvl="0" marL="0" marR="0" rtl="0" algn="l">
                <a:lnSpc>
                  <a:spcPct val="106039"/>
                </a:lnSpc>
                <a:spcBef>
                  <a:spcPts val="900"/>
                </a:spcBef>
                <a:spcAft>
                  <a:spcPts val="0"/>
                </a:spcAft>
                <a:buNone/>
              </a:pPr>
              <a:r>
                <a:rPr b="0" i="0" lang="en-US" sz="7733" u="none" cap="none" strike="noStrike">
                  <a:solidFill>
                    <a:schemeClr val="dk1"/>
                  </a:solidFill>
                  <a:latin typeface="Times New Roman"/>
                  <a:ea typeface="Times New Roman"/>
                  <a:cs typeface="Times New Roman"/>
                  <a:sym typeface="Times New Roman"/>
                </a:rPr>
                <a:t>Code Smells </a:t>
              </a:r>
              <a:endParaRPr/>
            </a:p>
          </p:txBody>
        </p:sp>
        <p:sp>
          <p:nvSpPr>
            <p:cNvPr id="92" name="Google Shape;92;p13"/>
            <p:cNvSpPr txBox="1"/>
            <p:nvPr/>
          </p:nvSpPr>
          <p:spPr>
            <a:xfrm>
              <a:off x="2781300" y="4475188"/>
              <a:ext cx="4560392" cy="3105150"/>
            </a:xfrm>
            <a:prstGeom prst="rect">
              <a:avLst/>
            </a:prstGeom>
            <a:noFill/>
            <a:ln>
              <a:noFill/>
            </a:ln>
          </p:spPr>
          <p:txBody>
            <a:bodyPr anchorCtr="0" anchor="t" bIns="0" lIns="0" spcFirstLastPara="1" rIns="0" wrap="square" tIns="0">
              <a:noAutofit/>
            </a:bodyPr>
            <a:lstStyle/>
            <a:p>
              <a:pPr indent="406400" lvl="0" marL="0" marR="0" rtl="0" algn="l">
                <a:lnSpc>
                  <a:spcPct val="106038"/>
                </a:lnSpc>
                <a:spcBef>
                  <a:spcPts val="0"/>
                </a:spcBef>
                <a:spcAft>
                  <a:spcPts val="0"/>
                </a:spcAft>
                <a:buNone/>
              </a:pPr>
              <a:r>
                <a:rPr b="0" i="0" lang="en-US" sz="3395" u="none" cap="none" strike="noStrike">
                  <a:solidFill>
                    <a:schemeClr val="dk1"/>
                  </a:solidFill>
                  <a:latin typeface="Times New Roman"/>
                  <a:ea typeface="Times New Roman"/>
                  <a:cs typeface="Times New Roman"/>
                  <a:sym typeface="Times New Roman"/>
                </a:rPr>
                <a:t>If it Stinks, change it!</a:t>
              </a:r>
              <a:endParaRPr/>
            </a:p>
            <a:p>
              <a:pPr indent="0" lvl="0" marL="0" marR="0" rtl="0" algn="l">
                <a:lnSpc>
                  <a:spcPct val="96685"/>
                </a:lnSpc>
                <a:spcBef>
                  <a:spcPts val="3600"/>
                </a:spcBef>
                <a:spcAft>
                  <a:spcPts val="0"/>
                </a:spcAft>
                <a:buNone/>
              </a:pPr>
              <a:r>
                <a:t/>
              </a:r>
              <a:endParaRPr b="0" i="0" sz="1448" u="none" cap="none" strike="noStrike">
                <a:solidFill>
                  <a:srgbClr val="0812FF"/>
                </a:solidFill>
                <a:latin typeface="Times New Roman"/>
                <a:ea typeface="Times New Roman"/>
                <a:cs typeface="Times New Roman"/>
                <a:sym typeface="Times New Roman"/>
              </a:endParaRPr>
            </a:p>
          </p:txBody>
        </p:sp>
        <p:sp>
          <p:nvSpPr>
            <p:cNvPr id="93" name="Google Shape;93;p13"/>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65 </a:t>
              </a:r>
              <a:endParaRPr/>
            </a:p>
          </p:txBody>
        </p:sp>
        <p:sp>
          <p:nvSpPr>
            <p:cNvPr id="94" name="Google Shape;94;p13"/>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 </a:t>
              </a:r>
              <a:endParaRPr b="0" i="0" sz="1200" u="none" cap="none" strike="noStrike">
                <a:solidFill>
                  <a:schemeClr val="dk1"/>
                </a:solidFill>
                <a:latin typeface="Helvetica Neue"/>
                <a:ea typeface="Helvetica Neue"/>
                <a:cs typeface="Helvetica Neue"/>
                <a:sym typeface="Helvetica Neue"/>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22"/>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238" name="Google Shape;238;p22"/>
          <p:cNvGrpSpPr/>
          <p:nvPr/>
        </p:nvGrpSpPr>
        <p:grpSpPr>
          <a:xfrm>
            <a:off x="0" y="0"/>
            <a:ext cx="10227807" cy="7785100"/>
            <a:chOff x="0" y="0"/>
            <a:chExt cx="10227807" cy="7785100"/>
          </a:xfrm>
        </p:grpSpPr>
        <p:cxnSp>
          <p:nvCxnSpPr>
            <p:cNvPr id="239" name="Google Shape;239;p22"/>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240" name="Google Shape;240;p22"/>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41" name="Google Shape;241;p22"/>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id="242" name="Google Shape;242;p22"/>
            <p:cNvPicPr preferRelativeResize="0"/>
            <p:nvPr/>
          </p:nvPicPr>
          <p:blipFill rotWithShape="1">
            <a:blip r:embed="rId4">
              <a:alphaModFix/>
            </a:blip>
            <a:srcRect b="0" l="0" r="0" t="0"/>
            <a:stretch/>
          </p:blipFill>
          <p:spPr>
            <a:xfrm>
              <a:off x="495300" y="3149600"/>
              <a:ext cx="213915" cy="192524"/>
            </a:xfrm>
            <a:prstGeom prst="rect">
              <a:avLst/>
            </a:prstGeom>
            <a:noFill/>
            <a:ln>
              <a:noFill/>
            </a:ln>
          </p:spPr>
        </p:pic>
        <p:pic>
          <p:nvPicPr>
            <p:cNvPr id="243" name="Google Shape;243;p22"/>
            <p:cNvPicPr preferRelativeResize="0"/>
            <p:nvPr/>
          </p:nvPicPr>
          <p:blipFill rotWithShape="1">
            <a:blip r:embed="rId4">
              <a:alphaModFix/>
            </a:blip>
            <a:srcRect b="0" l="0" r="0" t="0"/>
            <a:stretch/>
          </p:blipFill>
          <p:spPr>
            <a:xfrm>
              <a:off x="495300" y="3670300"/>
              <a:ext cx="213915" cy="192524"/>
            </a:xfrm>
            <a:prstGeom prst="rect">
              <a:avLst/>
            </a:prstGeom>
            <a:noFill/>
            <a:ln>
              <a:noFill/>
            </a:ln>
          </p:spPr>
        </p:pic>
        <p:pic>
          <p:nvPicPr>
            <p:cNvPr id="244" name="Google Shape;244;p22"/>
            <p:cNvPicPr preferRelativeResize="0"/>
            <p:nvPr/>
          </p:nvPicPr>
          <p:blipFill rotWithShape="1">
            <a:blip r:embed="rId4">
              <a:alphaModFix/>
            </a:blip>
            <a:srcRect b="0" l="0" r="0" t="0"/>
            <a:stretch/>
          </p:blipFill>
          <p:spPr>
            <a:xfrm>
              <a:off x="495300" y="4508500"/>
              <a:ext cx="213915" cy="192524"/>
            </a:xfrm>
            <a:prstGeom prst="rect">
              <a:avLst/>
            </a:prstGeom>
            <a:noFill/>
            <a:ln>
              <a:noFill/>
            </a:ln>
          </p:spPr>
        </p:pic>
        <p:cxnSp>
          <p:nvCxnSpPr>
            <p:cNvPr id="245" name="Google Shape;245;p22"/>
            <p:cNvCxnSpPr/>
            <p:nvPr/>
          </p:nvCxnSpPr>
          <p:spPr>
            <a:xfrm>
              <a:off x="3657600" y="2539029"/>
              <a:ext cx="1015993" cy="751012"/>
            </a:xfrm>
            <a:prstGeom prst="straightConnector1">
              <a:avLst/>
            </a:prstGeom>
            <a:noFill/>
            <a:ln cap="flat" cmpd="sng" w="127000">
              <a:solidFill>
                <a:srgbClr val="FF221C"/>
              </a:solidFill>
              <a:prstDash val="solid"/>
              <a:round/>
              <a:headEnd len="sm" w="sm" type="none"/>
              <a:tailEnd len="sm" w="sm" type="none"/>
            </a:ln>
          </p:spPr>
        </p:cxnSp>
        <p:cxnSp>
          <p:nvCxnSpPr>
            <p:cNvPr id="246" name="Google Shape;246;p22"/>
            <p:cNvCxnSpPr/>
            <p:nvPr/>
          </p:nvCxnSpPr>
          <p:spPr>
            <a:xfrm flipH="1" rot="10800000">
              <a:off x="3713571" y="2501784"/>
              <a:ext cx="904057" cy="825499"/>
            </a:xfrm>
            <a:prstGeom prst="straightConnector1">
              <a:avLst/>
            </a:prstGeom>
            <a:noFill/>
            <a:ln cap="flat" cmpd="sng" w="127000">
              <a:solidFill>
                <a:srgbClr val="FF0003"/>
              </a:solidFill>
              <a:prstDash val="solid"/>
              <a:round/>
              <a:headEnd len="sm" w="sm" type="none"/>
              <a:tailEnd len="sm" w="sm" type="none"/>
            </a:ln>
          </p:spPr>
        </p:cxnSp>
        <p:cxnSp>
          <p:nvCxnSpPr>
            <p:cNvPr id="247" name="Google Shape;247;p22"/>
            <p:cNvCxnSpPr/>
            <p:nvPr/>
          </p:nvCxnSpPr>
          <p:spPr>
            <a:xfrm>
              <a:off x="5829300" y="3212129"/>
              <a:ext cx="1015994" cy="751012"/>
            </a:xfrm>
            <a:prstGeom prst="straightConnector1">
              <a:avLst/>
            </a:prstGeom>
            <a:noFill/>
            <a:ln cap="flat" cmpd="sng" w="127000">
              <a:solidFill>
                <a:srgbClr val="FF221C"/>
              </a:solidFill>
              <a:prstDash val="solid"/>
              <a:round/>
              <a:headEnd len="sm" w="sm" type="none"/>
              <a:tailEnd len="sm" w="sm" type="none"/>
            </a:ln>
          </p:spPr>
        </p:cxnSp>
        <p:cxnSp>
          <p:nvCxnSpPr>
            <p:cNvPr id="248" name="Google Shape;248;p22"/>
            <p:cNvCxnSpPr/>
            <p:nvPr/>
          </p:nvCxnSpPr>
          <p:spPr>
            <a:xfrm flipH="1" rot="10800000">
              <a:off x="5885271" y="3174884"/>
              <a:ext cx="904057" cy="825499"/>
            </a:xfrm>
            <a:prstGeom prst="straightConnector1">
              <a:avLst/>
            </a:prstGeom>
            <a:noFill/>
            <a:ln cap="flat" cmpd="sng" w="127000">
              <a:solidFill>
                <a:srgbClr val="FF0003"/>
              </a:solidFill>
              <a:prstDash val="solid"/>
              <a:round/>
              <a:headEnd len="sm" w="sm" type="none"/>
              <a:tailEnd len="sm" w="sm" type="none"/>
            </a:ln>
          </p:spPr>
        </p:cxnSp>
        <p:sp>
          <p:nvSpPr>
            <p:cNvPr id="249" name="Google Shape;249;p22"/>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50" name="Google Shape;250;p22"/>
            <p:cNvSpPr txBox="1"/>
            <p:nvPr/>
          </p:nvSpPr>
          <p:spPr>
            <a:xfrm>
              <a:off x="2726184" y="838200"/>
              <a:ext cx="5117021"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b="0" i="0" lang="en-US" sz="4716" u="none" cap="none" strike="noStrike">
                  <a:solidFill>
                    <a:schemeClr val="dk1"/>
                  </a:solidFill>
                  <a:latin typeface="Times New Roman"/>
                  <a:ea typeface="Times New Roman"/>
                  <a:cs typeface="Times New Roman"/>
                  <a:sym typeface="Times New Roman"/>
                </a:rPr>
                <a:t>What if you hear... </a:t>
              </a:r>
              <a:endParaRPr/>
            </a:p>
          </p:txBody>
        </p:sp>
        <p:sp>
          <p:nvSpPr>
            <p:cNvPr id="251" name="Google Shape;251;p22"/>
            <p:cNvSpPr txBox="1"/>
            <p:nvPr/>
          </p:nvSpPr>
          <p:spPr>
            <a:xfrm>
              <a:off x="939800" y="3060700"/>
              <a:ext cx="5442069" cy="2794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We’ll just refactor the code to support logging </a:t>
              </a:r>
              <a:endParaRPr/>
            </a:p>
          </p:txBody>
        </p:sp>
        <p:sp>
          <p:nvSpPr>
            <p:cNvPr id="252" name="Google Shape;252;p22"/>
            <p:cNvSpPr txBox="1"/>
            <p:nvPr/>
          </p:nvSpPr>
          <p:spPr>
            <a:xfrm>
              <a:off x="939800" y="3581400"/>
              <a:ext cx="8675425" cy="2794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Can you refactor the code so that it authenticates against LDAP instead of  </a:t>
              </a:r>
              <a:endParaRPr/>
            </a:p>
          </p:txBody>
        </p:sp>
        <p:sp>
          <p:nvSpPr>
            <p:cNvPr id="253" name="Google Shape;253;p22"/>
            <p:cNvSpPr txBox="1"/>
            <p:nvPr/>
          </p:nvSpPr>
          <p:spPr>
            <a:xfrm>
              <a:off x="939800" y="3898900"/>
              <a:ext cx="1309044" cy="2794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Database? </a:t>
              </a:r>
              <a:endParaRPr/>
            </a:p>
          </p:txBody>
        </p:sp>
        <p:sp>
          <p:nvSpPr>
            <p:cNvPr id="254" name="Google Shape;254;p22"/>
            <p:cNvSpPr txBox="1"/>
            <p:nvPr/>
          </p:nvSpPr>
          <p:spPr>
            <a:xfrm>
              <a:off x="939800" y="4419600"/>
              <a:ext cx="9001094" cy="310515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We have too much duplicate code, we need to refactor the code to eliminate </a:t>
              </a:r>
              <a:endParaRPr/>
            </a:p>
            <a:p>
              <a:pPr indent="0" lvl="0" marL="0" marR="0" rtl="0" algn="l">
                <a:lnSpc>
                  <a:spcPct val="106024"/>
                </a:lnSpc>
                <a:spcBef>
                  <a:spcPts val="300"/>
                </a:spcBef>
                <a:spcAft>
                  <a:spcPts val="0"/>
                </a:spcAft>
                <a:buNone/>
              </a:pPr>
              <a:r>
                <a:rPr b="0" i="0" lang="en-US" sz="2075" u="none" cap="none" strike="noStrike">
                  <a:solidFill>
                    <a:schemeClr val="dk1"/>
                  </a:solidFill>
                  <a:latin typeface="Times New Roman"/>
                  <a:ea typeface="Times New Roman"/>
                  <a:cs typeface="Times New Roman"/>
                  <a:sym typeface="Times New Roman"/>
                </a:rPr>
                <a:t>duplication</a:t>
              </a:r>
              <a:endParaRPr/>
            </a:p>
            <a:p>
              <a:pPr indent="1841500" lvl="0" marL="0" marR="0" rtl="0" algn="l">
                <a:lnSpc>
                  <a:spcPct val="96685"/>
                </a:lnSpc>
                <a:spcBef>
                  <a:spcPts val="13800"/>
                </a:spcBef>
                <a:spcAft>
                  <a:spcPts val="0"/>
                </a:spcAft>
                <a:buNone/>
              </a:pPr>
              <a:r>
                <a:t/>
              </a:r>
              <a:endParaRPr b="0" i="0" sz="1448" u="none" cap="none" strike="noStrike">
                <a:solidFill>
                  <a:srgbClr val="0812FF"/>
                </a:solidFill>
                <a:latin typeface="Times New Roman"/>
                <a:ea typeface="Times New Roman"/>
                <a:cs typeface="Times New Roman"/>
                <a:sym typeface="Times New Roman"/>
              </a:endParaRPr>
            </a:p>
          </p:txBody>
        </p:sp>
        <p:sp>
          <p:nvSpPr>
            <p:cNvPr id="255" name="Google Shape;255;p22"/>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68 </a:t>
              </a:r>
              <a:endParaRPr/>
            </a:p>
          </p:txBody>
        </p:sp>
        <p:sp>
          <p:nvSpPr>
            <p:cNvPr id="256" name="Google Shape;256;p22"/>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 </a:t>
              </a:r>
              <a:endParaRPr b="0" i="0" sz="1200" u="none" cap="none" strike="noStrike">
                <a:solidFill>
                  <a:schemeClr val="dk1"/>
                </a:solidFill>
                <a:latin typeface="Helvetica Neue"/>
                <a:ea typeface="Helvetica Neue"/>
                <a:cs typeface="Helvetica Neue"/>
                <a:sym typeface="Helvetica Neue"/>
              </a:endParaRPr>
            </a:p>
          </p:txBody>
        </p:sp>
      </p:gr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7" name="Shape 1937"/>
        <p:cNvGrpSpPr/>
        <p:nvPr/>
      </p:nvGrpSpPr>
      <p:grpSpPr>
        <a:xfrm>
          <a:off x="0" y="0"/>
          <a:ext cx="0" cy="0"/>
          <a:chOff x="0" y="0"/>
          <a:chExt cx="0" cy="0"/>
        </a:xfrm>
      </p:grpSpPr>
      <p:pic>
        <p:nvPicPr>
          <p:cNvPr id="1938" name="Google Shape;1938;p112"/>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1939" name="Google Shape;1939;p112"/>
          <p:cNvGrpSpPr/>
          <p:nvPr/>
        </p:nvGrpSpPr>
        <p:grpSpPr>
          <a:xfrm>
            <a:off x="0" y="0"/>
            <a:ext cx="10253202" cy="7785100"/>
            <a:chOff x="0" y="0"/>
            <a:chExt cx="10253202" cy="7785100"/>
          </a:xfrm>
        </p:grpSpPr>
        <p:cxnSp>
          <p:nvCxnSpPr>
            <p:cNvPr id="1940" name="Google Shape;1940;p112"/>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1941" name="Google Shape;1941;p112"/>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942" name="Google Shape;1942;p112"/>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1943" name="Google Shape;1943;p112"/>
            <p:cNvPicPr preferRelativeResize="0"/>
            <p:nvPr/>
          </p:nvPicPr>
          <p:blipFill rotWithShape="1">
            <a:blip r:embed="rId4">
              <a:alphaModFix/>
            </a:blip>
            <a:srcRect b="0" l="0" r="0" t="0"/>
            <a:stretch/>
          </p:blipFill>
          <p:spPr>
            <a:xfrm>
              <a:off x="495300" y="2151050"/>
              <a:ext cx="213915" cy="192524"/>
            </a:xfrm>
            <a:prstGeom prst="rect">
              <a:avLst/>
            </a:prstGeom>
            <a:noFill/>
            <a:ln>
              <a:noFill/>
            </a:ln>
          </p:spPr>
        </p:pic>
        <p:pic>
          <p:nvPicPr>
            <p:cNvPr id="1944" name="Google Shape;1944;p112"/>
            <p:cNvPicPr preferRelativeResize="0"/>
            <p:nvPr/>
          </p:nvPicPr>
          <p:blipFill rotWithShape="1">
            <a:blip r:embed="rId4">
              <a:alphaModFix/>
            </a:blip>
            <a:srcRect b="0" l="0" r="0" t="0"/>
            <a:stretch/>
          </p:blipFill>
          <p:spPr>
            <a:xfrm>
              <a:off x="495300" y="3315848"/>
              <a:ext cx="213915" cy="192524"/>
            </a:xfrm>
            <a:prstGeom prst="rect">
              <a:avLst/>
            </a:prstGeom>
            <a:noFill/>
            <a:ln>
              <a:noFill/>
            </a:ln>
          </p:spPr>
        </p:pic>
        <p:pic>
          <p:nvPicPr>
            <p:cNvPr id="1945" name="Google Shape;1945;p112"/>
            <p:cNvPicPr preferRelativeResize="0"/>
            <p:nvPr/>
          </p:nvPicPr>
          <p:blipFill rotWithShape="1">
            <a:blip r:embed="rId4">
              <a:alphaModFix/>
            </a:blip>
            <a:srcRect b="0" l="0" r="0" t="0"/>
            <a:stretch/>
          </p:blipFill>
          <p:spPr>
            <a:xfrm>
              <a:off x="495300" y="4508504"/>
              <a:ext cx="213915" cy="192524"/>
            </a:xfrm>
            <a:prstGeom prst="rect">
              <a:avLst/>
            </a:prstGeom>
            <a:noFill/>
            <a:ln>
              <a:noFill/>
            </a:ln>
          </p:spPr>
        </p:pic>
        <p:pic>
          <p:nvPicPr>
            <p:cNvPr id="1946" name="Google Shape;1946;p112"/>
            <p:cNvPicPr preferRelativeResize="0"/>
            <p:nvPr/>
          </p:nvPicPr>
          <p:blipFill rotWithShape="1">
            <a:blip r:embed="rId4">
              <a:alphaModFix/>
            </a:blip>
            <a:srcRect b="0" l="0" r="0" t="0"/>
            <a:stretch/>
          </p:blipFill>
          <p:spPr>
            <a:xfrm>
              <a:off x="685800" y="4976424"/>
              <a:ext cx="194468" cy="175022"/>
            </a:xfrm>
            <a:prstGeom prst="rect">
              <a:avLst/>
            </a:prstGeom>
            <a:noFill/>
            <a:ln>
              <a:noFill/>
            </a:ln>
          </p:spPr>
        </p:pic>
        <p:pic>
          <p:nvPicPr>
            <p:cNvPr id="1947" name="Google Shape;1947;p112"/>
            <p:cNvPicPr preferRelativeResize="0"/>
            <p:nvPr/>
          </p:nvPicPr>
          <p:blipFill rotWithShape="1">
            <a:blip r:embed="rId4">
              <a:alphaModFix/>
            </a:blip>
            <a:srcRect b="0" l="0" r="0" t="0"/>
            <a:stretch/>
          </p:blipFill>
          <p:spPr>
            <a:xfrm>
              <a:off x="685800" y="5405052"/>
              <a:ext cx="194468" cy="175022"/>
            </a:xfrm>
            <a:prstGeom prst="rect">
              <a:avLst/>
            </a:prstGeom>
            <a:noFill/>
            <a:ln>
              <a:noFill/>
            </a:ln>
          </p:spPr>
        </p:pic>
        <p:pic>
          <p:nvPicPr>
            <p:cNvPr id="1948" name="Google Shape;1948;p112"/>
            <p:cNvPicPr preferRelativeResize="0"/>
            <p:nvPr/>
          </p:nvPicPr>
          <p:blipFill rotWithShape="1">
            <a:blip r:embed="rId4">
              <a:alphaModFix/>
            </a:blip>
            <a:srcRect b="0" l="0" r="0" t="0"/>
            <a:stretch/>
          </p:blipFill>
          <p:spPr>
            <a:xfrm>
              <a:off x="685800" y="5865826"/>
              <a:ext cx="194468" cy="175022"/>
            </a:xfrm>
            <a:prstGeom prst="rect">
              <a:avLst/>
            </a:prstGeom>
            <a:noFill/>
            <a:ln>
              <a:noFill/>
            </a:ln>
          </p:spPr>
        </p:pic>
        <p:pic>
          <p:nvPicPr>
            <p:cNvPr id="1949" name="Google Shape;1949;p112"/>
            <p:cNvPicPr preferRelativeResize="0"/>
            <p:nvPr/>
          </p:nvPicPr>
          <p:blipFill rotWithShape="1">
            <a:blip r:embed="rId5">
              <a:alphaModFix/>
            </a:blip>
            <a:srcRect b="0" l="0" r="0" t="0"/>
            <a:stretch/>
          </p:blipFill>
          <p:spPr>
            <a:xfrm>
              <a:off x="5277777" y="4279900"/>
              <a:ext cx="4677772" cy="3115468"/>
            </a:xfrm>
            <a:prstGeom prst="rect">
              <a:avLst/>
            </a:prstGeom>
            <a:noFill/>
            <a:ln>
              <a:noFill/>
            </a:ln>
          </p:spPr>
        </p:pic>
        <p:sp>
          <p:nvSpPr>
            <p:cNvPr id="1950" name="Google Shape;1950;p112"/>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951" name="Google Shape;1951;p112"/>
            <p:cNvSpPr txBox="1"/>
            <p:nvPr/>
          </p:nvSpPr>
          <p:spPr>
            <a:xfrm>
              <a:off x="2235671" y="838200"/>
              <a:ext cx="6098159"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Speculative Generality </a:t>
              </a:r>
              <a:endParaRPr/>
            </a:p>
          </p:txBody>
        </p:sp>
        <p:sp>
          <p:nvSpPr>
            <p:cNvPr id="1952" name="Google Shape;1952;p112"/>
            <p:cNvSpPr txBox="1"/>
            <p:nvPr/>
          </p:nvSpPr>
          <p:spPr>
            <a:xfrm>
              <a:off x="939800" y="2146300"/>
              <a:ext cx="8966281" cy="2070100"/>
            </a:xfrm>
            <a:prstGeom prst="rect">
              <a:avLst/>
            </a:prstGeom>
            <a:noFill/>
            <a:ln>
              <a:noFill/>
            </a:ln>
          </p:spPr>
          <p:txBody>
            <a:bodyPr anchorCtr="0" anchor="t" bIns="0" lIns="0" spcFirstLastPara="1" rIns="0" wrap="square" tIns="0">
              <a:noAutofit/>
            </a:bodyPr>
            <a:lstStyle/>
            <a:p>
              <a:pPr indent="0" lvl="0" marL="0" marR="0" rtl="0" algn="l">
                <a:lnSpc>
                  <a:spcPct val="120481"/>
                </a:lnSpc>
                <a:spcBef>
                  <a:spcPts val="0"/>
                </a:spcBef>
                <a:spcAft>
                  <a:spcPts val="0"/>
                </a:spcAft>
                <a:buNone/>
              </a:pPr>
              <a:r>
                <a:rPr lang="en-US" sz="2075">
                  <a:solidFill>
                    <a:schemeClr val="dk1"/>
                  </a:solidFill>
                  <a:latin typeface="Times New Roman"/>
                  <a:ea typeface="Times New Roman"/>
                  <a:cs typeface="Times New Roman"/>
                  <a:sym typeface="Times New Roman"/>
                </a:rPr>
                <a:t> You get this smell when people say "Oh, I think we will need the ability to do  that someday" and thus want all sorts of hooks and special cases to handle  things that aren't required.   </a:t>
              </a:r>
              <a:endParaRPr/>
            </a:p>
            <a:p>
              <a:pPr indent="0" lvl="0" marL="0" marR="0" rtl="0" algn="l">
                <a:lnSpc>
                  <a:spcPct val="106024"/>
                </a:lnSpc>
                <a:spcBef>
                  <a:spcPts val="1500"/>
                </a:spcBef>
                <a:spcAft>
                  <a:spcPts val="0"/>
                </a:spcAft>
                <a:buNone/>
              </a:pPr>
              <a:r>
                <a:rPr lang="en-US" sz="2075">
                  <a:solidFill>
                    <a:schemeClr val="dk1"/>
                  </a:solidFill>
                  <a:latin typeface="Times New Roman"/>
                  <a:ea typeface="Times New Roman"/>
                  <a:cs typeface="Times New Roman"/>
                  <a:sym typeface="Times New Roman"/>
                </a:rPr>
                <a:t> This odor exists when you have generic or abstract code that isn’t actually </a:t>
              </a:r>
              <a:endParaRPr/>
            </a:p>
            <a:p>
              <a:pPr indent="0" lvl="0" marL="0" marR="0" rtl="0" algn="l">
                <a:lnSpc>
                  <a:spcPct val="120481"/>
                </a:lnSpc>
                <a:spcBef>
                  <a:spcPts val="300"/>
                </a:spcBef>
                <a:spcAft>
                  <a:spcPts val="0"/>
                </a:spcAft>
                <a:buNone/>
              </a:pPr>
              <a:r>
                <a:rPr lang="en-US" sz="2075">
                  <a:solidFill>
                    <a:schemeClr val="dk1"/>
                  </a:solidFill>
                  <a:latin typeface="Times New Roman"/>
                  <a:ea typeface="Times New Roman"/>
                  <a:cs typeface="Times New Roman"/>
                  <a:sym typeface="Times New Roman"/>
                </a:rPr>
                <a:t>needed today.  Such code often exists to support future behavior, which may  or may not be necessary in the future.   </a:t>
              </a:r>
              <a:endParaRPr/>
            </a:p>
          </p:txBody>
        </p:sp>
        <p:sp>
          <p:nvSpPr>
            <p:cNvPr id="1953" name="Google Shape;1953;p112"/>
            <p:cNvSpPr txBox="1"/>
            <p:nvPr/>
          </p:nvSpPr>
          <p:spPr>
            <a:xfrm>
              <a:off x="939800" y="4457700"/>
              <a:ext cx="2271776" cy="22606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lang="en-US" sz="2075">
                  <a:solidFill>
                    <a:schemeClr val="dk1"/>
                  </a:solidFill>
                  <a:latin typeface="Times New Roman"/>
                  <a:ea typeface="Times New Roman"/>
                  <a:cs typeface="Times New Roman"/>
                  <a:sym typeface="Times New Roman"/>
                </a:rPr>
                <a:t> Remedies</a:t>
              </a:r>
              <a:endParaRPr/>
            </a:p>
            <a:p>
              <a:pPr indent="152400" lvl="0" marL="0" marR="0" rtl="0" algn="l">
                <a:lnSpc>
                  <a:spcPct val="106044"/>
                </a:lnSpc>
                <a:spcBef>
                  <a:spcPts val="1500"/>
                </a:spcBef>
                <a:spcAft>
                  <a:spcPts val="0"/>
                </a:spcAft>
                <a:buNone/>
              </a:pPr>
              <a:r>
                <a:rPr lang="en-US" sz="1886">
                  <a:solidFill>
                    <a:schemeClr val="dk1"/>
                  </a:solidFill>
                  <a:latin typeface="Times New Roman"/>
                  <a:ea typeface="Times New Roman"/>
                  <a:cs typeface="Times New Roman"/>
                  <a:sym typeface="Times New Roman"/>
                </a:rPr>
                <a:t> Collapse Hierarchy </a:t>
              </a:r>
              <a:endParaRPr/>
            </a:p>
            <a:p>
              <a:pPr indent="152400" lvl="0" marL="0" marR="0" rtl="0" algn="l">
                <a:lnSpc>
                  <a:spcPct val="106044"/>
                </a:lnSpc>
                <a:spcBef>
                  <a:spcPts val="1500"/>
                </a:spcBef>
                <a:spcAft>
                  <a:spcPts val="0"/>
                </a:spcAft>
                <a:buNone/>
              </a:pPr>
              <a:r>
                <a:rPr lang="en-US" sz="1886">
                  <a:solidFill>
                    <a:schemeClr val="dk1"/>
                  </a:solidFill>
                  <a:latin typeface="Times New Roman"/>
                  <a:ea typeface="Times New Roman"/>
                  <a:cs typeface="Times New Roman"/>
                  <a:sym typeface="Times New Roman"/>
                </a:rPr>
                <a:t> Inline Class</a:t>
              </a:r>
              <a:endParaRPr/>
            </a:p>
            <a:p>
              <a:pPr indent="152400" lvl="0" marL="0" marR="0" rtl="0" algn="l">
                <a:lnSpc>
                  <a:spcPct val="106044"/>
                </a:lnSpc>
                <a:spcBef>
                  <a:spcPts val="1500"/>
                </a:spcBef>
                <a:spcAft>
                  <a:spcPts val="0"/>
                </a:spcAft>
                <a:buNone/>
              </a:pPr>
              <a:r>
                <a:rPr lang="en-US" sz="1886">
                  <a:solidFill>
                    <a:schemeClr val="dk1"/>
                  </a:solidFill>
                  <a:latin typeface="Times New Roman"/>
                  <a:ea typeface="Times New Roman"/>
                  <a:cs typeface="Times New Roman"/>
                  <a:sym typeface="Times New Roman"/>
                </a:rPr>
                <a:t> Remove Parameter </a:t>
              </a:r>
              <a:endParaRPr/>
            </a:p>
          </p:txBody>
        </p:sp>
        <p:sp>
          <p:nvSpPr>
            <p:cNvPr id="1954" name="Google Shape;1954;p112"/>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1955" name="Google Shape;1955;p112"/>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105 </a:t>
              </a:r>
              <a:endParaRPr/>
            </a:p>
          </p:txBody>
        </p:sp>
        <p:sp>
          <p:nvSpPr>
            <p:cNvPr id="1956" name="Google Shape;1956;p112"/>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0" name="Shape 1960"/>
        <p:cNvGrpSpPr/>
        <p:nvPr/>
      </p:nvGrpSpPr>
      <p:grpSpPr>
        <a:xfrm>
          <a:off x="0" y="0"/>
          <a:ext cx="0" cy="0"/>
          <a:chOff x="0" y="0"/>
          <a:chExt cx="0" cy="0"/>
        </a:xfrm>
      </p:grpSpPr>
      <p:pic>
        <p:nvPicPr>
          <p:cNvPr id="1961" name="Google Shape;1961;p113"/>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1962" name="Google Shape;1962;p113"/>
          <p:cNvGrpSpPr/>
          <p:nvPr/>
        </p:nvGrpSpPr>
        <p:grpSpPr>
          <a:xfrm>
            <a:off x="0" y="0"/>
            <a:ext cx="10276777" cy="7785100"/>
            <a:chOff x="0" y="0"/>
            <a:chExt cx="10276777" cy="7785100"/>
          </a:xfrm>
        </p:grpSpPr>
        <p:cxnSp>
          <p:nvCxnSpPr>
            <p:cNvPr id="1963" name="Google Shape;1963;p113"/>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1964" name="Google Shape;1964;p113"/>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965" name="Google Shape;1965;p113"/>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1966" name="Google Shape;1966;p113"/>
            <p:cNvPicPr preferRelativeResize="0"/>
            <p:nvPr/>
          </p:nvPicPr>
          <p:blipFill rotWithShape="1">
            <a:blip r:embed="rId4">
              <a:alphaModFix/>
            </a:blip>
            <a:srcRect b="0" l="0" r="0" t="0"/>
            <a:stretch/>
          </p:blipFill>
          <p:spPr>
            <a:xfrm>
              <a:off x="1701800" y="2578100"/>
              <a:ext cx="6769100" cy="3695928"/>
            </a:xfrm>
            <a:prstGeom prst="rect">
              <a:avLst/>
            </a:prstGeom>
            <a:noFill/>
            <a:ln>
              <a:noFill/>
            </a:ln>
          </p:spPr>
        </p:pic>
        <p:sp>
          <p:nvSpPr>
            <p:cNvPr id="1967" name="Google Shape;1967;p113"/>
            <p:cNvSpPr/>
            <p:nvPr/>
          </p:nvSpPr>
          <p:spPr>
            <a:xfrm>
              <a:off x="6248400" y="3962400"/>
              <a:ext cx="2159000" cy="939800"/>
            </a:xfrm>
            <a:prstGeom prst="rect">
              <a:avLst/>
            </a:prstGeom>
            <a:solidFill>
              <a:srgbClr val="FFFBF7"/>
            </a:solidFill>
            <a:ln cap="flat" cmpd="sng" w="12700">
              <a:solidFill>
                <a:srgbClr val="FFFBF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968" name="Google Shape;1968;p113"/>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969" name="Google Shape;1969;p113"/>
            <p:cNvSpPr txBox="1"/>
            <p:nvPr/>
          </p:nvSpPr>
          <p:spPr>
            <a:xfrm>
              <a:off x="6365884" y="12700"/>
              <a:ext cx="3910893" cy="280962"/>
            </a:xfrm>
            <a:prstGeom prst="rect">
              <a:avLst/>
            </a:prstGeom>
            <a:noFill/>
            <a:ln>
              <a:noFill/>
            </a:ln>
          </p:spPr>
          <p:txBody>
            <a:bodyPr anchorCtr="0" anchor="t" bIns="0" lIns="0" spcFirstLastPara="1" rIns="0" wrap="square" tIns="0">
              <a:noAutofit/>
            </a:bodyPr>
            <a:lstStyle/>
            <a:p>
              <a:pPr indent="0" lvl="0" marL="0" marR="0" rtl="0" algn="l">
                <a:lnSpc>
                  <a:spcPct val="106053"/>
                </a:lnSpc>
                <a:spcBef>
                  <a:spcPts val="0"/>
                </a:spcBef>
                <a:spcAft>
                  <a:spcPts val="0"/>
                </a:spcAft>
                <a:buNone/>
              </a:pPr>
              <a:r>
                <a:rPr lang="en-US" sz="2263">
                  <a:solidFill>
                    <a:schemeClr val="dk1"/>
                  </a:solidFill>
                  <a:latin typeface="Times New Roman"/>
                  <a:ea typeface="Times New Roman"/>
                  <a:cs typeface="Times New Roman"/>
                  <a:sym typeface="Times New Roman"/>
                </a:rPr>
                <a:t>Smell:  Speculative Generality </a:t>
              </a:r>
              <a:endParaRPr sz="2263">
                <a:solidFill>
                  <a:schemeClr val="dk1"/>
                </a:solidFill>
                <a:latin typeface="Times New Roman"/>
                <a:ea typeface="Times New Roman"/>
                <a:cs typeface="Times New Roman"/>
                <a:sym typeface="Times New Roman"/>
              </a:endParaRPr>
            </a:p>
          </p:txBody>
        </p:sp>
        <p:sp>
          <p:nvSpPr>
            <p:cNvPr id="1970" name="Google Shape;1970;p113"/>
            <p:cNvSpPr txBox="1"/>
            <p:nvPr/>
          </p:nvSpPr>
          <p:spPr>
            <a:xfrm>
              <a:off x="2635646" y="889000"/>
              <a:ext cx="5298249"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Collapse Hierarchy </a:t>
              </a:r>
              <a:endParaRPr/>
            </a:p>
          </p:txBody>
        </p:sp>
        <p:sp>
          <p:nvSpPr>
            <p:cNvPr id="1971" name="Google Shape;1971;p113"/>
            <p:cNvSpPr txBox="1"/>
            <p:nvPr/>
          </p:nvSpPr>
          <p:spPr>
            <a:xfrm>
              <a:off x="6815825" y="4241800"/>
              <a:ext cx="1198794" cy="2794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lang="en-US" sz="2075">
                  <a:solidFill>
                    <a:srgbClr val="020202"/>
                  </a:solidFill>
                  <a:latin typeface="Times New Roman"/>
                  <a:ea typeface="Times New Roman"/>
                  <a:cs typeface="Times New Roman"/>
                  <a:sym typeface="Times New Roman"/>
                </a:rPr>
                <a:t>Salesman </a:t>
              </a:r>
              <a:endParaRPr/>
            </a:p>
          </p:txBody>
        </p:sp>
        <p:sp>
          <p:nvSpPr>
            <p:cNvPr id="1972" name="Google Shape;1972;p113"/>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1973" name="Google Shape;1973;p113"/>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104 </a:t>
              </a:r>
              <a:endParaRPr/>
            </a:p>
          </p:txBody>
        </p:sp>
        <p:sp>
          <p:nvSpPr>
            <p:cNvPr id="1974" name="Google Shape;1974;p113"/>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8" name="Shape 1978"/>
        <p:cNvGrpSpPr/>
        <p:nvPr/>
      </p:nvGrpSpPr>
      <p:grpSpPr>
        <a:xfrm>
          <a:off x="0" y="0"/>
          <a:ext cx="0" cy="0"/>
          <a:chOff x="0" y="0"/>
          <a:chExt cx="0" cy="0"/>
        </a:xfrm>
      </p:grpSpPr>
      <p:pic>
        <p:nvPicPr>
          <p:cNvPr id="1979" name="Google Shape;1979;p114"/>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1980" name="Google Shape;1980;p114"/>
          <p:cNvGrpSpPr/>
          <p:nvPr/>
        </p:nvGrpSpPr>
        <p:grpSpPr>
          <a:xfrm>
            <a:off x="0" y="0"/>
            <a:ext cx="10276663" cy="7785100"/>
            <a:chOff x="0" y="0"/>
            <a:chExt cx="10276663" cy="7785100"/>
          </a:xfrm>
        </p:grpSpPr>
        <p:cxnSp>
          <p:nvCxnSpPr>
            <p:cNvPr id="1981" name="Google Shape;1981;p114"/>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1982" name="Google Shape;1982;p114"/>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983" name="Google Shape;1983;p114"/>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1984" name="Google Shape;1984;p114"/>
            <p:cNvPicPr preferRelativeResize="0"/>
            <p:nvPr/>
          </p:nvPicPr>
          <p:blipFill rotWithShape="1">
            <a:blip r:embed="rId4">
              <a:alphaModFix/>
            </a:blip>
            <a:srcRect b="0" l="0" r="0" t="0"/>
            <a:stretch/>
          </p:blipFill>
          <p:spPr>
            <a:xfrm>
              <a:off x="698500" y="3505200"/>
              <a:ext cx="8750300" cy="1855063"/>
            </a:xfrm>
            <a:prstGeom prst="rect">
              <a:avLst/>
            </a:prstGeom>
            <a:noFill/>
            <a:ln>
              <a:noFill/>
            </a:ln>
          </p:spPr>
        </p:pic>
        <p:sp>
          <p:nvSpPr>
            <p:cNvPr id="1985" name="Google Shape;1985;p114"/>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986" name="Google Shape;1986;p114"/>
            <p:cNvSpPr txBox="1"/>
            <p:nvPr/>
          </p:nvSpPr>
          <p:spPr>
            <a:xfrm>
              <a:off x="6489675" y="12700"/>
              <a:ext cx="3786988" cy="304800"/>
            </a:xfrm>
            <a:prstGeom prst="rect">
              <a:avLst/>
            </a:prstGeom>
            <a:noFill/>
            <a:ln>
              <a:noFill/>
            </a:ln>
          </p:spPr>
          <p:txBody>
            <a:bodyPr anchorCtr="0" anchor="t" bIns="0" lIns="0" spcFirstLastPara="1" rIns="0" wrap="square" tIns="0">
              <a:noAutofit/>
            </a:bodyPr>
            <a:lstStyle/>
            <a:p>
              <a:pPr indent="0" lvl="0" marL="0" marR="0" rtl="0" algn="l">
                <a:lnSpc>
                  <a:spcPct val="106053"/>
                </a:lnSpc>
                <a:spcBef>
                  <a:spcPts val="0"/>
                </a:spcBef>
                <a:spcAft>
                  <a:spcPts val="0"/>
                </a:spcAft>
                <a:buNone/>
              </a:pPr>
              <a:r>
                <a:rPr lang="en-US" sz="2263">
                  <a:solidFill>
                    <a:schemeClr val="dk1"/>
                  </a:solidFill>
                  <a:latin typeface="Times New Roman"/>
                  <a:ea typeface="Times New Roman"/>
                  <a:cs typeface="Times New Roman"/>
                  <a:sym typeface="Times New Roman"/>
                </a:rPr>
                <a:t>Smell:  Speculative Generality </a:t>
              </a:r>
              <a:endParaRPr/>
            </a:p>
          </p:txBody>
        </p:sp>
        <p:sp>
          <p:nvSpPr>
            <p:cNvPr id="1987" name="Google Shape;1987;p114"/>
            <p:cNvSpPr txBox="1"/>
            <p:nvPr/>
          </p:nvSpPr>
          <p:spPr>
            <a:xfrm>
              <a:off x="3635740" y="889000"/>
              <a:ext cx="3298190"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Inline Class </a:t>
              </a:r>
              <a:endParaRPr/>
            </a:p>
          </p:txBody>
        </p:sp>
        <p:sp>
          <p:nvSpPr>
            <p:cNvPr id="1988" name="Google Shape;1988;p114"/>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1989" name="Google Shape;1989;p114"/>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109 </a:t>
              </a:r>
              <a:endParaRPr/>
            </a:p>
          </p:txBody>
        </p:sp>
        <p:sp>
          <p:nvSpPr>
            <p:cNvPr id="1990" name="Google Shape;1990;p114"/>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4" name="Shape 1994"/>
        <p:cNvGrpSpPr/>
        <p:nvPr/>
      </p:nvGrpSpPr>
      <p:grpSpPr>
        <a:xfrm>
          <a:off x="0" y="0"/>
          <a:ext cx="0" cy="0"/>
          <a:chOff x="0" y="0"/>
          <a:chExt cx="0" cy="0"/>
        </a:xfrm>
      </p:grpSpPr>
      <p:pic>
        <p:nvPicPr>
          <p:cNvPr id="1995" name="Google Shape;1995;p115"/>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1996" name="Google Shape;1996;p115"/>
          <p:cNvGrpSpPr/>
          <p:nvPr/>
        </p:nvGrpSpPr>
        <p:grpSpPr>
          <a:xfrm>
            <a:off x="0" y="0"/>
            <a:ext cx="10276663" cy="7785100"/>
            <a:chOff x="0" y="0"/>
            <a:chExt cx="10276663" cy="7785100"/>
          </a:xfrm>
        </p:grpSpPr>
        <p:cxnSp>
          <p:nvCxnSpPr>
            <p:cNvPr id="1997" name="Google Shape;1997;p115"/>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1998" name="Google Shape;1998;p115"/>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999" name="Google Shape;1999;p115"/>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2000" name="Google Shape;2000;p115"/>
            <p:cNvPicPr preferRelativeResize="0"/>
            <p:nvPr/>
          </p:nvPicPr>
          <p:blipFill rotWithShape="1">
            <a:blip r:embed="rId4">
              <a:alphaModFix/>
            </a:blip>
            <a:srcRect b="0" l="0" r="0" t="0"/>
            <a:stretch/>
          </p:blipFill>
          <p:spPr>
            <a:xfrm>
              <a:off x="1346200" y="3746500"/>
              <a:ext cx="7466483" cy="1358900"/>
            </a:xfrm>
            <a:prstGeom prst="rect">
              <a:avLst/>
            </a:prstGeom>
            <a:noFill/>
            <a:ln>
              <a:noFill/>
            </a:ln>
          </p:spPr>
        </p:pic>
        <p:sp>
          <p:nvSpPr>
            <p:cNvPr id="2001" name="Google Shape;2001;p115"/>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002" name="Google Shape;2002;p115"/>
            <p:cNvSpPr txBox="1"/>
            <p:nvPr/>
          </p:nvSpPr>
          <p:spPr>
            <a:xfrm>
              <a:off x="6489675" y="12700"/>
              <a:ext cx="3786988" cy="304800"/>
            </a:xfrm>
            <a:prstGeom prst="rect">
              <a:avLst/>
            </a:prstGeom>
            <a:noFill/>
            <a:ln>
              <a:noFill/>
            </a:ln>
          </p:spPr>
          <p:txBody>
            <a:bodyPr anchorCtr="0" anchor="t" bIns="0" lIns="0" spcFirstLastPara="1" rIns="0" wrap="square" tIns="0">
              <a:noAutofit/>
            </a:bodyPr>
            <a:lstStyle/>
            <a:p>
              <a:pPr indent="0" lvl="0" marL="0" marR="0" rtl="0" algn="l">
                <a:lnSpc>
                  <a:spcPct val="106053"/>
                </a:lnSpc>
                <a:spcBef>
                  <a:spcPts val="0"/>
                </a:spcBef>
                <a:spcAft>
                  <a:spcPts val="0"/>
                </a:spcAft>
                <a:buNone/>
              </a:pPr>
              <a:r>
                <a:rPr lang="en-US" sz="2263">
                  <a:solidFill>
                    <a:schemeClr val="dk1"/>
                  </a:solidFill>
                  <a:latin typeface="Times New Roman"/>
                  <a:ea typeface="Times New Roman"/>
                  <a:cs typeface="Times New Roman"/>
                  <a:sym typeface="Times New Roman"/>
                </a:rPr>
                <a:t>Smell:  Speculative Generality </a:t>
              </a:r>
              <a:endParaRPr/>
            </a:p>
          </p:txBody>
        </p:sp>
        <p:sp>
          <p:nvSpPr>
            <p:cNvPr id="2003" name="Google Shape;2003;p115"/>
            <p:cNvSpPr txBox="1"/>
            <p:nvPr/>
          </p:nvSpPr>
          <p:spPr>
            <a:xfrm>
              <a:off x="2613633" y="889000"/>
              <a:ext cx="5342382"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Remove Parameter </a:t>
              </a:r>
              <a:endParaRPr/>
            </a:p>
          </p:txBody>
        </p:sp>
        <p:sp>
          <p:nvSpPr>
            <p:cNvPr id="2004" name="Google Shape;2004;p115"/>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2005" name="Google Shape;2005;p115"/>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110 </a:t>
              </a:r>
              <a:endParaRPr/>
            </a:p>
          </p:txBody>
        </p:sp>
        <p:sp>
          <p:nvSpPr>
            <p:cNvPr id="2006" name="Google Shape;2006;p115"/>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0" name="Shape 2010"/>
        <p:cNvGrpSpPr/>
        <p:nvPr/>
      </p:nvGrpSpPr>
      <p:grpSpPr>
        <a:xfrm>
          <a:off x="0" y="0"/>
          <a:ext cx="0" cy="0"/>
          <a:chOff x="0" y="0"/>
          <a:chExt cx="0" cy="0"/>
        </a:xfrm>
      </p:grpSpPr>
      <p:grpSp>
        <p:nvGrpSpPr>
          <p:cNvPr id="2011" name="Google Shape;2011;p116"/>
          <p:cNvGrpSpPr/>
          <p:nvPr/>
        </p:nvGrpSpPr>
        <p:grpSpPr>
          <a:xfrm>
            <a:off x="0" y="0"/>
            <a:ext cx="10227807" cy="7785100"/>
            <a:chOff x="0" y="0"/>
            <a:chExt cx="10227807" cy="7785100"/>
          </a:xfrm>
        </p:grpSpPr>
        <p:cxnSp>
          <p:nvCxnSpPr>
            <p:cNvPr id="2012" name="Google Shape;2012;p116"/>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2013" name="Google Shape;2013;p116"/>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014" name="Google Shape;2014;p116"/>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2015" name="Google Shape;2015;p116"/>
            <p:cNvPicPr preferRelativeResize="0"/>
            <p:nvPr/>
          </p:nvPicPr>
          <p:blipFill rotWithShape="1">
            <a:blip r:embed="rId3">
              <a:alphaModFix/>
            </a:blip>
            <a:srcRect b="0" l="0" r="0" t="0"/>
            <a:stretch/>
          </p:blipFill>
          <p:spPr>
            <a:xfrm>
              <a:off x="222216" y="1887088"/>
              <a:ext cx="213915" cy="192524"/>
            </a:xfrm>
            <a:prstGeom prst="rect">
              <a:avLst/>
            </a:prstGeom>
            <a:noFill/>
            <a:ln>
              <a:noFill/>
            </a:ln>
          </p:spPr>
        </p:pic>
        <p:pic>
          <p:nvPicPr>
            <p:cNvPr id="2016" name="Google Shape;2016;p116"/>
            <p:cNvPicPr preferRelativeResize="0"/>
            <p:nvPr/>
          </p:nvPicPr>
          <p:blipFill rotWithShape="1">
            <a:blip r:embed="rId3">
              <a:alphaModFix/>
            </a:blip>
            <a:srcRect b="0" l="0" r="0" t="0"/>
            <a:stretch/>
          </p:blipFill>
          <p:spPr>
            <a:xfrm>
              <a:off x="222216" y="2958658"/>
              <a:ext cx="213915" cy="192524"/>
            </a:xfrm>
            <a:prstGeom prst="rect">
              <a:avLst/>
            </a:prstGeom>
            <a:noFill/>
            <a:ln>
              <a:noFill/>
            </a:ln>
          </p:spPr>
        </p:pic>
        <p:pic>
          <p:nvPicPr>
            <p:cNvPr id="2017" name="Google Shape;2017;p116"/>
            <p:cNvPicPr preferRelativeResize="0"/>
            <p:nvPr/>
          </p:nvPicPr>
          <p:blipFill rotWithShape="1">
            <a:blip r:embed="rId3">
              <a:alphaModFix/>
            </a:blip>
            <a:srcRect b="0" l="0" r="0" t="0"/>
            <a:stretch/>
          </p:blipFill>
          <p:spPr>
            <a:xfrm>
              <a:off x="222216" y="5437198"/>
              <a:ext cx="213915" cy="192524"/>
            </a:xfrm>
            <a:prstGeom prst="rect">
              <a:avLst/>
            </a:prstGeom>
            <a:noFill/>
            <a:ln>
              <a:noFill/>
            </a:ln>
          </p:spPr>
        </p:pic>
        <p:pic>
          <p:nvPicPr>
            <p:cNvPr id="2018" name="Google Shape;2018;p116"/>
            <p:cNvPicPr preferRelativeResize="0"/>
            <p:nvPr/>
          </p:nvPicPr>
          <p:blipFill rotWithShape="1">
            <a:blip r:embed="rId3">
              <a:alphaModFix/>
            </a:blip>
            <a:srcRect b="0" l="0" r="0" t="0"/>
            <a:stretch/>
          </p:blipFill>
          <p:spPr>
            <a:xfrm>
              <a:off x="222216" y="5937264"/>
              <a:ext cx="213915" cy="192524"/>
            </a:xfrm>
            <a:prstGeom prst="rect">
              <a:avLst/>
            </a:prstGeom>
            <a:noFill/>
            <a:ln>
              <a:noFill/>
            </a:ln>
          </p:spPr>
        </p:pic>
        <p:pic>
          <p:nvPicPr>
            <p:cNvPr id="2019" name="Google Shape;2019;p116"/>
            <p:cNvPicPr preferRelativeResize="0"/>
            <p:nvPr/>
          </p:nvPicPr>
          <p:blipFill rotWithShape="1">
            <a:blip r:embed="rId4">
              <a:alphaModFix/>
            </a:blip>
            <a:srcRect b="0" l="0" r="0" t="0"/>
            <a:stretch/>
          </p:blipFill>
          <p:spPr>
            <a:xfrm>
              <a:off x="4724400" y="3694931"/>
              <a:ext cx="4894792" cy="3671093"/>
            </a:xfrm>
            <a:prstGeom prst="rect">
              <a:avLst/>
            </a:prstGeom>
            <a:noFill/>
            <a:ln>
              <a:noFill/>
            </a:ln>
          </p:spPr>
        </p:pic>
        <p:sp>
          <p:nvSpPr>
            <p:cNvPr id="2020" name="Google Shape;2020;p116"/>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021" name="Google Shape;2021;p116"/>
            <p:cNvSpPr txBox="1"/>
            <p:nvPr/>
          </p:nvSpPr>
          <p:spPr>
            <a:xfrm>
              <a:off x="3761314" y="838200"/>
              <a:ext cx="3047111"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Lazy Class </a:t>
              </a:r>
              <a:endParaRPr/>
            </a:p>
          </p:txBody>
        </p:sp>
        <p:sp>
          <p:nvSpPr>
            <p:cNvPr id="2022" name="Google Shape;2022;p116"/>
            <p:cNvSpPr txBox="1"/>
            <p:nvPr/>
          </p:nvSpPr>
          <p:spPr>
            <a:xfrm>
              <a:off x="722282" y="1865298"/>
              <a:ext cx="8437594" cy="1806576"/>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lang="en-US" sz="2075">
                  <a:solidFill>
                    <a:schemeClr val="dk1"/>
                  </a:solidFill>
                  <a:latin typeface="Times New Roman"/>
                  <a:ea typeface="Times New Roman"/>
                  <a:cs typeface="Times New Roman"/>
                  <a:sym typeface="Times New Roman"/>
                </a:rPr>
                <a:t> A class that isn't doing enough to carry its weight</a:t>
              </a:r>
              <a:endParaRPr/>
            </a:p>
            <a:p>
              <a:pPr indent="0" lvl="0" marL="0" marR="0" rtl="0" algn="l">
                <a:lnSpc>
                  <a:spcPct val="106024"/>
                </a:lnSpc>
                <a:spcBef>
                  <a:spcPts val="1500"/>
                </a:spcBef>
                <a:spcAft>
                  <a:spcPts val="0"/>
                </a:spcAft>
                <a:buNone/>
              </a:pPr>
              <a:r>
                <a:rPr lang="en-US" sz="2075">
                  <a:solidFill>
                    <a:schemeClr val="dk1"/>
                  </a:solidFill>
                  <a:latin typeface="Times New Roman"/>
                  <a:ea typeface="Times New Roman"/>
                  <a:cs typeface="Times New Roman"/>
                  <a:sym typeface="Times New Roman"/>
                </a:rPr>
                <a:t> We let the class die with dignity </a:t>
              </a:r>
              <a:endParaRPr sz="2075">
                <a:solidFill>
                  <a:schemeClr val="dk1"/>
                </a:solidFill>
                <a:latin typeface="Times New Roman"/>
                <a:ea typeface="Times New Roman"/>
                <a:cs typeface="Times New Roman"/>
                <a:sym typeface="Times New Roman"/>
              </a:endParaRPr>
            </a:p>
            <a:p>
              <a:pPr indent="0" lvl="0" marL="0" marR="0" rtl="0" algn="l">
                <a:lnSpc>
                  <a:spcPct val="106024"/>
                </a:lnSpc>
                <a:spcBef>
                  <a:spcPts val="0"/>
                </a:spcBef>
                <a:spcAft>
                  <a:spcPts val="0"/>
                </a:spcAft>
                <a:buNone/>
              </a:pPr>
              <a:r>
                <a:t/>
              </a:r>
              <a:endParaRPr sz="2075">
                <a:solidFill>
                  <a:schemeClr val="dk1"/>
                </a:solidFill>
                <a:latin typeface="Times New Roman"/>
                <a:ea typeface="Times New Roman"/>
                <a:cs typeface="Times New Roman"/>
                <a:sym typeface="Times New Roman"/>
              </a:endParaRPr>
            </a:p>
            <a:p>
              <a:pPr indent="0" lvl="0" marL="0" marR="0" rtl="0" algn="l">
                <a:lnSpc>
                  <a:spcPct val="91666"/>
                </a:lnSpc>
                <a:spcBef>
                  <a:spcPts val="0"/>
                </a:spcBef>
                <a:spcAft>
                  <a:spcPts val="0"/>
                </a:spcAft>
                <a:buNone/>
              </a:pPr>
              <a:r>
                <a:rPr lang="en-US" sz="2075">
                  <a:solidFill>
                    <a:schemeClr val="dk1"/>
                  </a:solidFill>
                  <a:latin typeface="Times New Roman"/>
                  <a:ea typeface="Times New Roman"/>
                  <a:cs typeface="Times New Roman"/>
                  <a:sym typeface="Times New Roman"/>
                </a:rPr>
                <a:t>Often this might be a class that used to pay its way but has been downsized with refactoring. Or it might be a class that was added because of changes that were planned but not made.</a:t>
              </a:r>
              <a:r>
                <a:rPr lang="en-US" sz="2400">
                  <a:solidFill>
                    <a:schemeClr val="dk1"/>
                  </a:solidFill>
                  <a:latin typeface="Calibri"/>
                  <a:ea typeface="Calibri"/>
                  <a:cs typeface="Calibri"/>
                  <a:sym typeface="Calibri"/>
                </a:rPr>
                <a:t> </a:t>
              </a:r>
              <a:endParaRPr sz="2075">
                <a:solidFill>
                  <a:schemeClr val="dk1"/>
                </a:solidFill>
                <a:latin typeface="Times New Roman"/>
                <a:ea typeface="Times New Roman"/>
                <a:cs typeface="Times New Roman"/>
                <a:sym typeface="Times New Roman"/>
              </a:endParaRPr>
            </a:p>
          </p:txBody>
        </p:sp>
        <p:sp>
          <p:nvSpPr>
            <p:cNvPr id="2023" name="Google Shape;2023;p116"/>
            <p:cNvSpPr txBox="1"/>
            <p:nvPr/>
          </p:nvSpPr>
          <p:spPr>
            <a:xfrm>
              <a:off x="698444" y="4943484"/>
              <a:ext cx="1271549" cy="2794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lang="en-US" sz="2075">
                  <a:solidFill>
                    <a:schemeClr val="dk1"/>
                  </a:solidFill>
                  <a:latin typeface="Times New Roman"/>
                  <a:ea typeface="Times New Roman"/>
                  <a:cs typeface="Times New Roman"/>
                  <a:sym typeface="Times New Roman"/>
                </a:rPr>
                <a:t>Remedies </a:t>
              </a:r>
              <a:endParaRPr/>
            </a:p>
          </p:txBody>
        </p:sp>
        <p:sp>
          <p:nvSpPr>
            <p:cNvPr id="2024" name="Google Shape;2024;p116"/>
            <p:cNvSpPr txBox="1"/>
            <p:nvPr/>
          </p:nvSpPr>
          <p:spPr>
            <a:xfrm>
              <a:off x="1143000" y="5422916"/>
              <a:ext cx="2311895" cy="8001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lang="en-US" sz="2075">
                  <a:solidFill>
                    <a:schemeClr val="dk1"/>
                  </a:solidFill>
                  <a:latin typeface="Times New Roman"/>
                  <a:ea typeface="Times New Roman"/>
                  <a:cs typeface="Times New Roman"/>
                  <a:sym typeface="Times New Roman"/>
                </a:rPr>
                <a:t> Inline Class</a:t>
              </a:r>
              <a:endParaRPr/>
            </a:p>
            <a:p>
              <a:pPr indent="0" lvl="0" marL="0" marR="0" rtl="0" algn="l">
                <a:lnSpc>
                  <a:spcPct val="106024"/>
                </a:lnSpc>
                <a:spcBef>
                  <a:spcPts val="1500"/>
                </a:spcBef>
                <a:spcAft>
                  <a:spcPts val="0"/>
                </a:spcAft>
                <a:buNone/>
              </a:pPr>
              <a:r>
                <a:rPr lang="en-US" sz="2075">
                  <a:solidFill>
                    <a:schemeClr val="dk1"/>
                  </a:solidFill>
                  <a:latin typeface="Times New Roman"/>
                  <a:ea typeface="Times New Roman"/>
                  <a:cs typeface="Times New Roman"/>
                  <a:sym typeface="Times New Roman"/>
                </a:rPr>
                <a:t> Collapse Hierarchy  </a:t>
              </a:r>
              <a:endParaRPr/>
            </a:p>
          </p:txBody>
        </p:sp>
        <p:sp>
          <p:nvSpPr>
            <p:cNvPr id="2025" name="Google Shape;2025;p116"/>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2026" name="Google Shape;2026;p116"/>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99 </a:t>
              </a:r>
              <a:endParaRPr/>
            </a:p>
          </p:txBody>
        </p:sp>
        <p:sp>
          <p:nvSpPr>
            <p:cNvPr id="2027" name="Google Shape;2027;p116"/>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pic>
        <p:nvPicPr>
          <p:cNvPr id="2028" name="Google Shape;2028;p116"/>
          <p:cNvPicPr preferRelativeResize="0"/>
          <p:nvPr/>
        </p:nvPicPr>
        <p:blipFill rotWithShape="1">
          <a:blip r:embed="rId3">
            <a:alphaModFix/>
          </a:blip>
          <a:srcRect b="0" l="0" r="0" t="0"/>
          <a:stretch/>
        </p:blipFill>
        <p:spPr>
          <a:xfrm>
            <a:off x="222615" y="2365364"/>
            <a:ext cx="213915" cy="192524"/>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2" name="Shape 2032"/>
        <p:cNvGrpSpPr/>
        <p:nvPr/>
      </p:nvGrpSpPr>
      <p:grpSpPr>
        <a:xfrm>
          <a:off x="0" y="0"/>
          <a:ext cx="0" cy="0"/>
          <a:chOff x="0" y="0"/>
          <a:chExt cx="0" cy="0"/>
        </a:xfrm>
      </p:grpSpPr>
      <p:pic>
        <p:nvPicPr>
          <p:cNvPr id="2033" name="Google Shape;2033;p117"/>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2034" name="Google Shape;2034;p117"/>
          <p:cNvGrpSpPr/>
          <p:nvPr/>
        </p:nvGrpSpPr>
        <p:grpSpPr>
          <a:xfrm>
            <a:off x="0" y="0"/>
            <a:ext cx="10253202" cy="7785100"/>
            <a:chOff x="0" y="0"/>
            <a:chExt cx="10253202" cy="7785100"/>
          </a:xfrm>
        </p:grpSpPr>
        <p:cxnSp>
          <p:nvCxnSpPr>
            <p:cNvPr id="2035" name="Google Shape;2035;p117"/>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2036" name="Google Shape;2036;p117"/>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037" name="Google Shape;2037;p117"/>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038" name="Google Shape;2038;p117"/>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039" name="Google Shape;2039;p117"/>
            <p:cNvSpPr txBox="1"/>
            <p:nvPr/>
          </p:nvSpPr>
          <p:spPr>
            <a:xfrm>
              <a:off x="2574410" y="838200"/>
              <a:ext cx="5420741"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Lazy Clazz Example </a:t>
              </a:r>
              <a:endParaRPr/>
            </a:p>
          </p:txBody>
        </p:sp>
        <p:sp>
          <p:nvSpPr>
            <p:cNvPr id="2040" name="Google Shape;2040;p117"/>
            <p:cNvSpPr txBox="1"/>
            <p:nvPr/>
          </p:nvSpPr>
          <p:spPr>
            <a:xfrm>
              <a:off x="825134" y="1943100"/>
              <a:ext cx="6516558" cy="558165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public interface SomeInterface { </a:t>
              </a:r>
              <a:endParaRPr/>
            </a:p>
            <a:p>
              <a:pPr indent="0" lvl="1" marL="457200" marR="0" rtl="0" algn="l">
                <a:spcBef>
                  <a:spcPts val="0"/>
                </a:spcBef>
                <a:spcAft>
                  <a:spcPts val="0"/>
                </a:spcAft>
                <a:buNone/>
              </a:pPr>
              <a:r>
                <a:rPr b="0" i="0" lang="en-US" sz="1600" u="none" cap="none" strike="noStrike">
                  <a:solidFill>
                    <a:schemeClr val="dk1"/>
                  </a:solidFill>
                  <a:latin typeface="Calibri"/>
                  <a:ea typeface="Calibri"/>
                  <a:cs typeface="Calibri"/>
                  <a:sym typeface="Calibri"/>
                </a:rPr>
                <a:t>void methodOne(); </a:t>
              </a:r>
              <a:endParaRPr/>
            </a:p>
            <a:p>
              <a:pPr indent="0" lvl="1" marL="457200" marR="0" rtl="0" algn="l">
                <a:spcBef>
                  <a:spcPts val="0"/>
                </a:spcBef>
                <a:spcAft>
                  <a:spcPts val="0"/>
                </a:spcAft>
                <a:buNone/>
              </a:pPr>
              <a:r>
                <a:rPr b="0" i="0" lang="en-US" sz="1600" u="none" cap="none" strike="noStrike">
                  <a:solidFill>
                    <a:schemeClr val="dk1"/>
                  </a:solidFill>
                  <a:latin typeface="Calibri"/>
                  <a:ea typeface="Calibri"/>
                  <a:cs typeface="Calibri"/>
                  <a:sym typeface="Calibri"/>
                </a:rPr>
                <a:t>void defaultMethod(); </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public abstract class LazyClazz  implements SomeInterface { </a:t>
              </a:r>
              <a:endParaRPr/>
            </a:p>
            <a:p>
              <a:pPr indent="0" lvl="1" marL="457200" marR="0" rtl="0" algn="l">
                <a:spcBef>
                  <a:spcPts val="0"/>
                </a:spcBef>
                <a:spcAft>
                  <a:spcPts val="0"/>
                </a:spcAft>
                <a:buNone/>
              </a:pPr>
              <a:r>
                <a:rPr b="0" i="0" lang="en-US" sz="1600" u="none" cap="none" strike="noStrike">
                  <a:solidFill>
                    <a:schemeClr val="dk1"/>
                  </a:solidFill>
                  <a:latin typeface="Calibri"/>
                  <a:ea typeface="Calibri"/>
                  <a:cs typeface="Calibri"/>
                  <a:sym typeface="Calibri"/>
                </a:rPr>
                <a:t>public abstract void methodOne(); </a:t>
              </a:r>
              <a:endParaRPr/>
            </a:p>
            <a:p>
              <a:pPr indent="0" lvl="1" marL="457200" marR="0" rtl="0" algn="l">
                <a:spcBef>
                  <a:spcPts val="0"/>
                </a:spcBef>
                <a:spcAft>
                  <a:spcPts val="0"/>
                </a:spcAft>
                <a:buNone/>
              </a:pPr>
              <a:r>
                <a:rPr b="0" i="0" lang="en-US" sz="1600" u="none" cap="none" strike="noStrike">
                  <a:solidFill>
                    <a:schemeClr val="dk1"/>
                  </a:solidFill>
                  <a:latin typeface="Calibri"/>
                  <a:ea typeface="Calibri"/>
                  <a:cs typeface="Calibri"/>
                  <a:sym typeface="Calibri"/>
                </a:rPr>
                <a:t>public void defaultMethod() {</a:t>
              </a:r>
              <a:endParaRPr/>
            </a:p>
            <a:p>
              <a:pPr indent="0" lvl="1" marL="457200" marR="0" rtl="0" algn="l">
                <a:spcBef>
                  <a:spcPts val="0"/>
                </a:spcBef>
                <a:spcAft>
                  <a:spcPts val="0"/>
                </a:spcAft>
                <a:buNone/>
              </a:pPr>
              <a:r>
                <a:rPr b="0" i="0" lang="en-US" sz="1600" u="none" cap="none" strike="noStrike">
                  <a:solidFill>
                    <a:schemeClr val="dk1"/>
                  </a:solidFill>
                  <a:latin typeface="Calibri"/>
                  <a:ea typeface="Calibri"/>
                  <a:cs typeface="Calibri"/>
                  <a:sym typeface="Calibri"/>
                </a:rPr>
                <a:t>        //do nothing     </a:t>
              </a:r>
              <a:endParaRPr/>
            </a:p>
            <a:p>
              <a:pPr indent="0" lvl="1" marL="457200" marR="0" rtl="0" algn="l">
                <a:spcBef>
                  <a:spcPts val="0"/>
                </a:spcBef>
                <a:spcAft>
                  <a:spcPts val="0"/>
                </a:spcAft>
                <a:buNone/>
              </a:pPr>
              <a:r>
                <a:rPr b="0" i="0" lang="en-US" sz="1600" u="none" cap="none" strike="noStrike">
                  <a:solidFill>
                    <a:schemeClr val="dk1"/>
                  </a:solidFill>
                  <a:latin typeface="Calibri"/>
                  <a:ea typeface="Calibri"/>
                  <a:cs typeface="Calibri"/>
                  <a:sym typeface="Calibri"/>
                </a:rPr>
                <a:t>}</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public class WorkerClazz extends LazyClazz { </a:t>
              </a:r>
              <a:endParaRPr/>
            </a:p>
            <a:p>
              <a:pPr indent="0" lvl="1" marL="457200" marR="0" rtl="0" algn="l">
                <a:spcBef>
                  <a:spcPts val="0"/>
                </a:spcBef>
                <a:spcAft>
                  <a:spcPts val="0"/>
                </a:spcAft>
                <a:buNone/>
              </a:pPr>
              <a:r>
                <a:rPr b="0" i="0" lang="en-US" sz="1600" u="none" cap="none" strike="noStrike">
                  <a:solidFill>
                    <a:schemeClr val="dk1"/>
                  </a:solidFill>
                  <a:latin typeface="Calibri"/>
                  <a:ea typeface="Calibri"/>
                  <a:cs typeface="Calibri"/>
                  <a:sym typeface="Calibri"/>
                </a:rPr>
                <a:t>public void methodOne() { </a:t>
              </a:r>
              <a:endParaRPr/>
            </a:p>
            <a:p>
              <a:pPr indent="0" lvl="1" marL="457200" marR="0" rtl="0" algn="l">
                <a:spcBef>
                  <a:spcPts val="0"/>
                </a:spcBef>
                <a:spcAft>
                  <a:spcPts val="0"/>
                </a:spcAft>
                <a:buNone/>
              </a:pPr>
              <a:r>
                <a:rPr b="0" i="0" lang="en-US" sz="1600" u="none" cap="none" strike="noStrike">
                  <a:solidFill>
                    <a:schemeClr val="dk1"/>
                  </a:solidFill>
                  <a:latin typeface="Calibri"/>
                  <a:ea typeface="Calibri"/>
                  <a:cs typeface="Calibri"/>
                  <a:sym typeface="Calibri"/>
                </a:rPr>
                <a:t>	// some actual code here     </a:t>
              </a:r>
              <a:endParaRPr/>
            </a:p>
            <a:p>
              <a:pPr indent="0" lvl="1" marL="457200" marR="0" rtl="0" algn="l">
                <a:spcBef>
                  <a:spcPts val="0"/>
                </a:spcBef>
                <a:spcAft>
                  <a:spcPts val="0"/>
                </a:spcAft>
                <a:buNone/>
              </a:pPr>
              <a:r>
                <a:rPr b="0" i="0" lang="en-US" sz="1600" u="none" cap="none" strike="noStrike">
                  <a:solidFill>
                    <a:schemeClr val="dk1"/>
                  </a:solidFill>
                  <a:latin typeface="Calibri"/>
                  <a:ea typeface="Calibri"/>
                  <a:cs typeface="Calibri"/>
                  <a:sym typeface="Calibri"/>
                </a:rPr>
                <a:t>}</a:t>
              </a:r>
              <a:endParaRPr/>
            </a:p>
            <a:p>
              <a:pPr indent="0" lvl="1" marL="457200" marR="0" rtl="0" algn="l">
                <a:spcBef>
                  <a:spcPts val="0"/>
                </a:spcBef>
                <a:spcAft>
                  <a:spcPts val="0"/>
                </a:spcAft>
                <a:buNone/>
              </a:pPr>
              <a:r>
                <a:rPr b="0" i="0" lang="en-US" sz="1600" u="none" cap="none" strike="noStrike">
                  <a:solidFill>
                    <a:schemeClr val="dk1"/>
                  </a:solidFill>
                  <a:latin typeface="Calibri"/>
                  <a:ea typeface="Calibri"/>
                  <a:cs typeface="Calibri"/>
                  <a:sym typeface="Calibri"/>
                </a:rPr>
                <a:t>public void defaultMethod() { </a:t>
              </a:r>
              <a:endParaRPr/>
            </a:p>
            <a:p>
              <a:pPr indent="0" lvl="1" marL="457200" marR="0" rtl="0" algn="l">
                <a:spcBef>
                  <a:spcPts val="0"/>
                </a:spcBef>
                <a:spcAft>
                  <a:spcPts val="0"/>
                </a:spcAft>
                <a:buNone/>
              </a:pPr>
              <a:r>
                <a:rPr b="0" i="0" lang="en-US" sz="1600" u="none" cap="none" strike="noStrike">
                  <a:solidFill>
                    <a:schemeClr val="dk1"/>
                  </a:solidFill>
                  <a:latin typeface="Calibri"/>
                  <a:ea typeface="Calibri"/>
                  <a:cs typeface="Calibri"/>
                  <a:sym typeface="Calibri"/>
                </a:rPr>
                <a:t>	//some more actual code     </a:t>
              </a:r>
              <a:endParaRPr/>
            </a:p>
            <a:p>
              <a:pPr indent="0" lvl="1" marL="457200" marR="0" rtl="0" algn="l">
                <a:spcBef>
                  <a:spcPts val="0"/>
                </a:spcBef>
                <a:spcAft>
                  <a:spcPts val="0"/>
                </a:spcAft>
                <a:buNone/>
              </a:pPr>
              <a:r>
                <a:rPr b="0" i="0" lang="en-US" sz="1600" u="none" cap="none" strike="noStrike">
                  <a:solidFill>
                    <a:schemeClr val="dk1"/>
                  </a:solidFill>
                  <a:latin typeface="Calibri"/>
                  <a:ea typeface="Calibri"/>
                  <a:cs typeface="Calibri"/>
                  <a:sym typeface="Calibri"/>
                </a:rPr>
                <a:t>}</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a:t>
              </a:r>
              <a:endParaRPr/>
            </a:p>
            <a:p>
              <a:pPr indent="195580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2041" name="Google Shape;2041;p117"/>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100 </a:t>
              </a:r>
              <a:endParaRPr/>
            </a:p>
          </p:txBody>
        </p:sp>
        <p:sp>
          <p:nvSpPr>
            <p:cNvPr id="2042" name="Google Shape;2042;p117"/>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6" name="Shape 2046"/>
        <p:cNvGrpSpPr/>
        <p:nvPr/>
      </p:nvGrpSpPr>
      <p:grpSpPr>
        <a:xfrm>
          <a:off x="0" y="0"/>
          <a:ext cx="0" cy="0"/>
          <a:chOff x="0" y="0"/>
          <a:chExt cx="0" cy="0"/>
        </a:xfrm>
      </p:grpSpPr>
      <p:pic>
        <p:nvPicPr>
          <p:cNvPr id="2047" name="Google Shape;2047;p118"/>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2048" name="Google Shape;2048;p118"/>
          <p:cNvGrpSpPr/>
          <p:nvPr/>
        </p:nvGrpSpPr>
        <p:grpSpPr>
          <a:xfrm>
            <a:off x="0" y="0"/>
            <a:ext cx="10253202" cy="7785100"/>
            <a:chOff x="0" y="0"/>
            <a:chExt cx="10253202" cy="7785100"/>
          </a:xfrm>
        </p:grpSpPr>
        <p:cxnSp>
          <p:nvCxnSpPr>
            <p:cNvPr id="2049" name="Google Shape;2049;p118"/>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2050" name="Google Shape;2050;p118"/>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051" name="Google Shape;2051;p118"/>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052" name="Google Shape;2052;p118"/>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053" name="Google Shape;2053;p118"/>
            <p:cNvSpPr txBox="1"/>
            <p:nvPr/>
          </p:nvSpPr>
          <p:spPr>
            <a:xfrm>
              <a:off x="2585107" y="838200"/>
              <a:ext cx="5399532"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Another Lazy Class </a:t>
              </a:r>
              <a:endParaRPr/>
            </a:p>
          </p:txBody>
        </p:sp>
        <p:sp>
          <p:nvSpPr>
            <p:cNvPr id="2054" name="Google Shape;2054;p118"/>
            <p:cNvSpPr txBox="1"/>
            <p:nvPr/>
          </p:nvSpPr>
          <p:spPr>
            <a:xfrm>
              <a:off x="1079472" y="2008174"/>
              <a:ext cx="6471170" cy="551657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public class Letter {</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    private final String content;</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    public Letter(String content) {   </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        this.content = content;</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    public String getContent() {   </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        return content;</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a:t>
              </a:r>
              <a:endParaRPr/>
            </a:p>
            <a:p>
              <a:pPr indent="19050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2055" name="Google Shape;2055;p118"/>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102 </a:t>
              </a:r>
              <a:endParaRPr/>
            </a:p>
          </p:txBody>
        </p:sp>
        <p:sp>
          <p:nvSpPr>
            <p:cNvPr id="2056" name="Google Shape;2056;p118"/>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0" name="Shape 2060"/>
        <p:cNvGrpSpPr/>
        <p:nvPr/>
      </p:nvGrpSpPr>
      <p:grpSpPr>
        <a:xfrm>
          <a:off x="0" y="0"/>
          <a:ext cx="0" cy="0"/>
          <a:chOff x="0" y="0"/>
          <a:chExt cx="0" cy="0"/>
        </a:xfrm>
      </p:grpSpPr>
      <p:pic>
        <p:nvPicPr>
          <p:cNvPr id="2061" name="Google Shape;2061;p119"/>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2062" name="Google Shape;2062;p119"/>
          <p:cNvGrpSpPr/>
          <p:nvPr/>
        </p:nvGrpSpPr>
        <p:grpSpPr>
          <a:xfrm>
            <a:off x="0" y="0"/>
            <a:ext cx="10276777" cy="7785100"/>
            <a:chOff x="0" y="0"/>
            <a:chExt cx="10276777" cy="7785100"/>
          </a:xfrm>
        </p:grpSpPr>
        <p:cxnSp>
          <p:nvCxnSpPr>
            <p:cNvPr id="2063" name="Google Shape;2063;p119"/>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2064" name="Google Shape;2064;p119"/>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065" name="Google Shape;2065;p119"/>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2066" name="Google Shape;2066;p119"/>
            <p:cNvPicPr preferRelativeResize="0"/>
            <p:nvPr/>
          </p:nvPicPr>
          <p:blipFill rotWithShape="1">
            <a:blip r:embed="rId4">
              <a:alphaModFix/>
            </a:blip>
            <a:srcRect b="0" l="0" r="0" t="0"/>
            <a:stretch/>
          </p:blipFill>
          <p:spPr>
            <a:xfrm>
              <a:off x="698500" y="3492500"/>
              <a:ext cx="8750300" cy="1855063"/>
            </a:xfrm>
            <a:prstGeom prst="rect">
              <a:avLst/>
            </a:prstGeom>
            <a:noFill/>
            <a:ln>
              <a:noFill/>
            </a:ln>
          </p:spPr>
        </p:pic>
        <p:sp>
          <p:nvSpPr>
            <p:cNvPr id="2067" name="Google Shape;2067;p119"/>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068" name="Google Shape;2068;p119"/>
            <p:cNvSpPr txBox="1"/>
            <p:nvPr/>
          </p:nvSpPr>
          <p:spPr>
            <a:xfrm>
              <a:off x="7954293" y="12700"/>
              <a:ext cx="2322484" cy="304800"/>
            </a:xfrm>
            <a:prstGeom prst="rect">
              <a:avLst/>
            </a:prstGeom>
            <a:noFill/>
            <a:ln>
              <a:noFill/>
            </a:ln>
          </p:spPr>
          <p:txBody>
            <a:bodyPr anchorCtr="0" anchor="t" bIns="0" lIns="0" spcFirstLastPara="1" rIns="0" wrap="square" tIns="0">
              <a:noAutofit/>
            </a:bodyPr>
            <a:lstStyle/>
            <a:p>
              <a:pPr indent="0" lvl="0" marL="0" marR="0" rtl="0" algn="l">
                <a:lnSpc>
                  <a:spcPct val="106053"/>
                </a:lnSpc>
                <a:spcBef>
                  <a:spcPts val="0"/>
                </a:spcBef>
                <a:spcAft>
                  <a:spcPts val="0"/>
                </a:spcAft>
                <a:buNone/>
              </a:pPr>
              <a:r>
                <a:rPr lang="en-US" sz="2263">
                  <a:solidFill>
                    <a:schemeClr val="dk1"/>
                  </a:solidFill>
                  <a:latin typeface="Times New Roman"/>
                  <a:ea typeface="Times New Roman"/>
                  <a:cs typeface="Times New Roman"/>
                  <a:sym typeface="Times New Roman"/>
                </a:rPr>
                <a:t>Smell:  Lazy Class </a:t>
              </a:r>
              <a:endParaRPr/>
            </a:p>
          </p:txBody>
        </p:sp>
        <p:sp>
          <p:nvSpPr>
            <p:cNvPr id="2069" name="Google Shape;2069;p119"/>
            <p:cNvSpPr txBox="1"/>
            <p:nvPr/>
          </p:nvSpPr>
          <p:spPr>
            <a:xfrm>
              <a:off x="3623040" y="901700"/>
              <a:ext cx="3298190"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Inline Class </a:t>
              </a:r>
              <a:endParaRPr/>
            </a:p>
          </p:txBody>
        </p:sp>
        <p:sp>
          <p:nvSpPr>
            <p:cNvPr id="2070" name="Google Shape;2070;p119"/>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2071" name="Google Shape;2071;p119"/>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103 </a:t>
              </a:r>
              <a:endParaRPr/>
            </a:p>
          </p:txBody>
        </p:sp>
        <p:sp>
          <p:nvSpPr>
            <p:cNvPr id="2072" name="Google Shape;2072;p119"/>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6" name="Shape 2076"/>
        <p:cNvGrpSpPr/>
        <p:nvPr/>
      </p:nvGrpSpPr>
      <p:grpSpPr>
        <a:xfrm>
          <a:off x="0" y="0"/>
          <a:ext cx="0" cy="0"/>
          <a:chOff x="0" y="0"/>
          <a:chExt cx="0" cy="0"/>
        </a:xfrm>
      </p:grpSpPr>
      <p:pic>
        <p:nvPicPr>
          <p:cNvPr id="2077" name="Google Shape;2077;p120"/>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2078" name="Google Shape;2078;p120"/>
          <p:cNvGrpSpPr/>
          <p:nvPr/>
        </p:nvGrpSpPr>
        <p:grpSpPr>
          <a:xfrm>
            <a:off x="0" y="0"/>
            <a:ext cx="10276777" cy="7785100"/>
            <a:chOff x="0" y="0"/>
            <a:chExt cx="10276777" cy="7785100"/>
          </a:xfrm>
        </p:grpSpPr>
        <p:cxnSp>
          <p:nvCxnSpPr>
            <p:cNvPr id="2079" name="Google Shape;2079;p120"/>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2080" name="Google Shape;2080;p120"/>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081" name="Google Shape;2081;p120"/>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2082" name="Google Shape;2082;p120"/>
            <p:cNvPicPr preferRelativeResize="0"/>
            <p:nvPr/>
          </p:nvPicPr>
          <p:blipFill rotWithShape="1">
            <a:blip r:embed="rId4">
              <a:alphaModFix/>
            </a:blip>
            <a:srcRect b="0" l="0" r="0" t="0"/>
            <a:stretch/>
          </p:blipFill>
          <p:spPr>
            <a:xfrm>
              <a:off x="1701800" y="2578100"/>
              <a:ext cx="6769100" cy="3695928"/>
            </a:xfrm>
            <a:prstGeom prst="rect">
              <a:avLst/>
            </a:prstGeom>
            <a:noFill/>
            <a:ln>
              <a:noFill/>
            </a:ln>
          </p:spPr>
        </p:pic>
        <p:sp>
          <p:nvSpPr>
            <p:cNvPr id="2083" name="Google Shape;2083;p120"/>
            <p:cNvSpPr/>
            <p:nvPr/>
          </p:nvSpPr>
          <p:spPr>
            <a:xfrm>
              <a:off x="6248400" y="3962400"/>
              <a:ext cx="2159000" cy="939800"/>
            </a:xfrm>
            <a:prstGeom prst="rect">
              <a:avLst/>
            </a:prstGeom>
            <a:solidFill>
              <a:srgbClr val="FFFBF7"/>
            </a:solidFill>
            <a:ln cap="flat" cmpd="sng" w="12700">
              <a:solidFill>
                <a:srgbClr val="FFFBF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084" name="Google Shape;2084;p120"/>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085" name="Google Shape;2085;p120"/>
            <p:cNvSpPr txBox="1"/>
            <p:nvPr/>
          </p:nvSpPr>
          <p:spPr>
            <a:xfrm>
              <a:off x="7954293" y="12700"/>
              <a:ext cx="2322484" cy="304800"/>
            </a:xfrm>
            <a:prstGeom prst="rect">
              <a:avLst/>
            </a:prstGeom>
            <a:noFill/>
            <a:ln>
              <a:noFill/>
            </a:ln>
          </p:spPr>
          <p:txBody>
            <a:bodyPr anchorCtr="0" anchor="t" bIns="0" lIns="0" spcFirstLastPara="1" rIns="0" wrap="square" tIns="0">
              <a:noAutofit/>
            </a:bodyPr>
            <a:lstStyle/>
            <a:p>
              <a:pPr indent="0" lvl="0" marL="0" marR="0" rtl="0" algn="l">
                <a:lnSpc>
                  <a:spcPct val="106053"/>
                </a:lnSpc>
                <a:spcBef>
                  <a:spcPts val="0"/>
                </a:spcBef>
                <a:spcAft>
                  <a:spcPts val="0"/>
                </a:spcAft>
                <a:buNone/>
              </a:pPr>
              <a:r>
                <a:rPr lang="en-US" sz="2263">
                  <a:solidFill>
                    <a:schemeClr val="dk1"/>
                  </a:solidFill>
                  <a:latin typeface="Times New Roman"/>
                  <a:ea typeface="Times New Roman"/>
                  <a:cs typeface="Times New Roman"/>
                  <a:sym typeface="Times New Roman"/>
                </a:rPr>
                <a:t>Smell:  Lazy Class </a:t>
              </a:r>
              <a:endParaRPr/>
            </a:p>
          </p:txBody>
        </p:sp>
        <p:sp>
          <p:nvSpPr>
            <p:cNvPr id="2086" name="Google Shape;2086;p120"/>
            <p:cNvSpPr txBox="1"/>
            <p:nvPr/>
          </p:nvSpPr>
          <p:spPr>
            <a:xfrm>
              <a:off x="2635646" y="889000"/>
              <a:ext cx="5298249"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Collapse Hierarchy </a:t>
              </a:r>
              <a:endParaRPr/>
            </a:p>
          </p:txBody>
        </p:sp>
        <p:sp>
          <p:nvSpPr>
            <p:cNvPr id="2087" name="Google Shape;2087;p120"/>
            <p:cNvSpPr txBox="1"/>
            <p:nvPr/>
          </p:nvSpPr>
          <p:spPr>
            <a:xfrm>
              <a:off x="6815825" y="4241800"/>
              <a:ext cx="1198794" cy="2794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lang="en-US" sz="2075">
                  <a:solidFill>
                    <a:srgbClr val="020202"/>
                  </a:solidFill>
                  <a:latin typeface="Times New Roman"/>
                  <a:ea typeface="Times New Roman"/>
                  <a:cs typeface="Times New Roman"/>
                  <a:sym typeface="Times New Roman"/>
                </a:rPr>
                <a:t>Salesman </a:t>
              </a:r>
              <a:endParaRPr/>
            </a:p>
          </p:txBody>
        </p:sp>
        <p:sp>
          <p:nvSpPr>
            <p:cNvPr id="2088" name="Google Shape;2088;p120"/>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2089" name="Google Shape;2089;p120"/>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104 </a:t>
              </a:r>
              <a:endParaRPr/>
            </a:p>
          </p:txBody>
        </p:sp>
        <p:sp>
          <p:nvSpPr>
            <p:cNvPr id="2090" name="Google Shape;2090;p120"/>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4" name="Shape 2094"/>
        <p:cNvGrpSpPr/>
        <p:nvPr/>
      </p:nvGrpSpPr>
      <p:grpSpPr>
        <a:xfrm>
          <a:off x="0" y="0"/>
          <a:ext cx="0" cy="0"/>
          <a:chOff x="0" y="0"/>
          <a:chExt cx="0" cy="0"/>
        </a:xfrm>
      </p:grpSpPr>
      <p:pic>
        <p:nvPicPr>
          <p:cNvPr id="2095" name="Google Shape;2095;p121"/>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2096" name="Google Shape;2096;p121"/>
          <p:cNvGrpSpPr/>
          <p:nvPr/>
        </p:nvGrpSpPr>
        <p:grpSpPr>
          <a:xfrm>
            <a:off x="0" y="0"/>
            <a:ext cx="10253202" cy="7785100"/>
            <a:chOff x="0" y="0"/>
            <a:chExt cx="10253202" cy="7785100"/>
          </a:xfrm>
        </p:grpSpPr>
        <p:cxnSp>
          <p:nvCxnSpPr>
            <p:cNvPr id="2097" name="Google Shape;2097;p121"/>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2098" name="Google Shape;2098;p121"/>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099" name="Google Shape;2099;p121"/>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2100" name="Google Shape;2100;p121"/>
            <p:cNvPicPr preferRelativeResize="0"/>
            <p:nvPr/>
          </p:nvPicPr>
          <p:blipFill rotWithShape="1">
            <a:blip r:embed="rId4">
              <a:alphaModFix/>
            </a:blip>
            <a:srcRect b="0" l="0" r="0" t="0"/>
            <a:stretch/>
          </p:blipFill>
          <p:spPr>
            <a:xfrm>
              <a:off x="279400" y="2722554"/>
              <a:ext cx="213915" cy="192524"/>
            </a:xfrm>
            <a:prstGeom prst="rect">
              <a:avLst/>
            </a:prstGeom>
            <a:noFill/>
            <a:ln>
              <a:noFill/>
            </a:ln>
          </p:spPr>
        </p:pic>
        <p:pic>
          <p:nvPicPr>
            <p:cNvPr id="2101" name="Google Shape;2101;p121"/>
            <p:cNvPicPr preferRelativeResize="0"/>
            <p:nvPr/>
          </p:nvPicPr>
          <p:blipFill rotWithShape="1">
            <a:blip r:embed="rId4">
              <a:alphaModFix/>
            </a:blip>
            <a:srcRect b="0" l="0" r="0" t="0"/>
            <a:stretch/>
          </p:blipFill>
          <p:spPr>
            <a:xfrm>
              <a:off x="279400" y="3865562"/>
              <a:ext cx="213915" cy="192524"/>
            </a:xfrm>
            <a:prstGeom prst="rect">
              <a:avLst/>
            </a:prstGeom>
            <a:noFill/>
            <a:ln>
              <a:noFill/>
            </a:ln>
          </p:spPr>
        </p:pic>
        <p:pic>
          <p:nvPicPr>
            <p:cNvPr id="2102" name="Google Shape;2102;p121"/>
            <p:cNvPicPr preferRelativeResize="0"/>
            <p:nvPr/>
          </p:nvPicPr>
          <p:blipFill rotWithShape="1">
            <a:blip r:embed="rId4">
              <a:alphaModFix/>
            </a:blip>
            <a:srcRect b="0" l="0" r="0" t="0"/>
            <a:stretch/>
          </p:blipFill>
          <p:spPr>
            <a:xfrm>
              <a:off x="469900" y="4365628"/>
              <a:ext cx="194468" cy="175022"/>
            </a:xfrm>
            <a:prstGeom prst="rect">
              <a:avLst/>
            </a:prstGeom>
            <a:noFill/>
            <a:ln>
              <a:noFill/>
            </a:ln>
          </p:spPr>
        </p:pic>
        <p:pic>
          <p:nvPicPr>
            <p:cNvPr id="2103" name="Google Shape;2103;p121"/>
            <p:cNvPicPr preferRelativeResize="0"/>
            <p:nvPr/>
          </p:nvPicPr>
          <p:blipFill rotWithShape="1">
            <a:blip r:embed="rId4">
              <a:alphaModFix/>
            </a:blip>
            <a:srcRect b="0" l="0" r="0" t="0"/>
            <a:stretch/>
          </p:blipFill>
          <p:spPr>
            <a:xfrm>
              <a:off x="469900" y="4794256"/>
              <a:ext cx="194468" cy="175022"/>
            </a:xfrm>
            <a:prstGeom prst="rect">
              <a:avLst/>
            </a:prstGeom>
            <a:noFill/>
            <a:ln>
              <a:noFill/>
            </a:ln>
          </p:spPr>
        </p:pic>
        <p:pic>
          <p:nvPicPr>
            <p:cNvPr id="2104" name="Google Shape;2104;p121"/>
            <p:cNvPicPr preferRelativeResize="0"/>
            <p:nvPr/>
          </p:nvPicPr>
          <p:blipFill rotWithShape="1">
            <a:blip r:embed="rId5">
              <a:alphaModFix/>
            </a:blip>
            <a:srcRect b="0" l="0" r="0" t="0"/>
            <a:stretch/>
          </p:blipFill>
          <p:spPr>
            <a:xfrm>
              <a:off x="5461000" y="3949700"/>
              <a:ext cx="3852332" cy="2708671"/>
            </a:xfrm>
            <a:prstGeom prst="rect">
              <a:avLst/>
            </a:prstGeom>
            <a:noFill/>
            <a:ln>
              <a:noFill/>
            </a:ln>
          </p:spPr>
        </p:pic>
        <p:sp>
          <p:nvSpPr>
            <p:cNvPr id="2105" name="Google Shape;2105;p121"/>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106" name="Google Shape;2106;p121"/>
            <p:cNvSpPr txBox="1"/>
            <p:nvPr/>
          </p:nvSpPr>
          <p:spPr>
            <a:xfrm>
              <a:off x="2951751" y="838200"/>
              <a:ext cx="4666107"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Refused Bequest </a:t>
              </a:r>
              <a:endParaRPr/>
            </a:p>
          </p:txBody>
        </p:sp>
        <p:sp>
          <p:nvSpPr>
            <p:cNvPr id="2107" name="Google Shape;2107;p121"/>
            <p:cNvSpPr txBox="1"/>
            <p:nvPr/>
          </p:nvSpPr>
          <p:spPr>
            <a:xfrm>
              <a:off x="723900" y="2679700"/>
              <a:ext cx="8689027" cy="914400"/>
            </a:xfrm>
            <a:prstGeom prst="rect">
              <a:avLst/>
            </a:prstGeom>
            <a:noFill/>
            <a:ln>
              <a:noFill/>
            </a:ln>
          </p:spPr>
          <p:txBody>
            <a:bodyPr anchorCtr="0" anchor="t" bIns="0" lIns="0" spcFirstLastPara="1" rIns="0" wrap="square" tIns="0">
              <a:noAutofit/>
            </a:bodyPr>
            <a:lstStyle/>
            <a:p>
              <a:pPr indent="0" lvl="0" marL="0" marR="0" rtl="0" algn="l">
                <a:lnSpc>
                  <a:spcPct val="120481"/>
                </a:lnSpc>
                <a:spcBef>
                  <a:spcPts val="0"/>
                </a:spcBef>
                <a:spcAft>
                  <a:spcPts val="0"/>
                </a:spcAft>
                <a:buNone/>
              </a:pPr>
              <a:r>
                <a:rPr lang="en-US" sz="2075">
                  <a:solidFill>
                    <a:schemeClr val="dk1"/>
                  </a:solidFill>
                  <a:latin typeface="Times New Roman"/>
                  <a:ea typeface="Times New Roman"/>
                  <a:cs typeface="Times New Roman"/>
                  <a:sym typeface="Times New Roman"/>
                </a:rPr>
                <a:t>  This rather potent odor results when </a:t>
              </a:r>
              <a:r>
                <a:rPr i="1" lang="en-US" sz="1907">
                  <a:solidFill>
                    <a:schemeClr val="dk1"/>
                  </a:solidFill>
                  <a:latin typeface="Times New Roman"/>
                  <a:ea typeface="Times New Roman"/>
                  <a:cs typeface="Times New Roman"/>
                  <a:sym typeface="Times New Roman"/>
                </a:rPr>
                <a:t>subclasses inherit code that they don’t  want</a:t>
              </a:r>
              <a:r>
                <a:rPr lang="en-US" sz="2075">
                  <a:solidFill>
                    <a:schemeClr val="dk1"/>
                  </a:solidFill>
                  <a:latin typeface="Times New Roman"/>
                  <a:ea typeface="Times New Roman"/>
                  <a:cs typeface="Times New Roman"/>
                  <a:sym typeface="Times New Roman"/>
                </a:rPr>
                <a:t>.  In some cases, a subclass may “refuse the bequest” by providing a </a:t>
              </a:r>
              <a:r>
                <a:rPr i="1" lang="en-US" sz="1907">
                  <a:solidFill>
                    <a:schemeClr val="dk1"/>
                  </a:solidFill>
                  <a:latin typeface="Times New Roman"/>
                  <a:ea typeface="Times New Roman"/>
                  <a:cs typeface="Times New Roman"/>
                  <a:sym typeface="Times New Roman"/>
                </a:rPr>
                <a:t>do-nothing implementation</a:t>
              </a:r>
              <a:r>
                <a:rPr lang="en-US" sz="2075">
                  <a:solidFill>
                    <a:schemeClr val="dk1"/>
                  </a:solidFill>
                  <a:latin typeface="Times New Roman"/>
                  <a:ea typeface="Times New Roman"/>
                  <a:cs typeface="Times New Roman"/>
                  <a:sym typeface="Times New Roman"/>
                </a:rPr>
                <a:t> of an inherited method.  </a:t>
              </a:r>
              <a:endParaRPr/>
            </a:p>
          </p:txBody>
        </p:sp>
        <p:sp>
          <p:nvSpPr>
            <p:cNvPr id="2108" name="Google Shape;2108;p121"/>
            <p:cNvSpPr txBox="1"/>
            <p:nvPr/>
          </p:nvSpPr>
          <p:spPr>
            <a:xfrm>
              <a:off x="723900" y="3835400"/>
              <a:ext cx="3945737" cy="12700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lang="en-US" sz="2075">
                  <a:solidFill>
                    <a:schemeClr val="dk1"/>
                  </a:solidFill>
                  <a:latin typeface="Times New Roman"/>
                  <a:ea typeface="Times New Roman"/>
                  <a:cs typeface="Times New Roman"/>
                  <a:sym typeface="Times New Roman"/>
                </a:rPr>
                <a:t> Remedies </a:t>
              </a:r>
              <a:endParaRPr/>
            </a:p>
            <a:p>
              <a:pPr indent="152400" lvl="0" marL="0" marR="0" rtl="0" algn="l">
                <a:lnSpc>
                  <a:spcPct val="106044"/>
                </a:lnSpc>
                <a:spcBef>
                  <a:spcPts val="1500"/>
                </a:spcBef>
                <a:spcAft>
                  <a:spcPts val="0"/>
                </a:spcAft>
                <a:buNone/>
              </a:pPr>
              <a:r>
                <a:rPr lang="en-US" sz="1886">
                  <a:solidFill>
                    <a:schemeClr val="dk1"/>
                  </a:solidFill>
                  <a:latin typeface="Times New Roman"/>
                  <a:ea typeface="Times New Roman"/>
                  <a:cs typeface="Times New Roman"/>
                  <a:sym typeface="Times New Roman"/>
                </a:rPr>
                <a:t> Push Down Field</a:t>
              </a:r>
              <a:endParaRPr sz="1886">
                <a:solidFill>
                  <a:schemeClr val="dk1"/>
                </a:solidFill>
                <a:latin typeface="Times New Roman"/>
                <a:ea typeface="Times New Roman"/>
                <a:cs typeface="Times New Roman"/>
                <a:sym typeface="Times New Roman"/>
              </a:endParaRPr>
            </a:p>
            <a:p>
              <a:pPr indent="152400" lvl="0" marL="0" marR="0" rtl="0" algn="l">
                <a:lnSpc>
                  <a:spcPct val="106044"/>
                </a:lnSpc>
                <a:spcBef>
                  <a:spcPts val="1500"/>
                </a:spcBef>
                <a:spcAft>
                  <a:spcPts val="0"/>
                </a:spcAft>
                <a:buNone/>
              </a:pPr>
              <a:r>
                <a:rPr lang="en-US" sz="1886">
                  <a:solidFill>
                    <a:schemeClr val="dk1"/>
                  </a:solidFill>
                  <a:latin typeface="Times New Roman"/>
                  <a:ea typeface="Times New Roman"/>
                  <a:cs typeface="Times New Roman"/>
                  <a:sym typeface="Times New Roman"/>
                </a:rPr>
                <a:t> Push Down Method</a:t>
              </a:r>
              <a:endParaRPr sz="1886">
                <a:solidFill>
                  <a:schemeClr val="dk1"/>
                </a:solidFill>
                <a:latin typeface="Times New Roman"/>
                <a:ea typeface="Times New Roman"/>
                <a:cs typeface="Times New Roman"/>
                <a:sym typeface="Times New Roman"/>
              </a:endParaRPr>
            </a:p>
          </p:txBody>
        </p:sp>
        <p:sp>
          <p:nvSpPr>
            <p:cNvPr id="2109" name="Google Shape;2109;p121"/>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2110" name="Google Shape;2110;p121"/>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116 </a:t>
              </a:r>
              <a:endParaRPr/>
            </a:p>
          </p:txBody>
        </p:sp>
        <p:sp>
          <p:nvSpPr>
            <p:cNvPr id="2111" name="Google Shape;2111;p121"/>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23"/>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262" name="Google Shape;262;p23"/>
          <p:cNvGrpSpPr/>
          <p:nvPr/>
        </p:nvGrpSpPr>
        <p:grpSpPr>
          <a:xfrm>
            <a:off x="0" y="0"/>
            <a:ext cx="10227807" cy="7785100"/>
            <a:chOff x="0" y="0"/>
            <a:chExt cx="10227807" cy="7785100"/>
          </a:xfrm>
        </p:grpSpPr>
        <p:cxnSp>
          <p:nvCxnSpPr>
            <p:cNvPr id="263" name="Google Shape;263;p23"/>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264" name="Google Shape;264;p23"/>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65" name="Google Shape;265;p23"/>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id="266" name="Google Shape;266;p23"/>
            <p:cNvPicPr preferRelativeResize="0"/>
            <p:nvPr/>
          </p:nvPicPr>
          <p:blipFill rotWithShape="1">
            <a:blip r:embed="rId4">
              <a:alphaModFix/>
            </a:blip>
            <a:srcRect b="0" l="0" r="0" t="0"/>
            <a:stretch/>
          </p:blipFill>
          <p:spPr>
            <a:xfrm>
              <a:off x="495300" y="3149600"/>
              <a:ext cx="213915" cy="192524"/>
            </a:xfrm>
            <a:prstGeom prst="rect">
              <a:avLst/>
            </a:prstGeom>
            <a:noFill/>
            <a:ln>
              <a:noFill/>
            </a:ln>
          </p:spPr>
        </p:pic>
        <p:pic>
          <p:nvPicPr>
            <p:cNvPr id="267" name="Google Shape;267;p23"/>
            <p:cNvPicPr preferRelativeResize="0"/>
            <p:nvPr/>
          </p:nvPicPr>
          <p:blipFill rotWithShape="1">
            <a:blip r:embed="rId4">
              <a:alphaModFix/>
            </a:blip>
            <a:srcRect b="0" l="0" r="0" t="0"/>
            <a:stretch/>
          </p:blipFill>
          <p:spPr>
            <a:xfrm>
              <a:off x="495300" y="3670300"/>
              <a:ext cx="213915" cy="192524"/>
            </a:xfrm>
            <a:prstGeom prst="rect">
              <a:avLst/>
            </a:prstGeom>
            <a:noFill/>
            <a:ln>
              <a:noFill/>
            </a:ln>
          </p:spPr>
        </p:pic>
        <p:pic>
          <p:nvPicPr>
            <p:cNvPr id="268" name="Google Shape;268;p23"/>
            <p:cNvPicPr preferRelativeResize="0"/>
            <p:nvPr/>
          </p:nvPicPr>
          <p:blipFill rotWithShape="1">
            <a:blip r:embed="rId4">
              <a:alphaModFix/>
            </a:blip>
            <a:srcRect b="0" l="0" r="0" t="0"/>
            <a:stretch/>
          </p:blipFill>
          <p:spPr>
            <a:xfrm>
              <a:off x="495300" y="4508500"/>
              <a:ext cx="213915" cy="192524"/>
            </a:xfrm>
            <a:prstGeom prst="rect">
              <a:avLst/>
            </a:prstGeom>
            <a:noFill/>
            <a:ln>
              <a:noFill/>
            </a:ln>
          </p:spPr>
        </p:pic>
        <p:cxnSp>
          <p:nvCxnSpPr>
            <p:cNvPr id="269" name="Google Shape;269;p23"/>
            <p:cNvCxnSpPr/>
            <p:nvPr/>
          </p:nvCxnSpPr>
          <p:spPr>
            <a:xfrm>
              <a:off x="3657600" y="2539029"/>
              <a:ext cx="1015993" cy="751012"/>
            </a:xfrm>
            <a:prstGeom prst="straightConnector1">
              <a:avLst/>
            </a:prstGeom>
            <a:noFill/>
            <a:ln cap="flat" cmpd="sng" w="127000">
              <a:solidFill>
                <a:srgbClr val="FF221C"/>
              </a:solidFill>
              <a:prstDash val="solid"/>
              <a:round/>
              <a:headEnd len="sm" w="sm" type="none"/>
              <a:tailEnd len="sm" w="sm" type="none"/>
            </a:ln>
          </p:spPr>
        </p:cxnSp>
        <p:cxnSp>
          <p:nvCxnSpPr>
            <p:cNvPr id="270" name="Google Shape;270;p23"/>
            <p:cNvCxnSpPr/>
            <p:nvPr/>
          </p:nvCxnSpPr>
          <p:spPr>
            <a:xfrm flipH="1" rot="10800000">
              <a:off x="3713571" y="2501784"/>
              <a:ext cx="904057" cy="825499"/>
            </a:xfrm>
            <a:prstGeom prst="straightConnector1">
              <a:avLst/>
            </a:prstGeom>
            <a:noFill/>
            <a:ln cap="flat" cmpd="sng" w="127000">
              <a:solidFill>
                <a:srgbClr val="FF0003"/>
              </a:solidFill>
              <a:prstDash val="solid"/>
              <a:round/>
              <a:headEnd len="sm" w="sm" type="none"/>
              <a:tailEnd len="sm" w="sm" type="none"/>
            </a:ln>
          </p:spPr>
        </p:cxnSp>
        <p:cxnSp>
          <p:nvCxnSpPr>
            <p:cNvPr id="271" name="Google Shape;271;p23"/>
            <p:cNvCxnSpPr/>
            <p:nvPr/>
          </p:nvCxnSpPr>
          <p:spPr>
            <a:xfrm>
              <a:off x="5829300" y="3212129"/>
              <a:ext cx="1015994" cy="751012"/>
            </a:xfrm>
            <a:prstGeom prst="straightConnector1">
              <a:avLst/>
            </a:prstGeom>
            <a:noFill/>
            <a:ln cap="flat" cmpd="sng" w="127000">
              <a:solidFill>
                <a:srgbClr val="FF221C"/>
              </a:solidFill>
              <a:prstDash val="solid"/>
              <a:round/>
              <a:headEnd len="sm" w="sm" type="none"/>
              <a:tailEnd len="sm" w="sm" type="none"/>
            </a:ln>
          </p:spPr>
        </p:cxnSp>
        <p:cxnSp>
          <p:nvCxnSpPr>
            <p:cNvPr id="272" name="Google Shape;272;p23"/>
            <p:cNvCxnSpPr/>
            <p:nvPr/>
          </p:nvCxnSpPr>
          <p:spPr>
            <a:xfrm flipH="1" rot="10800000">
              <a:off x="5885271" y="3174884"/>
              <a:ext cx="904057" cy="825499"/>
            </a:xfrm>
            <a:prstGeom prst="straightConnector1">
              <a:avLst/>
            </a:prstGeom>
            <a:noFill/>
            <a:ln cap="flat" cmpd="sng" w="127000">
              <a:solidFill>
                <a:srgbClr val="FF0003"/>
              </a:solidFill>
              <a:prstDash val="solid"/>
              <a:round/>
              <a:headEnd len="sm" w="sm" type="none"/>
              <a:tailEnd len="sm" w="sm" type="none"/>
            </a:ln>
          </p:spPr>
        </p:cxnSp>
        <p:pic>
          <p:nvPicPr>
            <p:cNvPr id="273" name="Google Shape;273;p23"/>
            <p:cNvPicPr preferRelativeResize="0"/>
            <p:nvPr/>
          </p:nvPicPr>
          <p:blipFill rotWithShape="1">
            <a:blip r:embed="rId5">
              <a:alphaModFix/>
            </a:blip>
            <a:srcRect b="0" l="0" r="0" t="0"/>
            <a:stretch/>
          </p:blipFill>
          <p:spPr>
            <a:xfrm>
              <a:off x="4431110" y="3820045"/>
              <a:ext cx="918878" cy="1244600"/>
            </a:xfrm>
            <a:prstGeom prst="rect">
              <a:avLst/>
            </a:prstGeom>
            <a:noFill/>
            <a:ln>
              <a:noFill/>
            </a:ln>
          </p:spPr>
        </p:pic>
        <p:sp>
          <p:nvSpPr>
            <p:cNvPr id="274" name="Google Shape;274;p23"/>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75" name="Google Shape;275;p23"/>
            <p:cNvSpPr txBox="1"/>
            <p:nvPr/>
          </p:nvSpPr>
          <p:spPr>
            <a:xfrm>
              <a:off x="2726184" y="838200"/>
              <a:ext cx="5117021"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b="0" i="0" lang="en-US" sz="4716" u="none" cap="none" strike="noStrike">
                  <a:solidFill>
                    <a:schemeClr val="dk1"/>
                  </a:solidFill>
                  <a:latin typeface="Times New Roman"/>
                  <a:ea typeface="Times New Roman"/>
                  <a:cs typeface="Times New Roman"/>
                  <a:sym typeface="Times New Roman"/>
                </a:rPr>
                <a:t>What if you hear... </a:t>
              </a:r>
              <a:endParaRPr/>
            </a:p>
          </p:txBody>
        </p:sp>
        <p:sp>
          <p:nvSpPr>
            <p:cNvPr id="276" name="Google Shape;276;p23"/>
            <p:cNvSpPr txBox="1"/>
            <p:nvPr/>
          </p:nvSpPr>
          <p:spPr>
            <a:xfrm>
              <a:off x="939800" y="3060700"/>
              <a:ext cx="5442069" cy="2794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We’ll just refactor the code to support logging </a:t>
              </a:r>
              <a:endParaRPr/>
            </a:p>
          </p:txBody>
        </p:sp>
        <p:sp>
          <p:nvSpPr>
            <p:cNvPr id="277" name="Google Shape;277;p23"/>
            <p:cNvSpPr txBox="1"/>
            <p:nvPr/>
          </p:nvSpPr>
          <p:spPr>
            <a:xfrm>
              <a:off x="939800" y="3581400"/>
              <a:ext cx="8675425" cy="2794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Can you refactor the code so that it authenticates against LDAP instead of  </a:t>
              </a:r>
              <a:endParaRPr/>
            </a:p>
          </p:txBody>
        </p:sp>
        <p:sp>
          <p:nvSpPr>
            <p:cNvPr id="278" name="Google Shape;278;p23"/>
            <p:cNvSpPr txBox="1"/>
            <p:nvPr/>
          </p:nvSpPr>
          <p:spPr>
            <a:xfrm>
              <a:off x="939800" y="3898900"/>
              <a:ext cx="1309044" cy="2794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Database? </a:t>
              </a:r>
              <a:endParaRPr/>
            </a:p>
          </p:txBody>
        </p:sp>
        <p:sp>
          <p:nvSpPr>
            <p:cNvPr id="279" name="Google Shape;279;p23"/>
            <p:cNvSpPr txBox="1"/>
            <p:nvPr/>
          </p:nvSpPr>
          <p:spPr>
            <a:xfrm>
              <a:off x="939800" y="4419600"/>
              <a:ext cx="9001094" cy="2794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We have too much duplicate code, we need to refactor the code to eliminate  </a:t>
              </a:r>
              <a:endParaRPr/>
            </a:p>
          </p:txBody>
        </p:sp>
        <p:sp>
          <p:nvSpPr>
            <p:cNvPr id="280" name="Google Shape;280;p23"/>
            <p:cNvSpPr txBox="1"/>
            <p:nvPr/>
          </p:nvSpPr>
          <p:spPr>
            <a:xfrm>
              <a:off x="939800" y="4737100"/>
              <a:ext cx="1408734" cy="2794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duplication </a:t>
              </a:r>
              <a:endParaRPr/>
            </a:p>
          </p:txBody>
        </p:sp>
        <p:sp>
          <p:nvSpPr>
            <p:cNvPr id="281" name="Google Shape;281;p23"/>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b="0" i="0" sz="1448" u="none" cap="none" strike="noStrike">
                <a:solidFill>
                  <a:srgbClr val="0812FF"/>
                </a:solidFill>
                <a:latin typeface="Times New Roman"/>
                <a:ea typeface="Times New Roman"/>
                <a:cs typeface="Times New Roman"/>
                <a:sym typeface="Times New Roman"/>
              </a:endParaRPr>
            </a:p>
          </p:txBody>
        </p:sp>
        <p:sp>
          <p:nvSpPr>
            <p:cNvPr id="282" name="Google Shape;282;p23"/>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68 </a:t>
              </a:r>
              <a:endParaRPr/>
            </a:p>
          </p:txBody>
        </p:sp>
        <p:sp>
          <p:nvSpPr>
            <p:cNvPr id="283" name="Google Shape;283;p23"/>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 </a:t>
              </a:r>
              <a:endParaRPr b="0" i="0" sz="1200" u="none" cap="none" strike="noStrike">
                <a:solidFill>
                  <a:schemeClr val="dk1"/>
                </a:solidFill>
                <a:latin typeface="Helvetica Neue"/>
                <a:ea typeface="Helvetica Neue"/>
                <a:cs typeface="Helvetica Neue"/>
                <a:sym typeface="Helvetica Neue"/>
              </a:endParaRPr>
            </a:p>
          </p:txBody>
        </p:sp>
      </p:gr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5" name="Shape 2115"/>
        <p:cNvGrpSpPr/>
        <p:nvPr/>
      </p:nvGrpSpPr>
      <p:grpSpPr>
        <a:xfrm>
          <a:off x="0" y="0"/>
          <a:ext cx="0" cy="0"/>
          <a:chOff x="0" y="0"/>
          <a:chExt cx="0" cy="0"/>
        </a:xfrm>
      </p:grpSpPr>
      <p:pic>
        <p:nvPicPr>
          <p:cNvPr id="2116" name="Google Shape;2116;p122"/>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2117" name="Google Shape;2117;p122"/>
          <p:cNvGrpSpPr/>
          <p:nvPr/>
        </p:nvGrpSpPr>
        <p:grpSpPr>
          <a:xfrm>
            <a:off x="0" y="0"/>
            <a:ext cx="10276777" cy="7785100"/>
            <a:chOff x="0" y="0"/>
            <a:chExt cx="10276777" cy="7785100"/>
          </a:xfrm>
        </p:grpSpPr>
        <p:cxnSp>
          <p:nvCxnSpPr>
            <p:cNvPr id="2118" name="Google Shape;2118;p122"/>
            <p:cNvCxnSpPr/>
            <p:nvPr/>
          </p:nvCxnSpPr>
          <p:spPr>
            <a:xfrm>
              <a:off x="365092" y="1436670"/>
              <a:ext cx="9451470" cy="53093"/>
            </a:xfrm>
            <a:prstGeom prst="straightConnector1">
              <a:avLst/>
            </a:prstGeom>
            <a:noFill/>
            <a:ln cap="flat" cmpd="sng" w="25400">
              <a:solidFill>
                <a:srgbClr val="000000"/>
              </a:solidFill>
              <a:prstDash val="solid"/>
              <a:round/>
              <a:headEnd len="sm" w="sm" type="none"/>
              <a:tailEnd len="sm" w="sm" type="none"/>
            </a:ln>
          </p:spPr>
        </p:cxnSp>
        <p:sp>
          <p:nvSpPr>
            <p:cNvPr id="2119" name="Google Shape;2119;p122"/>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120" name="Google Shape;2120;p122"/>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121" name="Google Shape;2121;p122"/>
            <p:cNvSpPr/>
            <p:nvPr/>
          </p:nvSpPr>
          <p:spPr>
            <a:xfrm>
              <a:off x="6248400" y="3962400"/>
              <a:ext cx="2159000" cy="939800"/>
            </a:xfrm>
            <a:prstGeom prst="rect">
              <a:avLst/>
            </a:prstGeom>
            <a:solidFill>
              <a:srgbClr val="FFFBF7"/>
            </a:solidFill>
            <a:ln cap="flat" cmpd="sng" w="12700">
              <a:solidFill>
                <a:srgbClr val="FFFBF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122" name="Google Shape;2122;p122"/>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123" name="Google Shape;2123;p122"/>
            <p:cNvSpPr txBox="1"/>
            <p:nvPr/>
          </p:nvSpPr>
          <p:spPr>
            <a:xfrm>
              <a:off x="7151702" y="12700"/>
              <a:ext cx="3125075" cy="209524"/>
            </a:xfrm>
            <a:prstGeom prst="rect">
              <a:avLst/>
            </a:prstGeom>
            <a:noFill/>
            <a:ln>
              <a:noFill/>
            </a:ln>
          </p:spPr>
          <p:txBody>
            <a:bodyPr anchorCtr="0" anchor="t" bIns="0" lIns="0" spcFirstLastPara="1" rIns="0" wrap="square" tIns="0">
              <a:noAutofit/>
            </a:bodyPr>
            <a:lstStyle/>
            <a:p>
              <a:pPr indent="0" lvl="0" marL="0" marR="0" rtl="0" algn="l">
                <a:lnSpc>
                  <a:spcPct val="106053"/>
                </a:lnSpc>
                <a:spcBef>
                  <a:spcPts val="0"/>
                </a:spcBef>
                <a:spcAft>
                  <a:spcPts val="0"/>
                </a:spcAft>
                <a:buNone/>
              </a:pPr>
              <a:r>
                <a:rPr lang="en-US" sz="2263">
                  <a:solidFill>
                    <a:schemeClr val="dk1"/>
                  </a:solidFill>
                  <a:latin typeface="Times New Roman"/>
                  <a:ea typeface="Times New Roman"/>
                  <a:cs typeface="Times New Roman"/>
                  <a:sym typeface="Times New Roman"/>
                </a:rPr>
                <a:t>Smell:  Refused Bequest </a:t>
              </a:r>
              <a:endParaRPr sz="2263">
                <a:solidFill>
                  <a:schemeClr val="dk1"/>
                </a:solidFill>
                <a:latin typeface="Times New Roman"/>
                <a:ea typeface="Times New Roman"/>
                <a:cs typeface="Times New Roman"/>
                <a:sym typeface="Times New Roman"/>
              </a:endParaRPr>
            </a:p>
          </p:txBody>
        </p:sp>
        <p:sp>
          <p:nvSpPr>
            <p:cNvPr id="2124" name="Google Shape;2124;p122"/>
            <p:cNvSpPr txBox="1"/>
            <p:nvPr/>
          </p:nvSpPr>
          <p:spPr>
            <a:xfrm>
              <a:off x="865158" y="722290"/>
              <a:ext cx="8786874" cy="635000"/>
            </a:xfrm>
            <a:prstGeom prst="rect">
              <a:avLst/>
            </a:prstGeom>
            <a:noFill/>
            <a:ln>
              <a:noFill/>
            </a:ln>
          </p:spPr>
          <p:txBody>
            <a:bodyPr anchorCtr="0" anchor="t" bIns="0" lIns="0" spcFirstLastPara="1" rIns="0" wrap="square" tIns="0">
              <a:noAutofit/>
            </a:bodyPr>
            <a:lstStyle/>
            <a:p>
              <a:pPr indent="0" lvl="0" marL="0" marR="0" rtl="0" algn="l">
                <a:lnSpc>
                  <a:spcPct val="104166"/>
                </a:lnSpc>
                <a:spcBef>
                  <a:spcPts val="0"/>
                </a:spcBef>
                <a:spcAft>
                  <a:spcPts val="0"/>
                </a:spcAft>
                <a:buNone/>
              </a:pPr>
              <a:r>
                <a:rPr lang="en-US" sz="4800">
                  <a:solidFill>
                    <a:schemeClr val="dk1"/>
                  </a:solidFill>
                  <a:latin typeface="Calibri"/>
                  <a:ea typeface="Calibri"/>
                  <a:cs typeface="Calibri"/>
                  <a:sym typeface="Calibri"/>
                </a:rPr>
                <a:t>Example of Refused Bequest</a:t>
              </a:r>
              <a:r>
                <a:rPr lang="en-US" sz="4716">
                  <a:solidFill>
                    <a:schemeClr val="dk1"/>
                  </a:solidFill>
                  <a:latin typeface="Times New Roman"/>
                  <a:ea typeface="Times New Roman"/>
                  <a:cs typeface="Times New Roman"/>
                  <a:sym typeface="Times New Roman"/>
                </a:rPr>
                <a:t> </a:t>
              </a:r>
              <a:endParaRPr sz="4716">
                <a:solidFill>
                  <a:schemeClr val="dk1"/>
                </a:solidFill>
                <a:latin typeface="Times New Roman"/>
                <a:ea typeface="Times New Roman"/>
                <a:cs typeface="Times New Roman"/>
                <a:sym typeface="Times New Roman"/>
              </a:endParaRPr>
            </a:p>
          </p:txBody>
        </p:sp>
        <p:sp>
          <p:nvSpPr>
            <p:cNvPr id="2125" name="Google Shape;2125;p122"/>
            <p:cNvSpPr txBox="1"/>
            <p:nvPr/>
          </p:nvSpPr>
          <p:spPr>
            <a:xfrm>
              <a:off x="6815825" y="4241800"/>
              <a:ext cx="1198794" cy="2794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lang="en-US" sz="2075">
                  <a:solidFill>
                    <a:srgbClr val="020202"/>
                  </a:solidFill>
                  <a:latin typeface="Times New Roman"/>
                  <a:ea typeface="Times New Roman"/>
                  <a:cs typeface="Times New Roman"/>
                  <a:sym typeface="Times New Roman"/>
                </a:rPr>
                <a:t>Salesman </a:t>
              </a:r>
              <a:endParaRPr/>
            </a:p>
          </p:txBody>
        </p:sp>
        <p:sp>
          <p:nvSpPr>
            <p:cNvPr id="2126" name="Google Shape;2126;p122"/>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2127" name="Google Shape;2127;p122"/>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104 </a:t>
              </a:r>
              <a:endParaRPr/>
            </a:p>
          </p:txBody>
        </p:sp>
        <p:sp>
          <p:nvSpPr>
            <p:cNvPr id="2128" name="Google Shape;2128;p122"/>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pic>
        <p:nvPicPr>
          <p:cNvPr id="2129" name="Google Shape;2129;p122"/>
          <p:cNvPicPr preferRelativeResize="0"/>
          <p:nvPr/>
        </p:nvPicPr>
        <p:blipFill rotWithShape="1">
          <a:blip r:embed="rId4">
            <a:alphaModFix/>
          </a:blip>
          <a:srcRect b="0" l="0" r="0" t="0"/>
          <a:stretch/>
        </p:blipFill>
        <p:spPr>
          <a:xfrm>
            <a:off x="579406" y="1579546"/>
            <a:ext cx="9144064" cy="596456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3" name="Shape 2133"/>
        <p:cNvGrpSpPr/>
        <p:nvPr/>
      </p:nvGrpSpPr>
      <p:grpSpPr>
        <a:xfrm>
          <a:off x="0" y="0"/>
          <a:ext cx="0" cy="0"/>
          <a:chOff x="0" y="0"/>
          <a:chExt cx="0" cy="0"/>
        </a:xfrm>
      </p:grpSpPr>
      <p:pic>
        <p:nvPicPr>
          <p:cNvPr id="2134" name="Google Shape;2134;p123"/>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2135" name="Google Shape;2135;p123"/>
          <p:cNvGrpSpPr/>
          <p:nvPr/>
        </p:nvGrpSpPr>
        <p:grpSpPr>
          <a:xfrm>
            <a:off x="0" y="0"/>
            <a:ext cx="10276777" cy="7785100"/>
            <a:chOff x="0" y="0"/>
            <a:chExt cx="10276777" cy="7785100"/>
          </a:xfrm>
        </p:grpSpPr>
        <p:cxnSp>
          <p:nvCxnSpPr>
            <p:cNvPr id="2136" name="Google Shape;2136;p123"/>
            <p:cNvCxnSpPr/>
            <p:nvPr/>
          </p:nvCxnSpPr>
          <p:spPr>
            <a:xfrm>
              <a:off x="293654" y="1436670"/>
              <a:ext cx="9451470" cy="53093"/>
            </a:xfrm>
            <a:prstGeom prst="straightConnector1">
              <a:avLst/>
            </a:prstGeom>
            <a:noFill/>
            <a:ln cap="flat" cmpd="sng" w="25400">
              <a:solidFill>
                <a:srgbClr val="000000"/>
              </a:solidFill>
              <a:prstDash val="solid"/>
              <a:round/>
              <a:headEnd len="sm" w="sm" type="none"/>
              <a:tailEnd len="sm" w="sm" type="none"/>
            </a:ln>
          </p:spPr>
        </p:cxnSp>
        <p:sp>
          <p:nvSpPr>
            <p:cNvPr id="2137" name="Google Shape;2137;p123"/>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138" name="Google Shape;2138;p123"/>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139" name="Google Shape;2139;p123"/>
            <p:cNvSpPr/>
            <p:nvPr/>
          </p:nvSpPr>
          <p:spPr>
            <a:xfrm>
              <a:off x="6248400" y="3962400"/>
              <a:ext cx="2159000" cy="939800"/>
            </a:xfrm>
            <a:prstGeom prst="rect">
              <a:avLst/>
            </a:prstGeom>
            <a:solidFill>
              <a:srgbClr val="FFFBF7"/>
            </a:solidFill>
            <a:ln cap="flat" cmpd="sng" w="12700">
              <a:solidFill>
                <a:srgbClr val="FFFBF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140" name="Google Shape;2140;p123"/>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141" name="Google Shape;2141;p123"/>
            <p:cNvSpPr txBox="1"/>
            <p:nvPr/>
          </p:nvSpPr>
          <p:spPr>
            <a:xfrm>
              <a:off x="7223140" y="12700"/>
              <a:ext cx="3053637" cy="280962"/>
            </a:xfrm>
            <a:prstGeom prst="rect">
              <a:avLst/>
            </a:prstGeom>
            <a:noFill/>
            <a:ln>
              <a:noFill/>
            </a:ln>
          </p:spPr>
          <p:txBody>
            <a:bodyPr anchorCtr="0" anchor="t" bIns="0" lIns="0" spcFirstLastPara="1" rIns="0" wrap="square" tIns="0">
              <a:noAutofit/>
            </a:bodyPr>
            <a:lstStyle/>
            <a:p>
              <a:pPr indent="0" lvl="0" marL="0" marR="0" rtl="0" algn="l">
                <a:lnSpc>
                  <a:spcPct val="106053"/>
                </a:lnSpc>
                <a:spcBef>
                  <a:spcPts val="0"/>
                </a:spcBef>
                <a:spcAft>
                  <a:spcPts val="0"/>
                </a:spcAft>
                <a:buNone/>
              </a:pPr>
              <a:r>
                <a:rPr lang="en-US" sz="2263">
                  <a:solidFill>
                    <a:schemeClr val="dk1"/>
                  </a:solidFill>
                  <a:latin typeface="Times New Roman"/>
                  <a:ea typeface="Times New Roman"/>
                  <a:cs typeface="Times New Roman"/>
                  <a:sym typeface="Times New Roman"/>
                </a:rPr>
                <a:t>Smell:  Refused Bequest </a:t>
              </a:r>
              <a:endParaRPr sz="2263">
                <a:solidFill>
                  <a:schemeClr val="dk1"/>
                </a:solidFill>
                <a:latin typeface="Times New Roman"/>
                <a:ea typeface="Times New Roman"/>
                <a:cs typeface="Times New Roman"/>
                <a:sym typeface="Times New Roman"/>
              </a:endParaRPr>
            </a:p>
          </p:txBody>
        </p:sp>
        <p:sp>
          <p:nvSpPr>
            <p:cNvPr id="2142" name="Google Shape;2142;p123"/>
            <p:cNvSpPr txBox="1"/>
            <p:nvPr/>
          </p:nvSpPr>
          <p:spPr>
            <a:xfrm>
              <a:off x="650844" y="722290"/>
              <a:ext cx="7354489"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Refused Bequest Make Over </a:t>
              </a:r>
              <a:endParaRPr sz="4716">
                <a:solidFill>
                  <a:schemeClr val="dk1"/>
                </a:solidFill>
                <a:latin typeface="Times New Roman"/>
                <a:ea typeface="Times New Roman"/>
                <a:cs typeface="Times New Roman"/>
                <a:sym typeface="Times New Roman"/>
              </a:endParaRPr>
            </a:p>
          </p:txBody>
        </p:sp>
        <p:sp>
          <p:nvSpPr>
            <p:cNvPr id="2143" name="Google Shape;2143;p123"/>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2144" name="Google Shape;2144;p123"/>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104 </a:t>
              </a:r>
              <a:endParaRPr/>
            </a:p>
          </p:txBody>
        </p:sp>
        <p:sp>
          <p:nvSpPr>
            <p:cNvPr id="2145" name="Google Shape;2145;p123"/>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pic>
        <p:nvPicPr>
          <p:cNvPr id="2146" name="Google Shape;2146;p123"/>
          <p:cNvPicPr preferRelativeResize="0"/>
          <p:nvPr/>
        </p:nvPicPr>
        <p:blipFill rotWithShape="1">
          <a:blip r:embed="rId4">
            <a:alphaModFix/>
          </a:blip>
          <a:srcRect b="0" l="0" r="0" t="0"/>
          <a:stretch/>
        </p:blipFill>
        <p:spPr>
          <a:xfrm>
            <a:off x="436530" y="1496464"/>
            <a:ext cx="8572560" cy="6369626"/>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0" name="Shape 2150"/>
        <p:cNvGrpSpPr/>
        <p:nvPr/>
      </p:nvGrpSpPr>
      <p:grpSpPr>
        <a:xfrm>
          <a:off x="0" y="0"/>
          <a:ext cx="0" cy="0"/>
          <a:chOff x="0" y="0"/>
          <a:chExt cx="0" cy="0"/>
        </a:xfrm>
      </p:grpSpPr>
      <p:pic>
        <p:nvPicPr>
          <p:cNvPr id="2151" name="Google Shape;2151;p124"/>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2152" name="Google Shape;2152;p124"/>
          <p:cNvGrpSpPr/>
          <p:nvPr/>
        </p:nvGrpSpPr>
        <p:grpSpPr>
          <a:xfrm>
            <a:off x="0" y="0"/>
            <a:ext cx="10253202" cy="7785100"/>
            <a:chOff x="0" y="0"/>
            <a:chExt cx="10253202" cy="7785100"/>
          </a:xfrm>
        </p:grpSpPr>
        <p:cxnSp>
          <p:nvCxnSpPr>
            <p:cNvPr id="2153" name="Google Shape;2153;p124"/>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2154" name="Google Shape;2154;p124"/>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155" name="Google Shape;2155;p124"/>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2156" name="Google Shape;2156;p124"/>
            <p:cNvPicPr preferRelativeResize="0"/>
            <p:nvPr/>
          </p:nvPicPr>
          <p:blipFill rotWithShape="1">
            <a:blip r:embed="rId4">
              <a:alphaModFix/>
            </a:blip>
            <a:srcRect b="0" l="0" r="0" t="0"/>
            <a:stretch/>
          </p:blipFill>
          <p:spPr>
            <a:xfrm>
              <a:off x="495300" y="2501900"/>
              <a:ext cx="213915" cy="192524"/>
            </a:xfrm>
            <a:prstGeom prst="rect">
              <a:avLst/>
            </a:prstGeom>
            <a:noFill/>
            <a:ln>
              <a:noFill/>
            </a:ln>
          </p:spPr>
        </p:pic>
        <p:pic>
          <p:nvPicPr>
            <p:cNvPr id="2157" name="Google Shape;2157;p124"/>
            <p:cNvPicPr preferRelativeResize="0"/>
            <p:nvPr/>
          </p:nvPicPr>
          <p:blipFill rotWithShape="1">
            <a:blip r:embed="rId4">
              <a:alphaModFix/>
            </a:blip>
            <a:srcRect b="0" l="0" r="0" t="0"/>
            <a:stretch/>
          </p:blipFill>
          <p:spPr>
            <a:xfrm>
              <a:off x="685800" y="3009899"/>
              <a:ext cx="194468" cy="175022"/>
            </a:xfrm>
            <a:prstGeom prst="rect">
              <a:avLst/>
            </a:prstGeom>
            <a:noFill/>
            <a:ln>
              <a:noFill/>
            </a:ln>
          </p:spPr>
        </p:pic>
        <p:pic>
          <p:nvPicPr>
            <p:cNvPr id="2158" name="Google Shape;2158;p124"/>
            <p:cNvPicPr preferRelativeResize="0"/>
            <p:nvPr/>
          </p:nvPicPr>
          <p:blipFill rotWithShape="1">
            <a:blip r:embed="rId4">
              <a:alphaModFix/>
            </a:blip>
            <a:srcRect b="0" l="0" r="0" t="0"/>
            <a:stretch/>
          </p:blipFill>
          <p:spPr>
            <a:xfrm>
              <a:off x="685800" y="3797299"/>
              <a:ext cx="194468" cy="175022"/>
            </a:xfrm>
            <a:prstGeom prst="rect">
              <a:avLst/>
            </a:prstGeom>
            <a:noFill/>
            <a:ln>
              <a:noFill/>
            </a:ln>
          </p:spPr>
        </p:pic>
        <p:pic>
          <p:nvPicPr>
            <p:cNvPr id="2159" name="Google Shape;2159;p124"/>
            <p:cNvPicPr preferRelativeResize="0"/>
            <p:nvPr/>
          </p:nvPicPr>
          <p:blipFill rotWithShape="1">
            <a:blip r:embed="rId5">
              <a:alphaModFix/>
            </a:blip>
            <a:srcRect b="0" l="0" r="0" t="0"/>
            <a:stretch/>
          </p:blipFill>
          <p:spPr>
            <a:xfrm>
              <a:off x="5740400" y="4025900"/>
              <a:ext cx="3694562" cy="3155156"/>
            </a:xfrm>
            <a:prstGeom prst="rect">
              <a:avLst/>
            </a:prstGeom>
            <a:noFill/>
            <a:ln>
              <a:noFill/>
            </a:ln>
          </p:spPr>
        </p:pic>
        <p:sp>
          <p:nvSpPr>
            <p:cNvPr id="2160" name="Google Shape;2160;p124"/>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161" name="Google Shape;2161;p124"/>
            <p:cNvSpPr txBox="1"/>
            <p:nvPr/>
          </p:nvSpPr>
          <p:spPr>
            <a:xfrm>
              <a:off x="3556055" y="838200"/>
              <a:ext cx="3457448"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Black Sheep </a:t>
              </a:r>
              <a:endParaRPr/>
            </a:p>
          </p:txBody>
        </p:sp>
        <p:sp>
          <p:nvSpPr>
            <p:cNvPr id="2162" name="Google Shape;2162;p124"/>
            <p:cNvSpPr txBox="1"/>
            <p:nvPr/>
          </p:nvSpPr>
          <p:spPr>
            <a:xfrm>
              <a:off x="939800" y="2413000"/>
              <a:ext cx="8380298" cy="15621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lang="en-US" sz="2075">
                  <a:solidFill>
                    <a:schemeClr val="dk1"/>
                  </a:solidFill>
                  <a:latin typeface="Times New Roman"/>
                  <a:ea typeface="Times New Roman"/>
                  <a:cs typeface="Times New Roman"/>
                  <a:sym typeface="Times New Roman"/>
                </a:rPr>
                <a:t> Sometimes a subclass or method </a:t>
              </a:r>
              <a:r>
                <a:rPr i="1" lang="en-US" sz="1907">
                  <a:solidFill>
                    <a:schemeClr val="dk1"/>
                  </a:solidFill>
                  <a:latin typeface="Times New Roman"/>
                  <a:ea typeface="Times New Roman"/>
                  <a:cs typeface="Times New Roman"/>
                  <a:sym typeface="Times New Roman"/>
                </a:rPr>
                <a:t>doesn't fit</a:t>
              </a:r>
              <a:r>
                <a:rPr lang="en-US" sz="2075">
                  <a:solidFill>
                    <a:schemeClr val="dk1"/>
                  </a:solidFill>
                  <a:latin typeface="Times New Roman"/>
                  <a:ea typeface="Times New Roman"/>
                  <a:cs typeface="Times New Roman"/>
                  <a:sym typeface="Times New Roman"/>
                </a:rPr>
                <a:t> in so well with its </a:t>
              </a:r>
              <a:r>
                <a:rPr i="1" lang="en-US" sz="1907">
                  <a:solidFill>
                    <a:schemeClr val="dk1"/>
                  </a:solidFill>
                  <a:latin typeface="Times New Roman"/>
                  <a:ea typeface="Times New Roman"/>
                  <a:cs typeface="Times New Roman"/>
                  <a:sym typeface="Times New Roman"/>
                </a:rPr>
                <a:t>family</a:t>
              </a:r>
              <a:r>
                <a:rPr lang="en-US" sz="2075">
                  <a:solidFill>
                    <a:schemeClr val="dk1"/>
                  </a:solidFill>
                  <a:latin typeface="Times New Roman"/>
                  <a:ea typeface="Times New Roman"/>
                  <a:cs typeface="Times New Roman"/>
                  <a:sym typeface="Times New Roman"/>
                </a:rPr>
                <a:t>.</a:t>
              </a:r>
              <a:endParaRPr/>
            </a:p>
            <a:p>
              <a:pPr indent="0" lvl="0" marL="152400" marR="0" rtl="0" algn="l">
                <a:lnSpc>
                  <a:spcPct val="121951"/>
                </a:lnSpc>
                <a:spcBef>
                  <a:spcPts val="1500"/>
                </a:spcBef>
                <a:spcAft>
                  <a:spcPts val="0"/>
                </a:spcAft>
                <a:buNone/>
              </a:pPr>
              <a:r>
                <a:rPr lang="en-US" sz="1886">
                  <a:solidFill>
                    <a:schemeClr val="dk1"/>
                  </a:solidFill>
                  <a:latin typeface="Times New Roman"/>
                  <a:ea typeface="Times New Roman"/>
                  <a:cs typeface="Times New Roman"/>
                  <a:sym typeface="Times New Roman"/>
                </a:rPr>
                <a:t> A subclass that is substantially different in nature than other subclasses in the  hierarchy.</a:t>
              </a:r>
              <a:endParaRPr/>
            </a:p>
            <a:p>
              <a:pPr indent="152400" lvl="0" marL="0" marR="0" rtl="0" algn="l">
                <a:lnSpc>
                  <a:spcPct val="106044"/>
                </a:lnSpc>
                <a:spcBef>
                  <a:spcPts val="1500"/>
                </a:spcBef>
                <a:spcAft>
                  <a:spcPts val="0"/>
                </a:spcAft>
                <a:buNone/>
              </a:pPr>
              <a:r>
                <a:rPr lang="en-US" sz="1886">
                  <a:solidFill>
                    <a:schemeClr val="dk1"/>
                  </a:solidFill>
                  <a:latin typeface="Times New Roman"/>
                  <a:ea typeface="Times New Roman"/>
                  <a:cs typeface="Times New Roman"/>
                  <a:sym typeface="Times New Roman"/>
                </a:rPr>
                <a:t> A method in a class that is noticeably different from other methods in the class. </a:t>
              </a:r>
              <a:endParaRPr/>
            </a:p>
          </p:txBody>
        </p:sp>
        <p:sp>
          <p:nvSpPr>
            <p:cNvPr id="2163" name="Google Shape;2163;p124"/>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2164" name="Google Shape;2164;p124"/>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118 </a:t>
              </a:r>
              <a:endParaRPr/>
            </a:p>
          </p:txBody>
        </p:sp>
        <p:sp>
          <p:nvSpPr>
            <p:cNvPr id="2165" name="Google Shape;2165;p124"/>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9" name="Shape 2169"/>
        <p:cNvGrpSpPr/>
        <p:nvPr/>
      </p:nvGrpSpPr>
      <p:grpSpPr>
        <a:xfrm>
          <a:off x="0" y="0"/>
          <a:ext cx="0" cy="0"/>
          <a:chOff x="0" y="0"/>
          <a:chExt cx="0" cy="0"/>
        </a:xfrm>
      </p:grpSpPr>
      <p:pic>
        <p:nvPicPr>
          <p:cNvPr id="2170" name="Google Shape;2170;p125"/>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2171" name="Google Shape;2171;p125"/>
          <p:cNvGrpSpPr/>
          <p:nvPr/>
        </p:nvGrpSpPr>
        <p:grpSpPr>
          <a:xfrm>
            <a:off x="0" y="0"/>
            <a:ext cx="10253202" cy="7785100"/>
            <a:chOff x="0" y="0"/>
            <a:chExt cx="10253202" cy="7785100"/>
          </a:xfrm>
        </p:grpSpPr>
        <p:cxnSp>
          <p:nvCxnSpPr>
            <p:cNvPr id="2172" name="Google Shape;2172;p125"/>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2173" name="Google Shape;2173;p125"/>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174" name="Google Shape;2174;p125"/>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2175" name="Google Shape;2175;p125"/>
            <p:cNvPicPr preferRelativeResize="0"/>
            <p:nvPr/>
          </p:nvPicPr>
          <p:blipFill rotWithShape="1">
            <a:blip r:embed="rId4">
              <a:alphaModFix/>
            </a:blip>
            <a:srcRect b="0" l="0" r="0" t="0"/>
            <a:stretch/>
          </p:blipFill>
          <p:spPr>
            <a:xfrm>
              <a:off x="939800" y="2451100"/>
              <a:ext cx="8267700" cy="3973515"/>
            </a:xfrm>
            <a:prstGeom prst="rect">
              <a:avLst/>
            </a:prstGeom>
            <a:noFill/>
            <a:ln>
              <a:noFill/>
            </a:ln>
          </p:spPr>
        </p:pic>
        <p:sp>
          <p:nvSpPr>
            <p:cNvPr id="2176" name="Google Shape;2176;p125"/>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177" name="Google Shape;2177;p125"/>
            <p:cNvSpPr txBox="1"/>
            <p:nvPr/>
          </p:nvSpPr>
          <p:spPr>
            <a:xfrm>
              <a:off x="4008121" y="838200"/>
              <a:ext cx="2553335"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Example </a:t>
              </a:r>
              <a:endParaRPr/>
            </a:p>
          </p:txBody>
        </p:sp>
        <p:sp>
          <p:nvSpPr>
            <p:cNvPr id="2178" name="Google Shape;2178;p125"/>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2179" name="Google Shape;2179;p125"/>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119 </a:t>
              </a:r>
              <a:endParaRPr/>
            </a:p>
          </p:txBody>
        </p:sp>
        <p:sp>
          <p:nvSpPr>
            <p:cNvPr id="2180" name="Google Shape;2180;p125"/>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4" name="Shape 2184"/>
        <p:cNvGrpSpPr/>
        <p:nvPr/>
      </p:nvGrpSpPr>
      <p:grpSpPr>
        <a:xfrm>
          <a:off x="0" y="0"/>
          <a:ext cx="0" cy="0"/>
          <a:chOff x="0" y="0"/>
          <a:chExt cx="0" cy="0"/>
        </a:xfrm>
      </p:grpSpPr>
      <p:pic>
        <p:nvPicPr>
          <p:cNvPr id="2185" name="Google Shape;2185;p126"/>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2186" name="Google Shape;2186;p126"/>
          <p:cNvGrpSpPr/>
          <p:nvPr/>
        </p:nvGrpSpPr>
        <p:grpSpPr>
          <a:xfrm>
            <a:off x="0" y="0"/>
            <a:ext cx="10253202" cy="7785100"/>
            <a:chOff x="0" y="0"/>
            <a:chExt cx="10253202" cy="7785100"/>
          </a:xfrm>
        </p:grpSpPr>
        <p:cxnSp>
          <p:nvCxnSpPr>
            <p:cNvPr id="2187" name="Google Shape;2187;p126"/>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2188" name="Google Shape;2188;p126"/>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189" name="Google Shape;2189;p126"/>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2190" name="Google Shape;2190;p126"/>
            <p:cNvPicPr preferRelativeResize="0"/>
            <p:nvPr/>
          </p:nvPicPr>
          <p:blipFill rotWithShape="1">
            <a:blip r:embed="rId4">
              <a:alphaModFix/>
            </a:blip>
            <a:srcRect b="0" l="0" r="0" t="0"/>
            <a:stretch/>
          </p:blipFill>
          <p:spPr>
            <a:xfrm>
              <a:off x="495300" y="2260600"/>
              <a:ext cx="213915" cy="192524"/>
            </a:xfrm>
            <a:prstGeom prst="rect">
              <a:avLst/>
            </a:prstGeom>
            <a:noFill/>
            <a:ln>
              <a:noFill/>
            </a:ln>
          </p:spPr>
        </p:pic>
        <p:pic>
          <p:nvPicPr>
            <p:cNvPr id="2191" name="Google Shape;2191;p126"/>
            <p:cNvPicPr preferRelativeResize="0"/>
            <p:nvPr/>
          </p:nvPicPr>
          <p:blipFill rotWithShape="1">
            <a:blip r:embed="rId4">
              <a:alphaModFix/>
            </a:blip>
            <a:srcRect b="0" l="0" r="0" t="0"/>
            <a:stretch/>
          </p:blipFill>
          <p:spPr>
            <a:xfrm>
              <a:off x="495300" y="3008306"/>
              <a:ext cx="213915" cy="192524"/>
            </a:xfrm>
            <a:prstGeom prst="rect">
              <a:avLst/>
            </a:prstGeom>
            <a:noFill/>
            <a:ln>
              <a:noFill/>
            </a:ln>
          </p:spPr>
        </p:pic>
        <p:pic>
          <p:nvPicPr>
            <p:cNvPr id="2192" name="Google Shape;2192;p126"/>
            <p:cNvPicPr preferRelativeResize="0"/>
            <p:nvPr/>
          </p:nvPicPr>
          <p:blipFill rotWithShape="1">
            <a:blip r:embed="rId4">
              <a:alphaModFix/>
            </a:blip>
            <a:srcRect b="0" l="0" r="0" t="0"/>
            <a:stretch/>
          </p:blipFill>
          <p:spPr>
            <a:xfrm>
              <a:off x="495300" y="4254500"/>
              <a:ext cx="213915" cy="192524"/>
            </a:xfrm>
            <a:prstGeom prst="rect">
              <a:avLst/>
            </a:prstGeom>
            <a:noFill/>
            <a:ln>
              <a:noFill/>
            </a:ln>
          </p:spPr>
        </p:pic>
        <p:pic>
          <p:nvPicPr>
            <p:cNvPr id="2193" name="Google Shape;2193;p126"/>
            <p:cNvPicPr preferRelativeResize="0"/>
            <p:nvPr/>
          </p:nvPicPr>
          <p:blipFill rotWithShape="1">
            <a:blip r:embed="rId4">
              <a:alphaModFix/>
            </a:blip>
            <a:srcRect b="0" l="0" r="0" t="0"/>
            <a:stretch/>
          </p:blipFill>
          <p:spPr>
            <a:xfrm>
              <a:off x="685800" y="4690672"/>
              <a:ext cx="194468" cy="175022"/>
            </a:xfrm>
            <a:prstGeom prst="rect">
              <a:avLst/>
            </a:prstGeom>
            <a:noFill/>
            <a:ln>
              <a:noFill/>
            </a:ln>
          </p:spPr>
        </p:pic>
        <p:pic>
          <p:nvPicPr>
            <p:cNvPr id="2194" name="Google Shape;2194;p126"/>
            <p:cNvPicPr preferRelativeResize="0"/>
            <p:nvPr/>
          </p:nvPicPr>
          <p:blipFill rotWithShape="1">
            <a:blip r:embed="rId4">
              <a:alphaModFix/>
            </a:blip>
            <a:srcRect b="0" l="0" r="0" t="0"/>
            <a:stretch/>
          </p:blipFill>
          <p:spPr>
            <a:xfrm>
              <a:off x="685800" y="5119300"/>
              <a:ext cx="194468" cy="175022"/>
            </a:xfrm>
            <a:prstGeom prst="rect">
              <a:avLst/>
            </a:prstGeom>
            <a:noFill/>
            <a:ln>
              <a:noFill/>
            </a:ln>
          </p:spPr>
        </p:pic>
        <p:pic>
          <p:nvPicPr>
            <p:cNvPr id="2195" name="Google Shape;2195;p126"/>
            <p:cNvPicPr preferRelativeResize="0"/>
            <p:nvPr/>
          </p:nvPicPr>
          <p:blipFill rotWithShape="1">
            <a:blip r:embed="rId4">
              <a:alphaModFix/>
            </a:blip>
            <a:srcRect b="0" l="0" r="0" t="0"/>
            <a:stretch/>
          </p:blipFill>
          <p:spPr>
            <a:xfrm>
              <a:off x="685800" y="5580074"/>
              <a:ext cx="194468" cy="175022"/>
            </a:xfrm>
            <a:prstGeom prst="rect">
              <a:avLst/>
            </a:prstGeom>
            <a:noFill/>
            <a:ln>
              <a:noFill/>
            </a:ln>
          </p:spPr>
        </p:pic>
        <p:pic>
          <p:nvPicPr>
            <p:cNvPr id="2196" name="Google Shape;2196;p126"/>
            <p:cNvPicPr preferRelativeResize="0"/>
            <p:nvPr/>
          </p:nvPicPr>
          <p:blipFill rotWithShape="1">
            <a:blip r:embed="rId4">
              <a:alphaModFix/>
            </a:blip>
            <a:srcRect b="0" l="0" r="0" t="0"/>
            <a:stretch/>
          </p:blipFill>
          <p:spPr>
            <a:xfrm>
              <a:off x="685800" y="6008702"/>
              <a:ext cx="194468" cy="175022"/>
            </a:xfrm>
            <a:prstGeom prst="rect">
              <a:avLst/>
            </a:prstGeom>
            <a:noFill/>
            <a:ln>
              <a:noFill/>
            </a:ln>
          </p:spPr>
        </p:pic>
        <p:pic>
          <p:nvPicPr>
            <p:cNvPr id="2197" name="Google Shape;2197;p126"/>
            <p:cNvPicPr preferRelativeResize="0"/>
            <p:nvPr/>
          </p:nvPicPr>
          <p:blipFill rotWithShape="1">
            <a:blip r:embed="rId4">
              <a:alphaModFix/>
            </a:blip>
            <a:srcRect b="0" l="0" r="0" t="0"/>
            <a:stretch/>
          </p:blipFill>
          <p:spPr>
            <a:xfrm>
              <a:off x="685800" y="6437330"/>
              <a:ext cx="194468" cy="175021"/>
            </a:xfrm>
            <a:prstGeom prst="rect">
              <a:avLst/>
            </a:prstGeom>
            <a:noFill/>
            <a:ln>
              <a:noFill/>
            </a:ln>
          </p:spPr>
        </p:pic>
        <p:pic>
          <p:nvPicPr>
            <p:cNvPr id="2198" name="Google Shape;2198;p126"/>
            <p:cNvPicPr preferRelativeResize="0"/>
            <p:nvPr/>
          </p:nvPicPr>
          <p:blipFill rotWithShape="1">
            <a:blip r:embed="rId5">
              <a:alphaModFix/>
            </a:blip>
            <a:srcRect b="0" l="0" r="0" t="0"/>
            <a:stretch/>
          </p:blipFill>
          <p:spPr>
            <a:xfrm>
              <a:off x="5130800" y="4127500"/>
              <a:ext cx="4102100" cy="3125409"/>
            </a:xfrm>
            <a:prstGeom prst="rect">
              <a:avLst/>
            </a:prstGeom>
            <a:noFill/>
            <a:ln>
              <a:noFill/>
            </a:ln>
          </p:spPr>
        </p:pic>
        <p:sp>
          <p:nvSpPr>
            <p:cNvPr id="2199" name="Google Shape;2199;p126"/>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00" name="Google Shape;2200;p126"/>
            <p:cNvSpPr txBox="1"/>
            <p:nvPr/>
          </p:nvSpPr>
          <p:spPr>
            <a:xfrm>
              <a:off x="2524180" y="838200"/>
              <a:ext cx="5521198"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Primitive Obsession </a:t>
              </a:r>
              <a:endParaRPr/>
            </a:p>
          </p:txBody>
        </p:sp>
        <p:sp>
          <p:nvSpPr>
            <p:cNvPr id="2201" name="Google Shape;2201;p126"/>
            <p:cNvSpPr txBox="1"/>
            <p:nvPr/>
          </p:nvSpPr>
          <p:spPr>
            <a:xfrm>
              <a:off x="939800" y="2171700"/>
              <a:ext cx="8963515" cy="1752600"/>
            </a:xfrm>
            <a:prstGeom prst="rect">
              <a:avLst/>
            </a:prstGeom>
            <a:noFill/>
            <a:ln>
              <a:noFill/>
            </a:ln>
          </p:spPr>
          <p:txBody>
            <a:bodyPr anchorCtr="0" anchor="t" bIns="0" lIns="0" spcFirstLastPara="1" rIns="0" wrap="square" tIns="0">
              <a:noAutofit/>
            </a:bodyPr>
            <a:lstStyle/>
            <a:p>
              <a:pPr indent="0" lvl="0" marL="0" marR="0" rtl="0" algn="l">
                <a:lnSpc>
                  <a:spcPct val="120481"/>
                </a:lnSpc>
                <a:spcBef>
                  <a:spcPts val="0"/>
                </a:spcBef>
                <a:spcAft>
                  <a:spcPts val="0"/>
                </a:spcAft>
                <a:buNone/>
              </a:pPr>
              <a:r>
                <a:rPr lang="en-US" sz="2075">
                  <a:solidFill>
                    <a:schemeClr val="dk1"/>
                  </a:solidFill>
                  <a:latin typeface="Times New Roman"/>
                  <a:ea typeface="Times New Roman"/>
                  <a:cs typeface="Times New Roman"/>
                  <a:sym typeface="Times New Roman"/>
                </a:rPr>
                <a:t> This smell exists when primitives, such as strings, doubles, arrays or low-level  language components, are used for high-level operations instead of using  classes. </a:t>
              </a:r>
              <a:endParaRPr/>
            </a:p>
            <a:p>
              <a:pPr indent="0" lvl="0" marL="0" marR="0" rtl="0" algn="l">
                <a:lnSpc>
                  <a:spcPct val="106024"/>
                </a:lnSpc>
                <a:spcBef>
                  <a:spcPts val="1500"/>
                </a:spcBef>
                <a:spcAft>
                  <a:spcPts val="0"/>
                </a:spcAft>
                <a:buNone/>
              </a:pPr>
              <a:r>
                <a:rPr lang="en-US" sz="2075">
                  <a:solidFill>
                    <a:schemeClr val="dk1"/>
                  </a:solidFill>
                  <a:latin typeface="Times New Roman"/>
                  <a:ea typeface="Times New Roman"/>
                  <a:cs typeface="Times New Roman"/>
                  <a:sym typeface="Times New Roman"/>
                </a:rPr>
                <a:t> This typically occurs when you haven’t yet seen how a higher-level </a:t>
              </a:r>
              <a:endParaRPr/>
            </a:p>
            <a:p>
              <a:pPr indent="0" lvl="0" marL="0" marR="0" rtl="0" algn="l">
                <a:lnSpc>
                  <a:spcPct val="106024"/>
                </a:lnSpc>
                <a:spcBef>
                  <a:spcPts val="300"/>
                </a:spcBef>
                <a:spcAft>
                  <a:spcPts val="0"/>
                </a:spcAft>
                <a:buNone/>
              </a:pPr>
              <a:r>
                <a:rPr lang="en-US" sz="2075">
                  <a:solidFill>
                    <a:schemeClr val="dk1"/>
                  </a:solidFill>
                  <a:latin typeface="Times New Roman"/>
                  <a:ea typeface="Times New Roman"/>
                  <a:cs typeface="Times New Roman"/>
                  <a:sym typeface="Times New Roman"/>
                </a:rPr>
                <a:t>abstraction can clarify or simplify your code. </a:t>
              </a:r>
              <a:endParaRPr/>
            </a:p>
          </p:txBody>
        </p:sp>
        <p:sp>
          <p:nvSpPr>
            <p:cNvPr id="2202" name="Google Shape;2202;p126"/>
            <p:cNvSpPr txBox="1"/>
            <p:nvPr/>
          </p:nvSpPr>
          <p:spPr>
            <a:xfrm>
              <a:off x="939800" y="4165600"/>
              <a:ext cx="3468217" cy="27559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lang="en-US" sz="2075">
                  <a:solidFill>
                    <a:schemeClr val="dk1"/>
                  </a:solidFill>
                  <a:latin typeface="Times New Roman"/>
                  <a:ea typeface="Times New Roman"/>
                  <a:cs typeface="Times New Roman"/>
                  <a:sym typeface="Times New Roman"/>
                </a:rPr>
                <a:t> Remedies </a:t>
              </a:r>
              <a:endParaRPr/>
            </a:p>
            <a:p>
              <a:pPr indent="152400" lvl="0" marL="0" marR="0" rtl="0" algn="l">
                <a:lnSpc>
                  <a:spcPct val="106044"/>
                </a:lnSpc>
                <a:spcBef>
                  <a:spcPts val="1500"/>
                </a:spcBef>
                <a:spcAft>
                  <a:spcPts val="0"/>
                </a:spcAft>
                <a:buNone/>
              </a:pPr>
              <a:r>
                <a:rPr lang="en-US" sz="1886">
                  <a:solidFill>
                    <a:schemeClr val="dk1"/>
                  </a:solidFill>
                  <a:latin typeface="Times New Roman"/>
                  <a:ea typeface="Times New Roman"/>
                  <a:cs typeface="Times New Roman"/>
                  <a:sym typeface="Times New Roman"/>
                </a:rPr>
                <a:t> Extract Class</a:t>
              </a:r>
              <a:endParaRPr/>
            </a:p>
            <a:p>
              <a:pPr indent="152400" lvl="0" marL="0" marR="0" rtl="0" algn="l">
                <a:lnSpc>
                  <a:spcPct val="106044"/>
                </a:lnSpc>
                <a:spcBef>
                  <a:spcPts val="1500"/>
                </a:spcBef>
                <a:spcAft>
                  <a:spcPts val="0"/>
                </a:spcAft>
                <a:buNone/>
              </a:pPr>
              <a:r>
                <a:rPr lang="en-US" sz="1886">
                  <a:solidFill>
                    <a:schemeClr val="dk1"/>
                  </a:solidFill>
                  <a:latin typeface="Times New Roman"/>
                  <a:ea typeface="Times New Roman"/>
                  <a:cs typeface="Times New Roman"/>
                  <a:sym typeface="Times New Roman"/>
                </a:rPr>
                <a:t> Replace Data Value with Object</a:t>
              </a:r>
              <a:endParaRPr/>
            </a:p>
            <a:p>
              <a:pPr indent="152400" lvl="0" marL="0" marR="0" rtl="0" algn="l">
                <a:lnSpc>
                  <a:spcPct val="106044"/>
                </a:lnSpc>
                <a:spcBef>
                  <a:spcPts val="1500"/>
                </a:spcBef>
                <a:spcAft>
                  <a:spcPts val="0"/>
                </a:spcAft>
                <a:buNone/>
              </a:pPr>
              <a:r>
                <a:rPr lang="en-US" sz="1886">
                  <a:solidFill>
                    <a:schemeClr val="dk1"/>
                  </a:solidFill>
                  <a:latin typeface="Times New Roman"/>
                  <a:ea typeface="Times New Roman"/>
                  <a:cs typeface="Times New Roman"/>
                  <a:sym typeface="Times New Roman"/>
                </a:rPr>
                <a:t> Replace Type Code with Class</a:t>
              </a:r>
              <a:endParaRPr/>
            </a:p>
            <a:p>
              <a:pPr indent="152400" lvl="0" marL="0" marR="0" rtl="0" algn="l">
                <a:lnSpc>
                  <a:spcPct val="106044"/>
                </a:lnSpc>
                <a:spcBef>
                  <a:spcPts val="1500"/>
                </a:spcBef>
                <a:spcAft>
                  <a:spcPts val="0"/>
                </a:spcAft>
                <a:buNone/>
              </a:pPr>
              <a:r>
                <a:rPr lang="en-US" sz="1886">
                  <a:solidFill>
                    <a:schemeClr val="dk1"/>
                  </a:solidFill>
                  <a:latin typeface="Times New Roman"/>
                  <a:ea typeface="Times New Roman"/>
                  <a:cs typeface="Times New Roman"/>
                  <a:sym typeface="Times New Roman"/>
                </a:rPr>
                <a:t> Introduce Parameter Object</a:t>
              </a:r>
              <a:endParaRPr/>
            </a:p>
            <a:p>
              <a:pPr indent="152400" lvl="0" marL="0" marR="0" rtl="0" algn="l">
                <a:lnSpc>
                  <a:spcPct val="106044"/>
                </a:lnSpc>
                <a:spcBef>
                  <a:spcPts val="1500"/>
                </a:spcBef>
                <a:spcAft>
                  <a:spcPts val="0"/>
                </a:spcAft>
                <a:buNone/>
              </a:pPr>
              <a:r>
                <a:rPr lang="en-US" sz="1886">
                  <a:solidFill>
                    <a:schemeClr val="dk1"/>
                  </a:solidFill>
                  <a:latin typeface="Times New Roman"/>
                  <a:ea typeface="Times New Roman"/>
                  <a:cs typeface="Times New Roman"/>
                  <a:sym typeface="Times New Roman"/>
                </a:rPr>
                <a:t> Replace Array with Object </a:t>
              </a:r>
              <a:endParaRPr/>
            </a:p>
          </p:txBody>
        </p:sp>
        <p:sp>
          <p:nvSpPr>
            <p:cNvPr id="2203" name="Google Shape;2203;p126"/>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2204" name="Google Shape;2204;p126"/>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160 </a:t>
              </a:r>
              <a:endParaRPr/>
            </a:p>
          </p:txBody>
        </p:sp>
        <p:sp>
          <p:nvSpPr>
            <p:cNvPr id="2205" name="Google Shape;2205;p126"/>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9" name="Shape 2209"/>
        <p:cNvGrpSpPr/>
        <p:nvPr/>
      </p:nvGrpSpPr>
      <p:grpSpPr>
        <a:xfrm>
          <a:off x="0" y="0"/>
          <a:ext cx="0" cy="0"/>
          <a:chOff x="0" y="0"/>
          <a:chExt cx="0" cy="0"/>
        </a:xfrm>
      </p:grpSpPr>
      <p:pic>
        <p:nvPicPr>
          <p:cNvPr id="2210" name="Google Shape;2210;p127"/>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2211" name="Google Shape;2211;p127"/>
          <p:cNvGrpSpPr/>
          <p:nvPr/>
        </p:nvGrpSpPr>
        <p:grpSpPr>
          <a:xfrm>
            <a:off x="0" y="0"/>
            <a:ext cx="10253202" cy="7785100"/>
            <a:chOff x="0" y="0"/>
            <a:chExt cx="10253202" cy="7785100"/>
          </a:xfrm>
        </p:grpSpPr>
        <p:cxnSp>
          <p:nvCxnSpPr>
            <p:cNvPr id="2212" name="Google Shape;2212;p127"/>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2213" name="Google Shape;2213;p127"/>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14" name="Google Shape;2214;p127"/>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15" name="Google Shape;2215;p127"/>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16" name="Google Shape;2216;p127"/>
            <p:cNvSpPr txBox="1"/>
            <p:nvPr/>
          </p:nvSpPr>
          <p:spPr>
            <a:xfrm>
              <a:off x="1357740" y="838200"/>
              <a:ext cx="7854061"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Primitive Obsession Example </a:t>
              </a:r>
              <a:endParaRPr/>
            </a:p>
          </p:txBody>
        </p:sp>
        <p:sp>
          <p:nvSpPr>
            <p:cNvPr id="2217" name="Google Shape;2217;p127"/>
            <p:cNvSpPr txBox="1"/>
            <p:nvPr/>
          </p:nvSpPr>
          <p:spPr>
            <a:xfrm>
              <a:off x="650845" y="2209800"/>
              <a:ext cx="8910874" cy="531495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2358">
                  <a:solidFill>
                    <a:schemeClr val="dk1"/>
                  </a:solidFill>
                  <a:latin typeface="Times New Roman"/>
                  <a:ea typeface="Times New Roman"/>
                  <a:cs typeface="Times New Roman"/>
                  <a:sym typeface="Times New Roman"/>
                </a:rPr>
                <a:t>if (someString.indexOf("substring") != -1)</a:t>
              </a:r>
              <a:endParaRPr/>
            </a:p>
            <a:p>
              <a:pPr indent="0" lvl="0" marL="0" marR="0" rtl="0" algn="l">
                <a:lnSpc>
                  <a:spcPct val="106022"/>
                </a:lnSpc>
                <a:spcBef>
                  <a:spcPts val="1500"/>
                </a:spcBef>
                <a:spcAft>
                  <a:spcPts val="0"/>
                </a:spcAft>
                <a:buNone/>
              </a:pPr>
              <a:r>
                <a:t/>
              </a:r>
              <a:endParaRPr sz="2358">
                <a:solidFill>
                  <a:schemeClr val="dk1"/>
                </a:solidFill>
                <a:latin typeface="Times New Roman"/>
                <a:ea typeface="Times New Roman"/>
                <a:cs typeface="Times New Roman"/>
                <a:sym typeface="Times New Roman"/>
              </a:endParaRPr>
            </a:p>
            <a:p>
              <a:pPr indent="0" lvl="0" marL="0" marR="0" rtl="0" algn="l">
                <a:lnSpc>
                  <a:spcPct val="106022"/>
                </a:lnSpc>
                <a:spcBef>
                  <a:spcPts val="1500"/>
                </a:spcBef>
                <a:spcAft>
                  <a:spcPts val="0"/>
                </a:spcAft>
                <a:buNone/>
              </a:pPr>
              <a:r>
                <a:t/>
              </a:r>
              <a:endParaRPr sz="2358">
                <a:solidFill>
                  <a:schemeClr val="dk1"/>
                </a:solidFill>
                <a:latin typeface="Times New Roman"/>
                <a:ea typeface="Times New Roman"/>
                <a:cs typeface="Times New Roman"/>
                <a:sym typeface="Times New Roman"/>
              </a:endParaRPr>
            </a:p>
            <a:p>
              <a:pPr indent="0" lvl="0" marL="0" marR="0" rtl="0" algn="l">
                <a:lnSpc>
                  <a:spcPct val="106048"/>
                </a:lnSpc>
                <a:spcBef>
                  <a:spcPts val="1500"/>
                </a:spcBef>
                <a:spcAft>
                  <a:spcPts val="0"/>
                </a:spcAft>
                <a:buNone/>
              </a:pPr>
              <a:r>
                <a:rPr lang="en-US" sz="2546">
                  <a:solidFill>
                    <a:schemeClr val="dk1"/>
                  </a:solidFill>
                  <a:latin typeface="Times New Roman"/>
                  <a:ea typeface="Times New Roman"/>
                  <a:cs typeface="Times New Roman"/>
                  <a:sym typeface="Times New Roman"/>
                </a:rPr>
                <a:t>if(someString.contains("substring"))</a:t>
              </a:r>
              <a:endParaRPr sz="2546">
                <a:solidFill>
                  <a:schemeClr val="dk1"/>
                </a:solidFill>
                <a:latin typeface="Times New Roman"/>
                <a:ea typeface="Times New Roman"/>
                <a:cs typeface="Times New Roman"/>
                <a:sym typeface="Times New Roman"/>
              </a:endParaRPr>
            </a:p>
            <a:p>
              <a:pPr indent="1371600" lvl="0" marL="0" marR="0" rtl="0" algn="l">
                <a:lnSpc>
                  <a:spcPct val="96685"/>
                </a:lnSpc>
                <a:spcBef>
                  <a:spcPts val="2490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2218" name="Google Shape;2218;p127"/>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161 </a:t>
              </a:r>
              <a:endParaRPr/>
            </a:p>
          </p:txBody>
        </p:sp>
        <p:sp>
          <p:nvSpPr>
            <p:cNvPr id="2219" name="Google Shape;2219;p127"/>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pic>
        <p:nvPicPr>
          <p:cNvPr id="2220" name="Google Shape;2220;p127"/>
          <p:cNvPicPr preferRelativeResize="0"/>
          <p:nvPr/>
        </p:nvPicPr>
        <p:blipFill rotWithShape="1">
          <a:blip r:embed="rId4">
            <a:alphaModFix/>
          </a:blip>
          <a:srcRect b="0" l="0" r="0" t="0"/>
          <a:stretch/>
        </p:blipFill>
        <p:spPr>
          <a:xfrm>
            <a:off x="2865422" y="2793992"/>
            <a:ext cx="476250" cy="64770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4" name="Shape 2224"/>
        <p:cNvGrpSpPr/>
        <p:nvPr/>
      </p:nvGrpSpPr>
      <p:grpSpPr>
        <a:xfrm>
          <a:off x="0" y="0"/>
          <a:ext cx="0" cy="0"/>
          <a:chOff x="0" y="0"/>
          <a:chExt cx="0" cy="0"/>
        </a:xfrm>
      </p:grpSpPr>
      <p:pic>
        <p:nvPicPr>
          <p:cNvPr id="2225" name="Google Shape;2225;p128"/>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2226" name="Google Shape;2226;p128"/>
          <p:cNvGrpSpPr/>
          <p:nvPr/>
        </p:nvGrpSpPr>
        <p:grpSpPr>
          <a:xfrm>
            <a:off x="0" y="0"/>
            <a:ext cx="10253202" cy="7785100"/>
            <a:chOff x="0" y="0"/>
            <a:chExt cx="10253202" cy="7785100"/>
          </a:xfrm>
        </p:grpSpPr>
        <p:cxnSp>
          <p:nvCxnSpPr>
            <p:cNvPr id="2227" name="Google Shape;2227;p128"/>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2228" name="Google Shape;2228;p128"/>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29" name="Google Shape;2229;p128"/>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30" name="Google Shape;2230;p128"/>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31" name="Google Shape;2231;p128"/>
            <p:cNvSpPr txBox="1"/>
            <p:nvPr/>
          </p:nvSpPr>
          <p:spPr>
            <a:xfrm>
              <a:off x="1357740" y="838200"/>
              <a:ext cx="7854061"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Primitive Obsession Example </a:t>
              </a:r>
              <a:endParaRPr/>
            </a:p>
          </p:txBody>
        </p:sp>
        <p:sp>
          <p:nvSpPr>
            <p:cNvPr id="2232" name="Google Shape;2232;p128"/>
            <p:cNvSpPr txBox="1"/>
            <p:nvPr/>
          </p:nvSpPr>
          <p:spPr>
            <a:xfrm>
              <a:off x="650845" y="2209800"/>
              <a:ext cx="8910874" cy="531495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private void Grow()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Object[] newElements = new Object[elements.length + 10];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for (int i = 0; i &lt; size; i++)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newElements[i] = elements[i];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elements = newElements;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a:t>
              </a:r>
              <a:endParaRPr/>
            </a:p>
            <a:p>
              <a:pPr indent="0" lvl="0" marL="0" marR="0" rtl="0" algn="l">
                <a:lnSpc>
                  <a:spcPct val="106022"/>
                </a:lnSpc>
                <a:spcBef>
                  <a:spcPts val="0"/>
                </a:spcBef>
                <a:spcAft>
                  <a:spcPts val="0"/>
                </a:spcAft>
                <a:buNone/>
              </a:pPr>
              <a:r>
                <a:t/>
              </a:r>
              <a:endParaRPr sz="2358">
                <a:solidFill>
                  <a:schemeClr val="dk1"/>
                </a:solidFill>
                <a:latin typeface="Times New Roman"/>
                <a:ea typeface="Times New Roman"/>
                <a:cs typeface="Times New Roman"/>
                <a:sym typeface="Times New Roman"/>
              </a:endParaRPr>
            </a:p>
            <a:p>
              <a:pPr indent="0" lvl="0" marL="0" marR="0" rtl="0" algn="l">
                <a:spcBef>
                  <a:spcPts val="150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private void Grow()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Object[] newElements = new Object[elements.length + INITIAL_CAPACITY];</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System.arraycopy(elements, 0, newElements, 0, size);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elements = newElements;</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a:t>
              </a:r>
              <a:endParaRPr/>
            </a:p>
            <a:p>
              <a:pPr indent="137160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2233" name="Google Shape;2233;p128"/>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161 </a:t>
              </a:r>
              <a:endParaRPr/>
            </a:p>
          </p:txBody>
        </p:sp>
        <p:sp>
          <p:nvSpPr>
            <p:cNvPr id="2234" name="Google Shape;2234;p128"/>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pic>
        <p:nvPicPr>
          <p:cNvPr id="2235" name="Google Shape;2235;p128"/>
          <p:cNvPicPr preferRelativeResize="0"/>
          <p:nvPr/>
        </p:nvPicPr>
        <p:blipFill rotWithShape="1">
          <a:blip r:embed="rId4">
            <a:alphaModFix/>
          </a:blip>
          <a:srcRect b="0" l="0" r="0" t="0"/>
          <a:stretch/>
        </p:blipFill>
        <p:spPr>
          <a:xfrm>
            <a:off x="2722546" y="4365628"/>
            <a:ext cx="476250" cy="6477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9" name="Shape 2239"/>
        <p:cNvGrpSpPr/>
        <p:nvPr/>
      </p:nvGrpSpPr>
      <p:grpSpPr>
        <a:xfrm>
          <a:off x="0" y="0"/>
          <a:ext cx="0" cy="0"/>
          <a:chOff x="0" y="0"/>
          <a:chExt cx="0" cy="0"/>
        </a:xfrm>
      </p:grpSpPr>
      <p:pic>
        <p:nvPicPr>
          <p:cNvPr id="2240" name="Google Shape;2240;p129"/>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2241" name="Google Shape;2241;p129"/>
          <p:cNvGrpSpPr/>
          <p:nvPr/>
        </p:nvGrpSpPr>
        <p:grpSpPr>
          <a:xfrm>
            <a:off x="0" y="0"/>
            <a:ext cx="10253202" cy="7785100"/>
            <a:chOff x="0" y="0"/>
            <a:chExt cx="10253202" cy="7785100"/>
          </a:xfrm>
        </p:grpSpPr>
        <p:cxnSp>
          <p:nvCxnSpPr>
            <p:cNvPr id="2242" name="Google Shape;2242;p129"/>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2243" name="Google Shape;2243;p129"/>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44" name="Google Shape;2244;p129"/>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45" name="Google Shape;2245;p129"/>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46" name="Google Shape;2246;p129"/>
            <p:cNvSpPr txBox="1"/>
            <p:nvPr/>
          </p:nvSpPr>
          <p:spPr>
            <a:xfrm>
              <a:off x="1357740" y="838200"/>
              <a:ext cx="7854061"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Primitive Obsession Example </a:t>
              </a:r>
              <a:endParaRPr/>
            </a:p>
          </p:txBody>
        </p:sp>
        <p:sp>
          <p:nvSpPr>
            <p:cNvPr id="2247" name="Google Shape;2247;p129"/>
            <p:cNvSpPr txBox="1"/>
            <p:nvPr/>
          </p:nvSpPr>
          <p:spPr>
            <a:xfrm>
              <a:off x="507968" y="1865298"/>
              <a:ext cx="8910874" cy="531495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public class CompositeShape</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IShape [] arr = new IShape[100];</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int count = 0;</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public void Add(IShape shape){</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arr[count++] = shape;</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public void Remove(IShape shape)</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for (int i = 0; i &lt; 100; i++)</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if (shape == arr[i])</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//code to remove</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a:t>
              </a:r>
              <a:endParaRPr/>
            </a:p>
            <a:p>
              <a:pPr indent="137160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2248" name="Google Shape;2248;p129"/>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161 </a:t>
              </a:r>
              <a:endParaRPr/>
            </a:p>
          </p:txBody>
        </p:sp>
        <p:sp>
          <p:nvSpPr>
            <p:cNvPr id="2249" name="Google Shape;2249;p129"/>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3" name="Shape 2253"/>
        <p:cNvGrpSpPr/>
        <p:nvPr/>
      </p:nvGrpSpPr>
      <p:grpSpPr>
        <a:xfrm>
          <a:off x="0" y="0"/>
          <a:ext cx="0" cy="0"/>
          <a:chOff x="0" y="0"/>
          <a:chExt cx="0" cy="0"/>
        </a:xfrm>
      </p:grpSpPr>
      <p:pic>
        <p:nvPicPr>
          <p:cNvPr id="2254" name="Google Shape;2254;p130"/>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2255" name="Google Shape;2255;p130"/>
          <p:cNvGrpSpPr/>
          <p:nvPr/>
        </p:nvGrpSpPr>
        <p:grpSpPr>
          <a:xfrm>
            <a:off x="0" y="0"/>
            <a:ext cx="10475132" cy="7785100"/>
            <a:chOff x="0" y="0"/>
            <a:chExt cx="10475132" cy="7785100"/>
          </a:xfrm>
        </p:grpSpPr>
        <p:cxnSp>
          <p:nvCxnSpPr>
            <p:cNvPr id="2256" name="Google Shape;2256;p130"/>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2257" name="Google Shape;2257;p130"/>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58" name="Google Shape;2258;p130"/>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59" name="Google Shape;2259;p130"/>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60" name="Google Shape;2260;p130"/>
            <p:cNvSpPr txBox="1"/>
            <p:nvPr/>
          </p:nvSpPr>
          <p:spPr>
            <a:xfrm>
              <a:off x="94406" y="838200"/>
              <a:ext cx="10380726"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Primitive Obsessed Code - Make Over </a:t>
              </a:r>
              <a:endParaRPr/>
            </a:p>
          </p:txBody>
        </p:sp>
        <p:sp>
          <p:nvSpPr>
            <p:cNvPr id="2261" name="Google Shape;2261;p130"/>
            <p:cNvSpPr txBox="1"/>
            <p:nvPr/>
          </p:nvSpPr>
          <p:spPr>
            <a:xfrm>
              <a:off x="722282" y="2151050"/>
              <a:ext cx="9257779" cy="5373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public class CompositeShape</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List&lt;IShape&gt; shapeList = new List&lt;IShape&gt;();</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public void Add(IShape shape)</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shapeList.Add(shape);</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public void Remove(IShape shape)</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shapeList.Remove(shape);</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a:t>
              </a:r>
              <a:endParaRPr/>
            </a:p>
            <a:p>
              <a:pPr indent="102870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2262" name="Google Shape;2262;p130"/>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163 </a:t>
              </a:r>
              <a:endParaRPr/>
            </a:p>
          </p:txBody>
        </p:sp>
        <p:sp>
          <p:nvSpPr>
            <p:cNvPr id="2263" name="Google Shape;2263;p130"/>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7" name="Shape 2267"/>
        <p:cNvGrpSpPr/>
        <p:nvPr/>
      </p:nvGrpSpPr>
      <p:grpSpPr>
        <a:xfrm>
          <a:off x="0" y="0"/>
          <a:ext cx="0" cy="0"/>
          <a:chOff x="0" y="0"/>
          <a:chExt cx="0" cy="0"/>
        </a:xfrm>
      </p:grpSpPr>
      <p:pic>
        <p:nvPicPr>
          <p:cNvPr id="2268" name="Google Shape;2268;p131"/>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2269" name="Google Shape;2269;p131"/>
          <p:cNvGrpSpPr/>
          <p:nvPr/>
        </p:nvGrpSpPr>
        <p:grpSpPr>
          <a:xfrm>
            <a:off x="0" y="0"/>
            <a:ext cx="10276691" cy="7785100"/>
            <a:chOff x="0" y="0"/>
            <a:chExt cx="10276691" cy="7785100"/>
          </a:xfrm>
        </p:grpSpPr>
        <p:cxnSp>
          <p:nvCxnSpPr>
            <p:cNvPr id="2270" name="Google Shape;2270;p131"/>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2271" name="Google Shape;2271;p131"/>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72" name="Google Shape;2272;p131"/>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73" name="Google Shape;2273;p131"/>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74" name="Google Shape;2274;p131"/>
            <p:cNvSpPr txBox="1"/>
            <p:nvPr/>
          </p:nvSpPr>
          <p:spPr>
            <a:xfrm>
              <a:off x="6766644" y="12700"/>
              <a:ext cx="3510047" cy="304800"/>
            </a:xfrm>
            <a:prstGeom prst="rect">
              <a:avLst/>
            </a:prstGeom>
            <a:noFill/>
            <a:ln>
              <a:noFill/>
            </a:ln>
          </p:spPr>
          <p:txBody>
            <a:bodyPr anchorCtr="0" anchor="t" bIns="0" lIns="0" spcFirstLastPara="1" rIns="0" wrap="square" tIns="0">
              <a:noAutofit/>
            </a:bodyPr>
            <a:lstStyle/>
            <a:p>
              <a:pPr indent="0" lvl="0" marL="0" marR="0" rtl="0" algn="l">
                <a:lnSpc>
                  <a:spcPct val="106053"/>
                </a:lnSpc>
                <a:spcBef>
                  <a:spcPts val="0"/>
                </a:spcBef>
                <a:spcAft>
                  <a:spcPts val="0"/>
                </a:spcAft>
                <a:buNone/>
              </a:pPr>
              <a:r>
                <a:rPr lang="en-US" sz="2263">
                  <a:solidFill>
                    <a:schemeClr val="dk1"/>
                  </a:solidFill>
                  <a:latin typeface="Times New Roman"/>
                  <a:ea typeface="Times New Roman"/>
                  <a:cs typeface="Times New Roman"/>
                  <a:sym typeface="Times New Roman"/>
                </a:rPr>
                <a:t>Smell:  Primitive Obsession </a:t>
              </a:r>
              <a:endParaRPr/>
            </a:p>
          </p:txBody>
        </p:sp>
        <p:sp>
          <p:nvSpPr>
            <p:cNvPr id="2275" name="Google Shape;2275;p131"/>
            <p:cNvSpPr txBox="1"/>
            <p:nvPr/>
          </p:nvSpPr>
          <p:spPr>
            <a:xfrm>
              <a:off x="1683612" y="889000"/>
              <a:ext cx="7202170"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Replace Array with Object </a:t>
              </a:r>
              <a:endParaRPr/>
            </a:p>
          </p:txBody>
        </p:sp>
        <p:sp>
          <p:nvSpPr>
            <p:cNvPr id="2276" name="Google Shape;2276;p131"/>
            <p:cNvSpPr txBox="1"/>
            <p:nvPr/>
          </p:nvSpPr>
          <p:spPr>
            <a:xfrm>
              <a:off x="2642160" y="2296159"/>
              <a:ext cx="4852563" cy="5228591"/>
            </a:xfrm>
            <a:prstGeom prst="rect">
              <a:avLst/>
            </a:prstGeom>
            <a:noFill/>
            <a:ln>
              <a:noFill/>
            </a:ln>
          </p:spPr>
          <p:txBody>
            <a:bodyPr anchorCtr="0" anchor="t" bIns="0" lIns="0" spcFirstLastPara="1" rIns="0" wrap="square" tIns="0">
              <a:noAutofit/>
            </a:bodyPr>
            <a:lstStyle/>
            <a:p>
              <a:pPr indent="444500" lvl="0" marL="0" marR="0" rtl="0" algn="l">
                <a:lnSpc>
                  <a:spcPct val="84210"/>
                </a:lnSpc>
                <a:spcBef>
                  <a:spcPts val="0"/>
                </a:spcBef>
                <a:spcAft>
                  <a:spcPts val="0"/>
                </a:spcAft>
                <a:buNone/>
              </a:pPr>
              <a:r>
                <a:rPr lang="en-US" sz="2280">
                  <a:solidFill>
                    <a:schemeClr val="dk1"/>
                  </a:solidFill>
                  <a:latin typeface="Times New Roman"/>
                  <a:ea typeface="Times New Roman"/>
                  <a:cs typeface="Times New Roman"/>
                  <a:sym typeface="Times New Roman"/>
                </a:rPr>
                <a:t>String[] row = new String[3];</a:t>
              </a:r>
              <a:endParaRPr/>
            </a:p>
            <a:p>
              <a:pPr indent="0" lvl="0" marL="0" marR="0" rtl="0" algn="l">
                <a:lnSpc>
                  <a:spcPct val="84210"/>
                </a:lnSpc>
                <a:spcBef>
                  <a:spcPts val="2000"/>
                </a:spcBef>
                <a:spcAft>
                  <a:spcPts val="0"/>
                </a:spcAft>
                <a:buNone/>
              </a:pPr>
              <a:r>
                <a:rPr lang="en-US" sz="2280">
                  <a:solidFill>
                    <a:schemeClr val="dk1"/>
                  </a:solidFill>
                  <a:latin typeface="Times New Roman"/>
                  <a:ea typeface="Times New Roman"/>
                  <a:cs typeface="Times New Roman"/>
                  <a:sym typeface="Times New Roman"/>
                </a:rPr>
                <a:t>  row [0] = "Liverpool";</a:t>
              </a:r>
              <a:endParaRPr/>
            </a:p>
            <a:p>
              <a:pPr indent="0" lvl="0" marL="0" marR="0" rtl="0" algn="l">
                <a:lnSpc>
                  <a:spcPct val="84210"/>
                </a:lnSpc>
                <a:spcBef>
                  <a:spcPts val="2000"/>
                </a:spcBef>
                <a:spcAft>
                  <a:spcPts val="0"/>
                </a:spcAft>
                <a:buNone/>
              </a:pPr>
              <a:r>
                <a:rPr lang="en-US" sz="2280">
                  <a:solidFill>
                    <a:schemeClr val="dk1"/>
                  </a:solidFill>
                  <a:latin typeface="Times New Roman"/>
                  <a:ea typeface="Times New Roman"/>
                  <a:cs typeface="Times New Roman"/>
                  <a:sym typeface="Times New Roman"/>
                </a:rPr>
                <a:t>  row [1] = "15";</a:t>
              </a:r>
              <a:endParaRPr/>
            </a:p>
            <a:p>
              <a:pPr indent="127000" lvl="0" marL="0" marR="0" rtl="0" algn="l">
                <a:lnSpc>
                  <a:spcPct val="96685"/>
                </a:lnSpc>
                <a:spcBef>
                  <a:spcPts val="2150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2277" name="Google Shape;2277;p131"/>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167 </a:t>
              </a:r>
              <a:endParaRPr/>
            </a:p>
          </p:txBody>
        </p:sp>
        <p:sp>
          <p:nvSpPr>
            <p:cNvPr id="2278" name="Google Shape;2278;p131"/>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24"/>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289" name="Google Shape;289;p24"/>
          <p:cNvGrpSpPr/>
          <p:nvPr/>
        </p:nvGrpSpPr>
        <p:grpSpPr>
          <a:xfrm>
            <a:off x="0" y="0"/>
            <a:ext cx="10227807" cy="7785100"/>
            <a:chOff x="0" y="0"/>
            <a:chExt cx="10227807" cy="7785100"/>
          </a:xfrm>
        </p:grpSpPr>
        <p:cxnSp>
          <p:nvCxnSpPr>
            <p:cNvPr id="290" name="Google Shape;290;p24"/>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291" name="Google Shape;291;p24"/>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92" name="Google Shape;292;p24"/>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id="293" name="Google Shape;293;p24"/>
            <p:cNvPicPr preferRelativeResize="0"/>
            <p:nvPr/>
          </p:nvPicPr>
          <p:blipFill rotWithShape="1">
            <a:blip r:embed="rId4">
              <a:alphaModFix/>
            </a:blip>
            <a:srcRect b="0" l="0" r="0" t="0"/>
            <a:stretch/>
          </p:blipFill>
          <p:spPr>
            <a:xfrm>
              <a:off x="495300" y="3149600"/>
              <a:ext cx="213915" cy="192524"/>
            </a:xfrm>
            <a:prstGeom prst="rect">
              <a:avLst/>
            </a:prstGeom>
            <a:noFill/>
            <a:ln>
              <a:noFill/>
            </a:ln>
          </p:spPr>
        </p:pic>
        <p:pic>
          <p:nvPicPr>
            <p:cNvPr id="294" name="Google Shape;294;p24"/>
            <p:cNvPicPr preferRelativeResize="0"/>
            <p:nvPr/>
          </p:nvPicPr>
          <p:blipFill rotWithShape="1">
            <a:blip r:embed="rId4">
              <a:alphaModFix/>
            </a:blip>
            <a:srcRect b="0" l="0" r="0" t="0"/>
            <a:stretch/>
          </p:blipFill>
          <p:spPr>
            <a:xfrm>
              <a:off x="495300" y="3670300"/>
              <a:ext cx="213915" cy="192524"/>
            </a:xfrm>
            <a:prstGeom prst="rect">
              <a:avLst/>
            </a:prstGeom>
            <a:noFill/>
            <a:ln>
              <a:noFill/>
            </a:ln>
          </p:spPr>
        </p:pic>
        <p:pic>
          <p:nvPicPr>
            <p:cNvPr id="295" name="Google Shape;295;p24"/>
            <p:cNvPicPr preferRelativeResize="0"/>
            <p:nvPr/>
          </p:nvPicPr>
          <p:blipFill rotWithShape="1">
            <a:blip r:embed="rId4">
              <a:alphaModFix/>
            </a:blip>
            <a:srcRect b="0" l="0" r="0" t="0"/>
            <a:stretch/>
          </p:blipFill>
          <p:spPr>
            <a:xfrm>
              <a:off x="495300" y="4508500"/>
              <a:ext cx="213915" cy="192524"/>
            </a:xfrm>
            <a:prstGeom prst="rect">
              <a:avLst/>
            </a:prstGeom>
            <a:noFill/>
            <a:ln>
              <a:noFill/>
            </a:ln>
          </p:spPr>
        </p:pic>
        <p:pic>
          <p:nvPicPr>
            <p:cNvPr id="296" name="Google Shape;296;p24"/>
            <p:cNvPicPr preferRelativeResize="0"/>
            <p:nvPr/>
          </p:nvPicPr>
          <p:blipFill rotWithShape="1">
            <a:blip r:embed="rId4">
              <a:alphaModFix/>
            </a:blip>
            <a:srcRect b="0" l="0" r="0" t="0"/>
            <a:stretch/>
          </p:blipFill>
          <p:spPr>
            <a:xfrm>
              <a:off x="495300" y="5346700"/>
              <a:ext cx="213915" cy="192524"/>
            </a:xfrm>
            <a:prstGeom prst="rect">
              <a:avLst/>
            </a:prstGeom>
            <a:noFill/>
            <a:ln>
              <a:noFill/>
            </a:ln>
          </p:spPr>
        </p:pic>
        <p:cxnSp>
          <p:nvCxnSpPr>
            <p:cNvPr id="297" name="Google Shape;297;p24"/>
            <p:cNvCxnSpPr/>
            <p:nvPr/>
          </p:nvCxnSpPr>
          <p:spPr>
            <a:xfrm>
              <a:off x="3657600" y="2539029"/>
              <a:ext cx="1015993" cy="751012"/>
            </a:xfrm>
            <a:prstGeom prst="straightConnector1">
              <a:avLst/>
            </a:prstGeom>
            <a:noFill/>
            <a:ln cap="flat" cmpd="sng" w="127000">
              <a:solidFill>
                <a:srgbClr val="FF221C"/>
              </a:solidFill>
              <a:prstDash val="solid"/>
              <a:round/>
              <a:headEnd len="sm" w="sm" type="none"/>
              <a:tailEnd len="sm" w="sm" type="none"/>
            </a:ln>
          </p:spPr>
        </p:cxnSp>
        <p:cxnSp>
          <p:nvCxnSpPr>
            <p:cNvPr id="298" name="Google Shape;298;p24"/>
            <p:cNvCxnSpPr/>
            <p:nvPr/>
          </p:nvCxnSpPr>
          <p:spPr>
            <a:xfrm flipH="1" rot="10800000">
              <a:off x="3713571" y="2501784"/>
              <a:ext cx="904057" cy="825499"/>
            </a:xfrm>
            <a:prstGeom prst="straightConnector1">
              <a:avLst/>
            </a:prstGeom>
            <a:noFill/>
            <a:ln cap="flat" cmpd="sng" w="127000">
              <a:solidFill>
                <a:srgbClr val="FF0003"/>
              </a:solidFill>
              <a:prstDash val="solid"/>
              <a:round/>
              <a:headEnd len="sm" w="sm" type="none"/>
              <a:tailEnd len="sm" w="sm" type="none"/>
            </a:ln>
          </p:spPr>
        </p:cxnSp>
        <p:cxnSp>
          <p:nvCxnSpPr>
            <p:cNvPr id="299" name="Google Shape;299;p24"/>
            <p:cNvCxnSpPr/>
            <p:nvPr/>
          </p:nvCxnSpPr>
          <p:spPr>
            <a:xfrm>
              <a:off x="5829300" y="3212129"/>
              <a:ext cx="1015994" cy="751012"/>
            </a:xfrm>
            <a:prstGeom prst="straightConnector1">
              <a:avLst/>
            </a:prstGeom>
            <a:noFill/>
            <a:ln cap="flat" cmpd="sng" w="127000">
              <a:solidFill>
                <a:srgbClr val="FF221C"/>
              </a:solidFill>
              <a:prstDash val="solid"/>
              <a:round/>
              <a:headEnd len="sm" w="sm" type="none"/>
              <a:tailEnd len="sm" w="sm" type="none"/>
            </a:ln>
          </p:spPr>
        </p:cxnSp>
        <p:cxnSp>
          <p:nvCxnSpPr>
            <p:cNvPr id="300" name="Google Shape;300;p24"/>
            <p:cNvCxnSpPr/>
            <p:nvPr/>
          </p:nvCxnSpPr>
          <p:spPr>
            <a:xfrm flipH="1" rot="10800000">
              <a:off x="5885271" y="3174884"/>
              <a:ext cx="904057" cy="825499"/>
            </a:xfrm>
            <a:prstGeom prst="straightConnector1">
              <a:avLst/>
            </a:prstGeom>
            <a:noFill/>
            <a:ln cap="flat" cmpd="sng" w="127000">
              <a:solidFill>
                <a:srgbClr val="FF0003"/>
              </a:solidFill>
              <a:prstDash val="solid"/>
              <a:round/>
              <a:headEnd len="sm" w="sm" type="none"/>
              <a:tailEnd len="sm" w="sm" type="none"/>
            </a:ln>
          </p:spPr>
        </p:cxnSp>
        <p:pic>
          <p:nvPicPr>
            <p:cNvPr id="301" name="Google Shape;301;p24"/>
            <p:cNvPicPr preferRelativeResize="0"/>
            <p:nvPr/>
          </p:nvPicPr>
          <p:blipFill rotWithShape="1">
            <a:blip r:embed="rId5">
              <a:alphaModFix/>
            </a:blip>
            <a:srcRect b="0" l="0" r="0" t="0"/>
            <a:stretch/>
          </p:blipFill>
          <p:spPr>
            <a:xfrm>
              <a:off x="4431110" y="3820045"/>
              <a:ext cx="918878" cy="1244600"/>
            </a:xfrm>
            <a:prstGeom prst="rect">
              <a:avLst/>
            </a:prstGeom>
            <a:noFill/>
            <a:ln>
              <a:noFill/>
            </a:ln>
          </p:spPr>
        </p:pic>
        <p:sp>
          <p:nvSpPr>
            <p:cNvPr id="302" name="Google Shape;302;p24"/>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03" name="Google Shape;303;p24"/>
            <p:cNvSpPr txBox="1"/>
            <p:nvPr/>
          </p:nvSpPr>
          <p:spPr>
            <a:xfrm>
              <a:off x="2726184" y="838200"/>
              <a:ext cx="5117021"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b="0" i="0" lang="en-US" sz="4716" u="none" cap="none" strike="noStrike">
                  <a:solidFill>
                    <a:schemeClr val="dk1"/>
                  </a:solidFill>
                  <a:latin typeface="Times New Roman"/>
                  <a:ea typeface="Times New Roman"/>
                  <a:cs typeface="Times New Roman"/>
                  <a:sym typeface="Times New Roman"/>
                </a:rPr>
                <a:t>What if you hear... </a:t>
              </a:r>
              <a:endParaRPr/>
            </a:p>
          </p:txBody>
        </p:sp>
        <p:sp>
          <p:nvSpPr>
            <p:cNvPr id="304" name="Google Shape;304;p24"/>
            <p:cNvSpPr txBox="1"/>
            <p:nvPr/>
          </p:nvSpPr>
          <p:spPr>
            <a:xfrm>
              <a:off x="939800" y="3060700"/>
              <a:ext cx="5442069" cy="2794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We’ll just refactor the code to support logging </a:t>
              </a:r>
              <a:endParaRPr/>
            </a:p>
          </p:txBody>
        </p:sp>
        <p:sp>
          <p:nvSpPr>
            <p:cNvPr id="305" name="Google Shape;305;p24"/>
            <p:cNvSpPr txBox="1"/>
            <p:nvPr/>
          </p:nvSpPr>
          <p:spPr>
            <a:xfrm>
              <a:off x="939800" y="3581400"/>
              <a:ext cx="8675425" cy="2794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Can you refactor the code so that it authenticates against LDAP instead of  </a:t>
              </a:r>
              <a:endParaRPr/>
            </a:p>
          </p:txBody>
        </p:sp>
        <p:sp>
          <p:nvSpPr>
            <p:cNvPr id="306" name="Google Shape;306;p24"/>
            <p:cNvSpPr txBox="1"/>
            <p:nvPr/>
          </p:nvSpPr>
          <p:spPr>
            <a:xfrm>
              <a:off x="939800" y="3898900"/>
              <a:ext cx="1309044" cy="2794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Database? </a:t>
              </a:r>
              <a:endParaRPr/>
            </a:p>
          </p:txBody>
        </p:sp>
        <p:sp>
          <p:nvSpPr>
            <p:cNvPr id="307" name="Google Shape;307;p24"/>
            <p:cNvSpPr txBox="1"/>
            <p:nvPr/>
          </p:nvSpPr>
          <p:spPr>
            <a:xfrm>
              <a:off x="939800" y="4419600"/>
              <a:ext cx="9001094" cy="2794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We have too much duplicate code, we need to refactor the code to eliminate  </a:t>
              </a:r>
              <a:endParaRPr/>
            </a:p>
          </p:txBody>
        </p:sp>
        <p:sp>
          <p:nvSpPr>
            <p:cNvPr id="308" name="Google Shape;308;p24"/>
            <p:cNvSpPr txBox="1"/>
            <p:nvPr/>
          </p:nvSpPr>
          <p:spPr>
            <a:xfrm>
              <a:off x="939800" y="4737100"/>
              <a:ext cx="1408734" cy="2794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duplication </a:t>
              </a:r>
              <a:endParaRPr/>
            </a:p>
          </p:txBody>
        </p:sp>
        <p:sp>
          <p:nvSpPr>
            <p:cNvPr id="309" name="Google Shape;309;p24"/>
            <p:cNvSpPr txBox="1"/>
            <p:nvPr/>
          </p:nvSpPr>
          <p:spPr>
            <a:xfrm>
              <a:off x="939800" y="5257800"/>
              <a:ext cx="6401892" cy="226695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This class is too big, we need to refactor it</a:t>
              </a:r>
              <a:endParaRPr/>
            </a:p>
            <a:p>
              <a:pPr indent="1841500" lvl="0" marL="0" marR="0" rtl="0" algn="l">
                <a:lnSpc>
                  <a:spcPct val="96685"/>
                </a:lnSpc>
                <a:spcBef>
                  <a:spcPts val="10700"/>
                </a:spcBef>
                <a:spcAft>
                  <a:spcPts val="0"/>
                </a:spcAft>
                <a:buNone/>
              </a:pPr>
              <a:r>
                <a:t/>
              </a:r>
              <a:endParaRPr b="0" i="0" sz="1448" u="none" cap="none" strike="noStrike">
                <a:solidFill>
                  <a:srgbClr val="0812FF"/>
                </a:solidFill>
                <a:latin typeface="Times New Roman"/>
                <a:ea typeface="Times New Roman"/>
                <a:cs typeface="Times New Roman"/>
                <a:sym typeface="Times New Roman"/>
              </a:endParaRPr>
            </a:p>
          </p:txBody>
        </p:sp>
        <p:sp>
          <p:nvSpPr>
            <p:cNvPr id="310" name="Google Shape;310;p24"/>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68 </a:t>
              </a:r>
              <a:endParaRPr/>
            </a:p>
          </p:txBody>
        </p:sp>
        <p:sp>
          <p:nvSpPr>
            <p:cNvPr id="311" name="Google Shape;311;p24"/>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 </a:t>
              </a:r>
              <a:endParaRPr b="0" i="0" sz="1200" u="none" cap="none" strike="noStrike">
                <a:solidFill>
                  <a:schemeClr val="dk1"/>
                </a:solidFill>
                <a:latin typeface="Helvetica Neue"/>
                <a:ea typeface="Helvetica Neue"/>
                <a:cs typeface="Helvetica Neue"/>
                <a:sym typeface="Helvetica Neue"/>
              </a:endParaRPr>
            </a:p>
          </p:txBody>
        </p:sp>
      </p:gr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2" name="Shape 2282"/>
        <p:cNvGrpSpPr/>
        <p:nvPr/>
      </p:nvGrpSpPr>
      <p:grpSpPr>
        <a:xfrm>
          <a:off x="0" y="0"/>
          <a:ext cx="0" cy="0"/>
          <a:chOff x="0" y="0"/>
          <a:chExt cx="0" cy="0"/>
        </a:xfrm>
      </p:grpSpPr>
      <p:pic>
        <p:nvPicPr>
          <p:cNvPr id="2283" name="Google Shape;2283;p132"/>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2284" name="Google Shape;2284;p132"/>
          <p:cNvGrpSpPr/>
          <p:nvPr/>
        </p:nvGrpSpPr>
        <p:grpSpPr>
          <a:xfrm>
            <a:off x="0" y="0"/>
            <a:ext cx="10276691" cy="7785100"/>
            <a:chOff x="0" y="0"/>
            <a:chExt cx="10276691" cy="7785100"/>
          </a:xfrm>
        </p:grpSpPr>
        <p:cxnSp>
          <p:nvCxnSpPr>
            <p:cNvPr id="2285" name="Google Shape;2285;p132"/>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2286" name="Google Shape;2286;p132"/>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87" name="Google Shape;2287;p132"/>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88" name="Google Shape;2288;p132"/>
            <p:cNvSpPr/>
            <p:nvPr/>
          </p:nvSpPr>
          <p:spPr>
            <a:xfrm>
              <a:off x="4787900" y="3975100"/>
              <a:ext cx="558800" cy="901700"/>
            </a:xfrm>
            <a:custGeom>
              <a:rect b="b" l="l" r="r" t="t"/>
              <a:pathLst>
                <a:path extrusionOk="0" h="901700" w="558800">
                  <a:moveTo>
                    <a:pt x="139700" y="0"/>
                  </a:moveTo>
                  <a:lnTo>
                    <a:pt x="139700" y="676061"/>
                  </a:lnTo>
                  <a:lnTo>
                    <a:pt x="0" y="676061"/>
                  </a:lnTo>
                  <a:lnTo>
                    <a:pt x="279400" y="901700"/>
                  </a:lnTo>
                  <a:lnTo>
                    <a:pt x="558800" y="676061"/>
                  </a:lnTo>
                  <a:lnTo>
                    <a:pt x="419100" y="676061"/>
                  </a:lnTo>
                  <a:lnTo>
                    <a:pt x="419100" y="0"/>
                  </a:lnTo>
                  <a:lnTo>
                    <a:pt x="139700" y="0"/>
                  </a:lnTo>
                  <a:close/>
                </a:path>
              </a:pathLst>
            </a:custGeom>
            <a:solidFill>
              <a:srgbClr val="FFFFFF"/>
            </a:solidFill>
            <a:ln cap="flat" cmpd="sng" w="127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89" name="Google Shape;2289;p132"/>
            <p:cNvSpPr/>
            <p:nvPr/>
          </p:nvSpPr>
          <p:spPr>
            <a:xfrm>
              <a:off x="4787900" y="3975100"/>
              <a:ext cx="558800" cy="901700"/>
            </a:xfrm>
            <a:custGeom>
              <a:rect b="b" l="l" r="r" t="t"/>
              <a:pathLst>
                <a:path extrusionOk="0" h="901700" w="558800">
                  <a:moveTo>
                    <a:pt x="139700" y="0"/>
                  </a:moveTo>
                  <a:lnTo>
                    <a:pt x="139700" y="676061"/>
                  </a:lnTo>
                  <a:lnTo>
                    <a:pt x="0" y="676061"/>
                  </a:lnTo>
                  <a:lnTo>
                    <a:pt x="279400" y="901700"/>
                  </a:lnTo>
                  <a:lnTo>
                    <a:pt x="558800" y="676061"/>
                  </a:lnTo>
                  <a:lnTo>
                    <a:pt x="419100" y="676061"/>
                  </a:lnTo>
                  <a:lnTo>
                    <a:pt x="419100" y="0"/>
                  </a:lnTo>
                  <a:lnTo>
                    <a:pt x="139700" y="0"/>
                  </a:lnTo>
                </a:path>
              </a:pathLst>
            </a:custGeom>
            <a:noFill/>
            <a:ln cap="flat" cmpd="sng" w="38100">
              <a:solidFill>
                <a:srgbClr val="51038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90" name="Google Shape;2290;p132"/>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91" name="Google Shape;2291;p132"/>
            <p:cNvSpPr txBox="1"/>
            <p:nvPr/>
          </p:nvSpPr>
          <p:spPr>
            <a:xfrm>
              <a:off x="6766644" y="12700"/>
              <a:ext cx="3510047" cy="304800"/>
            </a:xfrm>
            <a:prstGeom prst="rect">
              <a:avLst/>
            </a:prstGeom>
            <a:noFill/>
            <a:ln>
              <a:noFill/>
            </a:ln>
          </p:spPr>
          <p:txBody>
            <a:bodyPr anchorCtr="0" anchor="t" bIns="0" lIns="0" spcFirstLastPara="1" rIns="0" wrap="square" tIns="0">
              <a:noAutofit/>
            </a:bodyPr>
            <a:lstStyle/>
            <a:p>
              <a:pPr indent="0" lvl="0" marL="0" marR="0" rtl="0" algn="l">
                <a:lnSpc>
                  <a:spcPct val="106053"/>
                </a:lnSpc>
                <a:spcBef>
                  <a:spcPts val="0"/>
                </a:spcBef>
                <a:spcAft>
                  <a:spcPts val="0"/>
                </a:spcAft>
                <a:buNone/>
              </a:pPr>
              <a:r>
                <a:rPr lang="en-US" sz="2263">
                  <a:solidFill>
                    <a:schemeClr val="dk1"/>
                  </a:solidFill>
                  <a:latin typeface="Times New Roman"/>
                  <a:ea typeface="Times New Roman"/>
                  <a:cs typeface="Times New Roman"/>
                  <a:sym typeface="Times New Roman"/>
                </a:rPr>
                <a:t>Smell:  Primitive Obsession </a:t>
              </a:r>
              <a:endParaRPr/>
            </a:p>
          </p:txBody>
        </p:sp>
        <p:sp>
          <p:nvSpPr>
            <p:cNvPr id="2292" name="Google Shape;2292;p132"/>
            <p:cNvSpPr txBox="1"/>
            <p:nvPr/>
          </p:nvSpPr>
          <p:spPr>
            <a:xfrm>
              <a:off x="1683612" y="889000"/>
              <a:ext cx="7202170"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Replace Array with Object </a:t>
              </a:r>
              <a:endParaRPr/>
            </a:p>
          </p:txBody>
        </p:sp>
        <p:sp>
          <p:nvSpPr>
            <p:cNvPr id="2293" name="Google Shape;2293;p132"/>
            <p:cNvSpPr txBox="1"/>
            <p:nvPr/>
          </p:nvSpPr>
          <p:spPr>
            <a:xfrm>
              <a:off x="2642160" y="2296159"/>
              <a:ext cx="4852563" cy="1412241"/>
            </a:xfrm>
            <a:prstGeom prst="rect">
              <a:avLst/>
            </a:prstGeom>
            <a:noFill/>
            <a:ln>
              <a:noFill/>
            </a:ln>
          </p:spPr>
          <p:txBody>
            <a:bodyPr anchorCtr="0" anchor="t" bIns="0" lIns="0" spcFirstLastPara="1" rIns="0" wrap="square" tIns="0">
              <a:noAutofit/>
            </a:bodyPr>
            <a:lstStyle/>
            <a:p>
              <a:pPr indent="444500" lvl="0" marL="0" marR="0" rtl="0" algn="l">
                <a:lnSpc>
                  <a:spcPct val="84210"/>
                </a:lnSpc>
                <a:spcBef>
                  <a:spcPts val="0"/>
                </a:spcBef>
                <a:spcAft>
                  <a:spcPts val="0"/>
                </a:spcAft>
                <a:buNone/>
              </a:pPr>
              <a:r>
                <a:rPr lang="en-US" sz="2280">
                  <a:solidFill>
                    <a:schemeClr val="dk1"/>
                  </a:solidFill>
                  <a:latin typeface="Times New Roman"/>
                  <a:ea typeface="Times New Roman"/>
                  <a:cs typeface="Times New Roman"/>
                  <a:sym typeface="Times New Roman"/>
                </a:rPr>
                <a:t>String[] row = new String[2];</a:t>
              </a:r>
              <a:endParaRPr sz="2280">
                <a:solidFill>
                  <a:schemeClr val="dk1"/>
                </a:solidFill>
                <a:latin typeface="Times New Roman"/>
                <a:ea typeface="Times New Roman"/>
                <a:cs typeface="Times New Roman"/>
                <a:sym typeface="Times New Roman"/>
              </a:endParaRPr>
            </a:p>
            <a:p>
              <a:pPr indent="0" lvl="0" marL="0" marR="0" rtl="0" algn="l">
                <a:lnSpc>
                  <a:spcPct val="84210"/>
                </a:lnSpc>
                <a:spcBef>
                  <a:spcPts val="2000"/>
                </a:spcBef>
                <a:spcAft>
                  <a:spcPts val="0"/>
                </a:spcAft>
                <a:buNone/>
              </a:pPr>
              <a:r>
                <a:rPr lang="en-US" sz="2280">
                  <a:solidFill>
                    <a:schemeClr val="dk1"/>
                  </a:solidFill>
                  <a:latin typeface="Times New Roman"/>
                  <a:ea typeface="Times New Roman"/>
                  <a:cs typeface="Times New Roman"/>
                  <a:sym typeface="Times New Roman"/>
                </a:rPr>
                <a:t>  row [0] = "Liverpool";</a:t>
              </a:r>
              <a:endParaRPr/>
            </a:p>
            <a:p>
              <a:pPr indent="0" lvl="0" marL="0" marR="0" rtl="0" algn="l">
                <a:lnSpc>
                  <a:spcPct val="84210"/>
                </a:lnSpc>
                <a:spcBef>
                  <a:spcPts val="2000"/>
                </a:spcBef>
                <a:spcAft>
                  <a:spcPts val="0"/>
                </a:spcAft>
                <a:buNone/>
              </a:pPr>
              <a:r>
                <a:rPr lang="en-US" sz="2280">
                  <a:solidFill>
                    <a:schemeClr val="dk1"/>
                  </a:solidFill>
                  <a:latin typeface="Times New Roman"/>
                  <a:ea typeface="Times New Roman"/>
                  <a:cs typeface="Times New Roman"/>
                  <a:sym typeface="Times New Roman"/>
                </a:rPr>
                <a:t>  row [1] = "15"; </a:t>
              </a:r>
              <a:endParaRPr/>
            </a:p>
          </p:txBody>
        </p:sp>
        <p:sp>
          <p:nvSpPr>
            <p:cNvPr id="2294" name="Google Shape;2294;p132"/>
            <p:cNvSpPr txBox="1"/>
            <p:nvPr/>
          </p:nvSpPr>
          <p:spPr>
            <a:xfrm>
              <a:off x="1181100" y="5344159"/>
              <a:ext cx="7907804" cy="2180591"/>
            </a:xfrm>
            <a:prstGeom prst="rect">
              <a:avLst/>
            </a:prstGeom>
            <a:noFill/>
            <a:ln>
              <a:noFill/>
            </a:ln>
          </p:spPr>
          <p:txBody>
            <a:bodyPr anchorCtr="0" anchor="t" bIns="0" lIns="0" spcFirstLastPara="1" rIns="0" wrap="square" tIns="0">
              <a:noAutofit/>
            </a:bodyPr>
            <a:lstStyle/>
            <a:p>
              <a:pPr indent="0" lvl="0" marL="0" marR="0" rtl="0" algn="l">
                <a:lnSpc>
                  <a:spcPct val="84210"/>
                </a:lnSpc>
                <a:spcBef>
                  <a:spcPts val="0"/>
                </a:spcBef>
                <a:spcAft>
                  <a:spcPts val="0"/>
                </a:spcAft>
                <a:buNone/>
              </a:pPr>
              <a:r>
                <a:rPr lang="en-US" sz="2280">
                  <a:solidFill>
                    <a:schemeClr val="dk1"/>
                  </a:solidFill>
                  <a:latin typeface="Times New Roman"/>
                  <a:ea typeface="Times New Roman"/>
                  <a:cs typeface="Times New Roman"/>
                  <a:sym typeface="Times New Roman"/>
                </a:rPr>
                <a:t>Performance row = new Performance("Liverpool", "15");</a:t>
              </a:r>
              <a:endParaRPr/>
            </a:p>
            <a:p>
              <a:pPr indent="1600200" lvl="0" marL="0" marR="0" rtl="0" algn="l">
                <a:lnSpc>
                  <a:spcPct val="96685"/>
                </a:lnSpc>
                <a:spcBef>
                  <a:spcPts val="1040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2295" name="Google Shape;2295;p132"/>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167 </a:t>
              </a:r>
              <a:endParaRPr/>
            </a:p>
          </p:txBody>
        </p:sp>
        <p:sp>
          <p:nvSpPr>
            <p:cNvPr id="2296" name="Google Shape;2296;p132"/>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0" name="Shape 2300"/>
        <p:cNvGrpSpPr/>
        <p:nvPr/>
      </p:nvGrpSpPr>
      <p:grpSpPr>
        <a:xfrm>
          <a:off x="0" y="0"/>
          <a:ext cx="0" cy="0"/>
          <a:chOff x="0" y="0"/>
          <a:chExt cx="0" cy="0"/>
        </a:xfrm>
      </p:grpSpPr>
      <p:pic>
        <p:nvPicPr>
          <p:cNvPr id="2301" name="Google Shape;2301;p133"/>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2302" name="Google Shape;2302;p133"/>
          <p:cNvGrpSpPr/>
          <p:nvPr/>
        </p:nvGrpSpPr>
        <p:grpSpPr>
          <a:xfrm>
            <a:off x="0" y="9552"/>
            <a:ext cx="10253202" cy="7785100"/>
            <a:chOff x="0" y="0"/>
            <a:chExt cx="10253202" cy="7785100"/>
          </a:xfrm>
        </p:grpSpPr>
        <p:cxnSp>
          <p:nvCxnSpPr>
            <p:cNvPr id="2303" name="Google Shape;2303;p133"/>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2304" name="Google Shape;2304;p133"/>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305" name="Google Shape;2305;p133"/>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2306" name="Google Shape;2306;p133"/>
            <p:cNvPicPr preferRelativeResize="0"/>
            <p:nvPr/>
          </p:nvPicPr>
          <p:blipFill rotWithShape="1">
            <a:blip r:embed="rId4">
              <a:alphaModFix/>
            </a:blip>
            <a:srcRect b="0" l="0" r="0" t="0"/>
            <a:stretch/>
          </p:blipFill>
          <p:spPr>
            <a:xfrm>
              <a:off x="457200" y="2527300"/>
              <a:ext cx="213915" cy="192524"/>
            </a:xfrm>
            <a:prstGeom prst="rect">
              <a:avLst/>
            </a:prstGeom>
            <a:noFill/>
            <a:ln>
              <a:noFill/>
            </a:ln>
          </p:spPr>
        </p:pic>
        <p:pic>
          <p:nvPicPr>
            <p:cNvPr id="2307" name="Google Shape;2307;p133"/>
            <p:cNvPicPr preferRelativeResize="0"/>
            <p:nvPr/>
          </p:nvPicPr>
          <p:blipFill rotWithShape="1">
            <a:blip r:embed="rId5">
              <a:alphaModFix/>
            </a:blip>
            <a:srcRect b="0" l="0" r="0" t="0"/>
            <a:stretch/>
          </p:blipFill>
          <p:spPr>
            <a:xfrm>
              <a:off x="5295900" y="3975100"/>
              <a:ext cx="3820761" cy="2705100"/>
            </a:xfrm>
            <a:prstGeom prst="rect">
              <a:avLst/>
            </a:prstGeom>
            <a:noFill/>
            <a:ln>
              <a:noFill/>
            </a:ln>
          </p:spPr>
        </p:pic>
        <p:sp>
          <p:nvSpPr>
            <p:cNvPr id="2308" name="Google Shape;2308;p133"/>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309" name="Google Shape;2309;p133"/>
            <p:cNvSpPr txBox="1"/>
            <p:nvPr/>
          </p:nvSpPr>
          <p:spPr>
            <a:xfrm>
              <a:off x="2924465" y="838200"/>
              <a:ext cx="4720590"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Oddball Solution </a:t>
              </a:r>
              <a:endParaRPr/>
            </a:p>
          </p:txBody>
        </p:sp>
        <p:sp>
          <p:nvSpPr>
            <p:cNvPr id="2310" name="Google Shape;2310;p133"/>
            <p:cNvSpPr txBox="1"/>
            <p:nvPr/>
          </p:nvSpPr>
          <p:spPr>
            <a:xfrm>
              <a:off x="901700" y="2438400"/>
              <a:ext cx="9021574" cy="1231900"/>
            </a:xfrm>
            <a:prstGeom prst="rect">
              <a:avLst/>
            </a:prstGeom>
            <a:noFill/>
            <a:ln>
              <a:noFill/>
            </a:ln>
          </p:spPr>
          <p:txBody>
            <a:bodyPr anchorCtr="0" anchor="t" bIns="0" lIns="0" spcFirstLastPara="1" rIns="0" wrap="square" tIns="0">
              <a:noAutofit/>
            </a:bodyPr>
            <a:lstStyle/>
            <a:p>
              <a:pPr indent="0" lvl="0" marL="0" marR="0" rtl="0" algn="l">
                <a:lnSpc>
                  <a:spcPct val="120481"/>
                </a:lnSpc>
                <a:spcBef>
                  <a:spcPts val="0"/>
                </a:spcBef>
                <a:spcAft>
                  <a:spcPts val="0"/>
                </a:spcAft>
                <a:buNone/>
              </a:pPr>
              <a:r>
                <a:rPr lang="en-US" sz="2075">
                  <a:solidFill>
                    <a:schemeClr val="dk1"/>
                  </a:solidFill>
                  <a:latin typeface="Times New Roman"/>
                  <a:ea typeface="Times New Roman"/>
                  <a:cs typeface="Times New Roman"/>
                  <a:sym typeface="Times New Roman"/>
                </a:rPr>
                <a:t> When a problem is solved one way throughout a system and the same  problem is solved another way in the same system, one of the solutions is the  oddball or inconsistent solution.   The presence of this smell usually indicates  subtly duplicated code. </a:t>
              </a:r>
              <a:endParaRPr/>
            </a:p>
          </p:txBody>
        </p:sp>
        <p:sp>
          <p:nvSpPr>
            <p:cNvPr id="2311" name="Google Shape;2311;p133"/>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2312" name="Google Shape;2312;p133"/>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168 </a:t>
              </a:r>
              <a:endParaRPr/>
            </a:p>
          </p:txBody>
        </p:sp>
        <p:sp>
          <p:nvSpPr>
            <p:cNvPr id="2313" name="Google Shape;2313;p133"/>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7" name="Shape 2317"/>
        <p:cNvGrpSpPr/>
        <p:nvPr/>
      </p:nvGrpSpPr>
      <p:grpSpPr>
        <a:xfrm>
          <a:off x="0" y="0"/>
          <a:ext cx="0" cy="0"/>
          <a:chOff x="0" y="0"/>
          <a:chExt cx="0" cy="0"/>
        </a:xfrm>
      </p:grpSpPr>
      <p:pic>
        <p:nvPicPr>
          <p:cNvPr id="2318" name="Google Shape;2318;p134"/>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2319" name="Google Shape;2319;p134"/>
          <p:cNvGrpSpPr/>
          <p:nvPr/>
        </p:nvGrpSpPr>
        <p:grpSpPr>
          <a:xfrm>
            <a:off x="0" y="0"/>
            <a:ext cx="10253202" cy="7785100"/>
            <a:chOff x="0" y="0"/>
            <a:chExt cx="10253202" cy="7785100"/>
          </a:xfrm>
        </p:grpSpPr>
        <p:cxnSp>
          <p:nvCxnSpPr>
            <p:cNvPr id="2320" name="Google Shape;2320;p134"/>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2321" name="Google Shape;2321;p134"/>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322" name="Google Shape;2322;p134"/>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323" name="Google Shape;2323;p134"/>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324" name="Google Shape;2324;p134"/>
            <p:cNvSpPr txBox="1"/>
            <p:nvPr/>
          </p:nvSpPr>
          <p:spPr>
            <a:xfrm>
              <a:off x="1758025" y="838200"/>
              <a:ext cx="7053453"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Oddball Solution Example </a:t>
              </a:r>
              <a:endParaRPr/>
            </a:p>
          </p:txBody>
        </p:sp>
        <p:sp>
          <p:nvSpPr>
            <p:cNvPr id="2325" name="Google Shape;2325;p134"/>
            <p:cNvSpPr txBox="1"/>
            <p:nvPr/>
          </p:nvSpPr>
          <p:spPr>
            <a:xfrm>
              <a:off x="436530" y="2008174"/>
              <a:ext cx="8230969" cy="506095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string LoadUserProfileAction::process()</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//some code here</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return process("ViewAction");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string UploadAction::process()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//some code here</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return process("ViewAction");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string ShowLoginAction::process()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//some other code here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a:t>
              </a:r>
              <a:r>
                <a:rPr b="1" lang="en-US" sz="2400">
                  <a:solidFill>
                    <a:schemeClr val="dk1"/>
                  </a:solidFill>
                  <a:latin typeface="Calibri"/>
                  <a:ea typeface="Calibri"/>
                  <a:cs typeface="Calibri"/>
                  <a:sym typeface="Calibri"/>
                </a:rPr>
                <a:t>Action* viewAction = actionProcessor().get("ViewAction");    </a:t>
              </a:r>
              <a:endParaRPr/>
            </a:p>
            <a:p>
              <a:pPr indent="0" lvl="0" marL="0" marR="0" rtl="0" algn="l">
                <a:spcBef>
                  <a:spcPts val="0"/>
                </a:spcBef>
                <a:spcAft>
                  <a:spcPts val="0"/>
                </a:spcAft>
                <a:buNone/>
              </a:pPr>
              <a:r>
                <a:rPr b="1" lang="en-US" sz="2400">
                  <a:solidFill>
                    <a:schemeClr val="dk1"/>
                  </a:solidFill>
                  <a:latin typeface="Calibri"/>
                  <a:ea typeface="Calibri"/>
                  <a:cs typeface="Calibri"/>
                  <a:sym typeface="Calibri"/>
                </a:rPr>
                <a:t>    return viewAction-&gt;process();</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a:t>
              </a:r>
              <a:endParaRPr/>
            </a:p>
            <a:p>
              <a:pPr indent="232410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2326" name="Google Shape;2326;p134"/>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169 </a:t>
              </a:r>
              <a:endParaRPr/>
            </a:p>
          </p:txBody>
        </p:sp>
        <p:sp>
          <p:nvSpPr>
            <p:cNvPr id="2327" name="Google Shape;2327;p134"/>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1" name="Shape 2331"/>
        <p:cNvGrpSpPr/>
        <p:nvPr/>
      </p:nvGrpSpPr>
      <p:grpSpPr>
        <a:xfrm>
          <a:off x="0" y="0"/>
          <a:ext cx="0" cy="0"/>
          <a:chOff x="0" y="0"/>
          <a:chExt cx="0" cy="0"/>
        </a:xfrm>
      </p:grpSpPr>
      <p:pic>
        <p:nvPicPr>
          <p:cNvPr id="2332" name="Google Shape;2332;p135"/>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2333" name="Google Shape;2333;p135"/>
          <p:cNvGrpSpPr/>
          <p:nvPr/>
        </p:nvGrpSpPr>
        <p:grpSpPr>
          <a:xfrm>
            <a:off x="0" y="0"/>
            <a:ext cx="10253202" cy="7785100"/>
            <a:chOff x="0" y="0"/>
            <a:chExt cx="10253202" cy="7785100"/>
          </a:xfrm>
        </p:grpSpPr>
        <p:cxnSp>
          <p:nvCxnSpPr>
            <p:cNvPr id="2334" name="Google Shape;2334;p135"/>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2335" name="Google Shape;2335;p135"/>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336" name="Google Shape;2336;p135"/>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337" name="Google Shape;2337;p135"/>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338" name="Google Shape;2338;p135"/>
            <p:cNvSpPr txBox="1"/>
            <p:nvPr/>
          </p:nvSpPr>
          <p:spPr>
            <a:xfrm>
              <a:off x="1758025" y="838200"/>
              <a:ext cx="7053453"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Oddball Solution Example </a:t>
              </a:r>
              <a:endParaRPr/>
            </a:p>
          </p:txBody>
        </p:sp>
        <p:sp>
          <p:nvSpPr>
            <p:cNvPr id="2339" name="Google Shape;2339;p135"/>
            <p:cNvSpPr txBox="1"/>
            <p:nvPr/>
          </p:nvSpPr>
          <p:spPr>
            <a:xfrm>
              <a:off x="456651" y="2008174"/>
              <a:ext cx="8102491" cy="551657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private void grow()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Object[] newElements = new Object[elements.length + 10];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for (int i = 0; i &lt; size; i++)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newElements[i] = elements[i];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elements = newElements;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private void anotherGrow()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Object[] newElements = new Object[elements.length + INITIAL_CAPACITY];</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System.arraycopy(elements, 0, newElements, 0, size);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elements = newElements;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t>
              </a:r>
              <a:endParaRPr/>
            </a:p>
            <a:p>
              <a:pPr indent="381000" lvl="0" marL="0" marR="0" rtl="0" algn="l">
                <a:lnSpc>
                  <a:spcPct val="100000"/>
                </a:lnSpc>
                <a:spcBef>
                  <a:spcPts val="0"/>
                </a:spcBef>
                <a:spcAft>
                  <a:spcPts val="0"/>
                </a:spcAft>
                <a:buNone/>
              </a:pPr>
              <a:r>
                <a:t/>
              </a:r>
              <a:endParaRPr sz="1800">
                <a:solidFill>
                  <a:schemeClr val="dk1"/>
                </a:solidFill>
                <a:latin typeface="Helvetica Neue"/>
                <a:ea typeface="Helvetica Neue"/>
                <a:cs typeface="Helvetica Neue"/>
                <a:sym typeface="Helvetica Neue"/>
              </a:endParaRPr>
            </a:p>
            <a:p>
              <a:pPr indent="2324100" lvl="0" marL="0" marR="0" rtl="0" algn="l">
                <a:lnSpc>
                  <a:spcPct val="96685"/>
                </a:lnSpc>
                <a:spcBef>
                  <a:spcPts val="600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2340" name="Google Shape;2340;p135"/>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170 </a:t>
              </a:r>
              <a:endParaRPr/>
            </a:p>
          </p:txBody>
        </p:sp>
        <p:sp>
          <p:nvSpPr>
            <p:cNvPr id="2341" name="Google Shape;2341;p135"/>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5" name="Shape 2345"/>
        <p:cNvGrpSpPr/>
        <p:nvPr/>
      </p:nvGrpSpPr>
      <p:grpSpPr>
        <a:xfrm>
          <a:off x="0" y="0"/>
          <a:ext cx="0" cy="0"/>
          <a:chOff x="0" y="0"/>
          <a:chExt cx="0" cy="0"/>
        </a:xfrm>
      </p:grpSpPr>
      <p:pic>
        <p:nvPicPr>
          <p:cNvPr id="2346" name="Google Shape;2346;p136"/>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2347" name="Google Shape;2347;p136"/>
          <p:cNvGrpSpPr/>
          <p:nvPr/>
        </p:nvGrpSpPr>
        <p:grpSpPr>
          <a:xfrm>
            <a:off x="0" y="0"/>
            <a:ext cx="10276667" cy="7785100"/>
            <a:chOff x="0" y="0"/>
            <a:chExt cx="10276667" cy="7785100"/>
          </a:xfrm>
        </p:grpSpPr>
        <p:cxnSp>
          <p:nvCxnSpPr>
            <p:cNvPr id="2348" name="Google Shape;2348;p136"/>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2349" name="Google Shape;2349;p136"/>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350" name="Google Shape;2350;p136"/>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351" name="Google Shape;2351;p136"/>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352" name="Google Shape;2352;p136"/>
            <p:cNvSpPr txBox="1"/>
            <p:nvPr/>
          </p:nvSpPr>
          <p:spPr>
            <a:xfrm>
              <a:off x="7047036" y="12700"/>
              <a:ext cx="3229631" cy="304800"/>
            </a:xfrm>
            <a:prstGeom prst="rect">
              <a:avLst/>
            </a:prstGeom>
            <a:noFill/>
            <a:ln>
              <a:noFill/>
            </a:ln>
          </p:spPr>
          <p:txBody>
            <a:bodyPr anchorCtr="0" anchor="t" bIns="0" lIns="0" spcFirstLastPara="1" rIns="0" wrap="square" tIns="0">
              <a:noAutofit/>
            </a:bodyPr>
            <a:lstStyle/>
            <a:p>
              <a:pPr indent="0" lvl="0" marL="0" marR="0" rtl="0" algn="l">
                <a:lnSpc>
                  <a:spcPct val="106053"/>
                </a:lnSpc>
                <a:spcBef>
                  <a:spcPts val="0"/>
                </a:spcBef>
                <a:spcAft>
                  <a:spcPts val="0"/>
                </a:spcAft>
                <a:buNone/>
              </a:pPr>
              <a:r>
                <a:rPr lang="en-US" sz="2263">
                  <a:solidFill>
                    <a:schemeClr val="dk1"/>
                  </a:solidFill>
                  <a:latin typeface="Times New Roman"/>
                  <a:ea typeface="Times New Roman"/>
                  <a:cs typeface="Times New Roman"/>
                  <a:sym typeface="Times New Roman"/>
                </a:rPr>
                <a:t>Smell:  Odd Ball Solution </a:t>
              </a:r>
              <a:endParaRPr/>
            </a:p>
          </p:txBody>
        </p:sp>
        <p:sp>
          <p:nvSpPr>
            <p:cNvPr id="2353" name="Google Shape;2353;p136"/>
            <p:cNvSpPr txBox="1"/>
            <p:nvPr/>
          </p:nvSpPr>
          <p:spPr>
            <a:xfrm>
              <a:off x="2453642" y="889000"/>
              <a:ext cx="5662232"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Substitute Algorithm </a:t>
              </a:r>
              <a:endParaRPr/>
            </a:p>
          </p:txBody>
        </p:sp>
        <p:sp>
          <p:nvSpPr>
            <p:cNvPr id="2354" name="Google Shape;2354;p136"/>
            <p:cNvSpPr txBox="1"/>
            <p:nvPr/>
          </p:nvSpPr>
          <p:spPr>
            <a:xfrm>
              <a:off x="571500" y="1851659"/>
              <a:ext cx="5420221" cy="243841"/>
            </a:xfrm>
            <a:prstGeom prst="rect">
              <a:avLst/>
            </a:prstGeom>
            <a:noFill/>
            <a:ln>
              <a:noFill/>
            </a:ln>
          </p:spPr>
          <p:txBody>
            <a:bodyPr anchorCtr="0" anchor="t" bIns="0" lIns="0" spcFirstLastPara="1" rIns="0" wrap="square" tIns="0">
              <a:noAutofit/>
            </a:bodyPr>
            <a:lstStyle/>
            <a:p>
              <a:pPr indent="0" lvl="0" marL="0" marR="0" rtl="0" algn="l">
                <a:lnSpc>
                  <a:spcPct val="84210"/>
                </a:lnSpc>
                <a:spcBef>
                  <a:spcPts val="0"/>
                </a:spcBef>
                <a:spcAft>
                  <a:spcPts val="0"/>
                </a:spcAft>
                <a:buNone/>
              </a:pPr>
              <a:r>
                <a:rPr lang="en-US" sz="2280">
                  <a:solidFill>
                    <a:schemeClr val="dk1"/>
                  </a:solidFill>
                  <a:latin typeface="Times New Roman"/>
                  <a:ea typeface="Times New Roman"/>
                  <a:cs typeface="Times New Roman"/>
                  <a:sym typeface="Times New Roman"/>
                </a:rPr>
                <a:t>String foundPerson(String[] people){ </a:t>
              </a:r>
              <a:endParaRPr/>
            </a:p>
          </p:txBody>
        </p:sp>
        <p:sp>
          <p:nvSpPr>
            <p:cNvPr id="2355" name="Google Shape;2355;p136"/>
            <p:cNvSpPr txBox="1"/>
            <p:nvPr/>
          </p:nvSpPr>
          <p:spPr>
            <a:xfrm>
              <a:off x="114300" y="2143759"/>
              <a:ext cx="7227392" cy="5380991"/>
            </a:xfrm>
            <a:prstGeom prst="rect">
              <a:avLst/>
            </a:prstGeom>
            <a:noFill/>
            <a:ln>
              <a:noFill/>
            </a:ln>
          </p:spPr>
          <p:txBody>
            <a:bodyPr anchorCtr="0" anchor="t" bIns="0" lIns="0" spcFirstLastPara="1" rIns="0" wrap="square" tIns="0">
              <a:noAutofit/>
            </a:bodyPr>
            <a:lstStyle/>
            <a:p>
              <a:pPr indent="0" lvl="0" marL="0" marR="0" rtl="0" algn="l">
                <a:lnSpc>
                  <a:spcPct val="84210"/>
                </a:lnSpc>
                <a:spcBef>
                  <a:spcPts val="0"/>
                </a:spcBef>
                <a:spcAft>
                  <a:spcPts val="0"/>
                </a:spcAft>
                <a:buNone/>
              </a:pPr>
              <a:r>
                <a:rPr lang="en-US" sz="2280">
                  <a:solidFill>
                    <a:schemeClr val="dk1"/>
                  </a:solidFill>
                  <a:latin typeface="Times New Roman"/>
                  <a:ea typeface="Times New Roman"/>
                  <a:cs typeface="Times New Roman"/>
                  <a:sym typeface="Times New Roman"/>
                </a:rPr>
                <a:t>   for (int i = 0; i &lt; people.length; i++) {</a:t>
              </a:r>
              <a:endParaRPr/>
            </a:p>
            <a:p>
              <a:pPr indent="0" lvl="0" marL="0" marR="0" rtl="0" algn="l">
                <a:lnSpc>
                  <a:spcPct val="84210"/>
                </a:lnSpc>
                <a:spcBef>
                  <a:spcPts val="300"/>
                </a:spcBef>
                <a:spcAft>
                  <a:spcPts val="0"/>
                </a:spcAft>
                <a:buNone/>
              </a:pPr>
              <a:r>
                <a:rPr lang="en-US" sz="2280">
                  <a:solidFill>
                    <a:schemeClr val="dk1"/>
                  </a:solidFill>
                  <a:latin typeface="Times New Roman"/>
                  <a:ea typeface="Times New Roman"/>
                  <a:cs typeface="Times New Roman"/>
                  <a:sym typeface="Times New Roman"/>
                </a:rPr>
                <a:t>       if (people[i].equals ("Don")){</a:t>
              </a:r>
              <a:endParaRPr/>
            </a:p>
            <a:p>
              <a:pPr indent="0" lvl="0" marL="0" marR="0" rtl="0" algn="l">
                <a:lnSpc>
                  <a:spcPct val="84210"/>
                </a:lnSpc>
                <a:spcBef>
                  <a:spcPts val="300"/>
                </a:spcBef>
                <a:spcAft>
                  <a:spcPts val="0"/>
                </a:spcAft>
                <a:buNone/>
              </a:pPr>
              <a:r>
                <a:rPr lang="en-US" sz="2280">
                  <a:solidFill>
                    <a:schemeClr val="dk1"/>
                  </a:solidFill>
                  <a:latin typeface="Times New Roman"/>
                  <a:ea typeface="Times New Roman"/>
                  <a:cs typeface="Times New Roman"/>
                  <a:sym typeface="Times New Roman"/>
                </a:rPr>
                <a:t>           return "Don";</a:t>
              </a:r>
              <a:endParaRPr/>
            </a:p>
            <a:p>
              <a:pPr indent="0" lvl="0" marL="0" marR="0" rtl="0" algn="l">
                <a:lnSpc>
                  <a:spcPct val="84210"/>
                </a:lnSpc>
                <a:spcBef>
                  <a:spcPts val="300"/>
                </a:spcBef>
                <a:spcAft>
                  <a:spcPts val="0"/>
                </a:spcAft>
                <a:buNone/>
              </a:pPr>
              <a:r>
                <a:rPr lang="en-US" sz="2280">
                  <a:solidFill>
                    <a:schemeClr val="dk1"/>
                  </a:solidFill>
                  <a:latin typeface="Times New Roman"/>
                  <a:ea typeface="Times New Roman"/>
                  <a:cs typeface="Times New Roman"/>
                  <a:sym typeface="Times New Roman"/>
                </a:rPr>
                <a:t>       }</a:t>
              </a:r>
              <a:endParaRPr/>
            </a:p>
            <a:p>
              <a:pPr indent="0" lvl="0" marL="0" marR="0" rtl="0" algn="l">
                <a:lnSpc>
                  <a:spcPct val="84210"/>
                </a:lnSpc>
                <a:spcBef>
                  <a:spcPts val="300"/>
                </a:spcBef>
                <a:spcAft>
                  <a:spcPts val="0"/>
                </a:spcAft>
                <a:buNone/>
              </a:pPr>
              <a:r>
                <a:rPr lang="en-US" sz="2280">
                  <a:solidFill>
                    <a:schemeClr val="dk1"/>
                  </a:solidFill>
                  <a:latin typeface="Times New Roman"/>
                  <a:ea typeface="Times New Roman"/>
                  <a:cs typeface="Times New Roman"/>
                  <a:sym typeface="Times New Roman"/>
                </a:rPr>
                <a:t>       if ("John".equals (people[i])){</a:t>
              </a:r>
              <a:endParaRPr/>
            </a:p>
            <a:p>
              <a:pPr indent="0" lvl="0" marL="0" marR="0" rtl="0" algn="l">
                <a:lnSpc>
                  <a:spcPct val="84210"/>
                </a:lnSpc>
                <a:spcBef>
                  <a:spcPts val="300"/>
                </a:spcBef>
                <a:spcAft>
                  <a:spcPts val="0"/>
                </a:spcAft>
                <a:buNone/>
              </a:pPr>
              <a:r>
                <a:rPr lang="en-US" sz="2280">
                  <a:solidFill>
                    <a:schemeClr val="dk1"/>
                  </a:solidFill>
                  <a:latin typeface="Times New Roman"/>
                  <a:ea typeface="Times New Roman"/>
                  <a:cs typeface="Times New Roman"/>
                  <a:sym typeface="Times New Roman"/>
                </a:rPr>
                <a:t>           return "John";</a:t>
              </a:r>
              <a:endParaRPr/>
            </a:p>
            <a:p>
              <a:pPr indent="0" lvl="0" marL="0" marR="0" rtl="0" algn="l">
                <a:lnSpc>
                  <a:spcPct val="84210"/>
                </a:lnSpc>
                <a:spcBef>
                  <a:spcPts val="300"/>
                </a:spcBef>
                <a:spcAft>
                  <a:spcPts val="0"/>
                </a:spcAft>
                <a:buNone/>
              </a:pPr>
              <a:r>
                <a:rPr lang="en-US" sz="2280">
                  <a:solidFill>
                    <a:schemeClr val="dk1"/>
                  </a:solidFill>
                  <a:latin typeface="Times New Roman"/>
                  <a:ea typeface="Times New Roman"/>
                  <a:cs typeface="Times New Roman"/>
                  <a:sym typeface="Times New Roman"/>
                </a:rPr>
                <a:t>       }</a:t>
              </a:r>
              <a:endParaRPr/>
            </a:p>
            <a:p>
              <a:pPr indent="0" lvl="0" marL="0" marR="0" rtl="0" algn="l">
                <a:lnSpc>
                  <a:spcPct val="84210"/>
                </a:lnSpc>
                <a:spcBef>
                  <a:spcPts val="300"/>
                </a:spcBef>
                <a:spcAft>
                  <a:spcPts val="0"/>
                </a:spcAft>
                <a:buNone/>
              </a:pPr>
              <a:r>
                <a:rPr lang="en-US" sz="2280">
                  <a:solidFill>
                    <a:schemeClr val="dk1"/>
                  </a:solidFill>
                  <a:latin typeface="Times New Roman"/>
                  <a:ea typeface="Times New Roman"/>
                  <a:cs typeface="Times New Roman"/>
                  <a:sym typeface="Times New Roman"/>
                </a:rPr>
                <a:t>       if (people[i].equals ("Kent")){</a:t>
              </a:r>
              <a:endParaRPr/>
            </a:p>
            <a:p>
              <a:pPr indent="0" lvl="0" marL="0" marR="0" rtl="0" algn="l">
                <a:lnSpc>
                  <a:spcPct val="84210"/>
                </a:lnSpc>
                <a:spcBef>
                  <a:spcPts val="300"/>
                </a:spcBef>
                <a:spcAft>
                  <a:spcPts val="0"/>
                </a:spcAft>
                <a:buNone/>
              </a:pPr>
              <a:r>
                <a:rPr lang="en-US" sz="2280">
                  <a:solidFill>
                    <a:schemeClr val="dk1"/>
                  </a:solidFill>
                  <a:latin typeface="Times New Roman"/>
                  <a:ea typeface="Times New Roman"/>
                  <a:cs typeface="Times New Roman"/>
                  <a:sym typeface="Times New Roman"/>
                </a:rPr>
                <a:t>           return "Kent";</a:t>
              </a:r>
              <a:endParaRPr/>
            </a:p>
            <a:p>
              <a:pPr indent="0" lvl="0" marL="0" marR="0" rtl="0" algn="l">
                <a:lnSpc>
                  <a:spcPct val="84210"/>
                </a:lnSpc>
                <a:spcBef>
                  <a:spcPts val="300"/>
                </a:spcBef>
                <a:spcAft>
                  <a:spcPts val="0"/>
                </a:spcAft>
                <a:buNone/>
              </a:pPr>
              <a:r>
                <a:rPr lang="en-US" sz="2280">
                  <a:solidFill>
                    <a:schemeClr val="dk1"/>
                  </a:solidFill>
                  <a:latin typeface="Times New Roman"/>
                  <a:ea typeface="Times New Roman"/>
                  <a:cs typeface="Times New Roman"/>
                  <a:sym typeface="Times New Roman"/>
                </a:rPr>
                <a:t>       }</a:t>
              </a:r>
              <a:endParaRPr/>
            </a:p>
            <a:p>
              <a:pPr indent="0" lvl="0" marL="0" marR="0" rtl="0" algn="l">
                <a:lnSpc>
                  <a:spcPct val="84210"/>
                </a:lnSpc>
                <a:spcBef>
                  <a:spcPts val="300"/>
                </a:spcBef>
                <a:spcAft>
                  <a:spcPts val="0"/>
                </a:spcAft>
                <a:buNone/>
              </a:pPr>
              <a:r>
                <a:rPr lang="en-US" sz="2280">
                  <a:solidFill>
                    <a:schemeClr val="dk1"/>
                  </a:solidFill>
                  <a:latin typeface="Times New Roman"/>
                  <a:ea typeface="Times New Roman"/>
                  <a:cs typeface="Times New Roman"/>
                  <a:sym typeface="Times New Roman"/>
                </a:rPr>
                <a:t>   }</a:t>
              </a:r>
              <a:endParaRPr/>
            </a:p>
            <a:p>
              <a:pPr indent="0" lvl="0" marL="0" marR="0" rtl="0" algn="l">
                <a:lnSpc>
                  <a:spcPct val="100877"/>
                </a:lnSpc>
                <a:spcBef>
                  <a:spcPts val="300"/>
                </a:spcBef>
                <a:spcAft>
                  <a:spcPts val="0"/>
                </a:spcAft>
                <a:buNone/>
              </a:pPr>
              <a:r>
                <a:rPr lang="en-US" sz="2280">
                  <a:solidFill>
                    <a:schemeClr val="dk1"/>
                  </a:solidFill>
                  <a:latin typeface="Times New Roman"/>
                  <a:ea typeface="Times New Roman"/>
                  <a:cs typeface="Times New Roman"/>
                  <a:sym typeface="Times New Roman"/>
                </a:rPr>
                <a:t>   return ""; }</a:t>
              </a:r>
              <a:endParaRPr/>
            </a:p>
            <a:p>
              <a:pPr indent="2667000" lvl="0" marL="0" marR="0" rtl="0" algn="l">
                <a:lnSpc>
                  <a:spcPct val="96685"/>
                </a:lnSpc>
                <a:spcBef>
                  <a:spcPts val="860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2356" name="Google Shape;2356;p136"/>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171 </a:t>
              </a:r>
              <a:endParaRPr/>
            </a:p>
          </p:txBody>
        </p:sp>
        <p:sp>
          <p:nvSpPr>
            <p:cNvPr id="2357" name="Google Shape;2357;p136"/>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1" name="Shape 2361"/>
        <p:cNvGrpSpPr/>
        <p:nvPr/>
      </p:nvGrpSpPr>
      <p:grpSpPr>
        <a:xfrm>
          <a:off x="0" y="0"/>
          <a:ext cx="0" cy="0"/>
          <a:chOff x="0" y="0"/>
          <a:chExt cx="0" cy="0"/>
        </a:xfrm>
      </p:grpSpPr>
      <p:pic>
        <p:nvPicPr>
          <p:cNvPr id="2362" name="Google Shape;2362;p137"/>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2363" name="Google Shape;2363;p137"/>
          <p:cNvGrpSpPr/>
          <p:nvPr/>
        </p:nvGrpSpPr>
        <p:grpSpPr>
          <a:xfrm>
            <a:off x="0" y="0"/>
            <a:ext cx="10276667" cy="7785100"/>
            <a:chOff x="0" y="0"/>
            <a:chExt cx="10276667" cy="7785100"/>
          </a:xfrm>
        </p:grpSpPr>
        <p:cxnSp>
          <p:nvCxnSpPr>
            <p:cNvPr id="2364" name="Google Shape;2364;p137"/>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2365" name="Google Shape;2365;p137"/>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366" name="Google Shape;2366;p137"/>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367" name="Google Shape;2367;p137"/>
            <p:cNvSpPr/>
            <p:nvPr/>
          </p:nvSpPr>
          <p:spPr>
            <a:xfrm>
              <a:off x="2135117" y="4897367"/>
              <a:ext cx="774397" cy="774397"/>
            </a:xfrm>
            <a:custGeom>
              <a:rect b="b" l="l" r="r" t="t"/>
              <a:pathLst>
                <a:path extrusionOk="0" h="774396" w="774396">
                  <a:moveTo>
                    <a:pt x="0" y="197566"/>
                  </a:moveTo>
                  <a:lnTo>
                    <a:pt x="478048" y="675614"/>
                  </a:lnTo>
                  <a:lnTo>
                    <a:pt x="379265" y="774396"/>
                  </a:lnTo>
                  <a:lnTo>
                    <a:pt x="736381" y="736381"/>
                  </a:lnTo>
                  <a:lnTo>
                    <a:pt x="774396" y="379265"/>
                  </a:lnTo>
                  <a:lnTo>
                    <a:pt x="675614" y="478048"/>
                  </a:lnTo>
                  <a:lnTo>
                    <a:pt x="197566" y="0"/>
                  </a:lnTo>
                  <a:lnTo>
                    <a:pt x="0" y="197566"/>
                  </a:lnTo>
                </a:path>
              </a:pathLst>
            </a:custGeom>
            <a:noFill/>
            <a:ln cap="flat" cmpd="sng" w="38100">
              <a:solidFill>
                <a:srgbClr val="51038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368" name="Google Shape;2368;p137"/>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369" name="Google Shape;2369;p137"/>
            <p:cNvSpPr txBox="1"/>
            <p:nvPr/>
          </p:nvSpPr>
          <p:spPr>
            <a:xfrm>
              <a:off x="7047036" y="12700"/>
              <a:ext cx="3229631" cy="304800"/>
            </a:xfrm>
            <a:prstGeom prst="rect">
              <a:avLst/>
            </a:prstGeom>
            <a:noFill/>
            <a:ln>
              <a:noFill/>
            </a:ln>
          </p:spPr>
          <p:txBody>
            <a:bodyPr anchorCtr="0" anchor="t" bIns="0" lIns="0" spcFirstLastPara="1" rIns="0" wrap="square" tIns="0">
              <a:noAutofit/>
            </a:bodyPr>
            <a:lstStyle/>
            <a:p>
              <a:pPr indent="0" lvl="0" marL="0" marR="0" rtl="0" algn="l">
                <a:lnSpc>
                  <a:spcPct val="106053"/>
                </a:lnSpc>
                <a:spcBef>
                  <a:spcPts val="0"/>
                </a:spcBef>
                <a:spcAft>
                  <a:spcPts val="0"/>
                </a:spcAft>
                <a:buNone/>
              </a:pPr>
              <a:r>
                <a:rPr lang="en-US" sz="2263">
                  <a:solidFill>
                    <a:schemeClr val="dk1"/>
                  </a:solidFill>
                  <a:latin typeface="Times New Roman"/>
                  <a:ea typeface="Times New Roman"/>
                  <a:cs typeface="Times New Roman"/>
                  <a:sym typeface="Times New Roman"/>
                </a:rPr>
                <a:t>Smell:  Odd Ball Solution </a:t>
              </a:r>
              <a:endParaRPr/>
            </a:p>
          </p:txBody>
        </p:sp>
        <p:sp>
          <p:nvSpPr>
            <p:cNvPr id="2370" name="Google Shape;2370;p137"/>
            <p:cNvSpPr txBox="1"/>
            <p:nvPr/>
          </p:nvSpPr>
          <p:spPr>
            <a:xfrm>
              <a:off x="2453642" y="889000"/>
              <a:ext cx="5662232"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Substitute Algorithm </a:t>
              </a:r>
              <a:endParaRPr/>
            </a:p>
          </p:txBody>
        </p:sp>
        <p:sp>
          <p:nvSpPr>
            <p:cNvPr id="2371" name="Google Shape;2371;p137"/>
            <p:cNvSpPr txBox="1"/>
            <p:nvPr/>
          </p:nvSpPr>
          <p:spPr>
            <a:xfrm>
              <a:off x="571500" y="1851659"/>
              <a:ext cx="5420221" cy="243841"/>
            </a:xfrm>
            <a:prstGeom prst="rect">
              <a:avLst/>
            </a:prstGeom>
            <a:noFill/>
            <a:ln>
              <a:noFill/>
            </a:ln>
          </p:spPr>
          <p:txBody>
            <a:bodyPr anchorCtr="0" anchor="t" bIns="0" lIns="0" spcFirstLastPara="1" rIns="0" wrap="square" tIns="0">
              <a:noAutofit/>
            </a:bodyPr>
            <a:lstStyle/>
            <a:p>
              <a:pPr indent="0" lvl="0" marL="0" marR="0" rtl="0" algn="l">
                <a:lnSpc>
                  <a:spcPct val="84210"/>
                </a:lnSpc>
                <a:spcBef>
                  <a:spcPts val="0"/>
                </a:spcBef>
                <a:spcAft>
                  <a:spcPts val="0"/>
                </a:spcAft>
                <a:buNone/>
              </a:pPr>
              <a:r>
                <a:rPr lang="en-US" sz="2280">
                  <a:solidFill>
                    <a:schemeClr val="dk1"/>
                  </a:solidFill>
                  <a:latin typeface="Times New Roman"/>
                  <a:ea typeface="Times New Roman"/>
                  <a:cs typeface="Times New Roman"/>
                  <a:sym typeface="Times New Roman"/>
                </a:rPr>
                <a:t>String foundPerson(String[] people){ </a:t>
              </a:r>
              <a:endParaRPr/>
            </a:p>
          </p:txBody>
        </p:sp>
        <p:sp>
          <p:nvSpPr>
            <p:cNvPr id="2372" name="Google Shape;2372;p137"/>
            <p:cNvSpPr txBox="1"/>
            <p:nvPr/>
          </p:nvSpPr>
          <p:spPr>
            <a:xfrm>
              <a:off x="114324" y="2143759"/>
              <a:ext cx="6591702" cy="2580641"/>
            </a:xfrm>
            <a:prstGeom prst="rect">
              <a:avLst/>
            </a:prstGeom>
            <a:noFill/>
            <a:ln>
              <a:noFill/>
            </a:ln>
          </p:spPr>
          <p:txBody>
            <a:bodyPr anchorCtr="0" anchor="t" bIns="0" lIns="0" spcFirstLastPara="1" rIns="0" wrap="square" tIns="0">
              <a:noAutofit/>
            </a:bodyPr>
            <a:lstStyle/>
            <a:p>
              <a:pPr indent="0" lvl="0" marL="0" marR="0" rtl="0" algn="l">
                <a:lnSpc>
                  <a:spcPct val="84210"/>
                </a:lnSpc>
                <a:spcBef>
                  <a:spcPts val="0"/>
                </a:spcBef>
                <a:spcAft>
                  <a:spcPts val="0"/>
                </a:spcAft>
                <a:buNone/>
              </a:pPr>
              <a:r>
                <a:rPr lang="en-US" sz="2280">
                  <a:solidFill>
                    <a:schemeClr val="dk1"/>
                  </a:solidFill>
                  <a:latin typeface="Times New Roman"/>
                  <a:ea typeface="Times New Roman"/>
                  <a:cs typeface="Times New Roman"/>
                  <a:sym typeface="Times New Roman"/>
                </a:rPr>
                <a:t>   for (int i = 0; i &lt; people.length; i++) {</a:t>
              </a:r>
              <a:endParaRPr/>
            </a:p>
            <a:p>
              <a:pPr indent="0" lvl="0" marL="0" marR="0" rtl="0" algn="l">
                <a:lnSpc>
                  <a:spcPct val="84210"/>
                </a:lnSpc>
                <a:spcBef>
                  <a:spcPts val="300"/>
                </a:spcBef>
                <a:spcAft>
                  <a:spcPts val="0"/>
                </a:spcAft>
                <a:buNone/>
              </a:pPr>
              <a:r>
                <a:rPr lang="en-US" sz="2280">
                  <a:solidFill>
                    <a:schemeClr val="dk1"/>
                  </a:solidFill>
                  <a:latin typeface="Times New Roman"/>
                  <a:ea typeface="Times New Roman"/>
                  <a:cs typeface="Times New Roman"/>
                  <a:sym typeface="Times New Roman"/>
                </a:rPr>
                <a:t>       if (people[i].equals ("Don")){</a:t>
              </a:r>
              <a:endParaRPr/>
            </a:p>
            <a:p>
              <a:pPr indent="0" lvl="0" marL="0" marR="0" rtl="0" algn="l">
                <a:lnSpc>
                  <a:spcPct val="84210"/>
                </a:lnSpc>
                <a:spcBef>
                  <a:spcPts val="300"/>
                </a:spcBef>
                <a:spcAft>
                  <a:spcPts val="0"/>
                </a:spcAft>
                <a:buNone/>
              </a:pPr>
              <a:r>
                <a:rPr lang="en-US" sz="2280">
                  <a:solidFill>
                    <a:schemeClr val="dk1"/>
                  </a:solidFill>
                  <a:latin typeface="Times New Roman"/>
                  <a:ea typeface="Times New Roman"/>
                  <a:cs typeface="Times New Roman"/>
                  <a:sym typeface="Times New Roman"/>
                </a:rPr>
                <a:t>           return "Don";</a:t>
              </a:r>
              <a:endParaRPr/>
            </a:p>
            <a:p>
              <a:pPr indent="0" lvl="0" marL="0" marR="0" rtl="0" algn="l">
                <a:lnSpc>
                  <a:spcPct val="84210"/>
                </a:lnSpc>
                <a:spcBef>
                  <a:spcPts val="300"/>
                </a:spcBef>
                <a:spcAft>
                  <a:spcPts val="0"/>
                </a:spcAft>
                <a:buNone/>
              </a:pPr>
              <a:r>
                <a:rPr lang="en-US" sz="2280">
                  <a:solidFill>
                    <a:schemeClr val="dk1"/>
                  </a:solidFill>
                  <a:latin typeface="Times New Roman"/>
                  <a:ea typeface="Times New Roman"/>
                  <a:cs typeface="Times New Roman"/>
                  <a:sym typeface="Times New Roman"/>
                </a:rPr>
                <a:t>       }</a:t>
              </a:r>
              <a:endParaRPr/>
            </a:p>
            <a:p>
              <a:pPr indent="0" lvl="0" marL="0" marR="0" rtl="0" algn="l">
                <a:lnSpc>
                  <a:spcPct val="84210"/>
                </a:lnSpc>
                <a:spcBef>
                  <a:spcPts val="300"/>
                </a:spcBef>
                <a:spcAft>
                  <a:spcPts val="0"/>
                </a:spcAft>
                <a:buNone/>
              </a:pPr>
              <a:r>
                <a:rPr lang="en-US" sz="2280">
                  <a:solidFill>
                    <a:schemeClr val="dk1"/>
                  </a:solidFill>
                  <a:latin typeface="Times New Roman"/>
                  <a:ea typeface="Times New Roman"/>
                  <a:cs typeface="Times New Roman"/>
                  <a:sym typeface="Times New Roman"/>
                </a:rPr>
                <a:t>       if ("John".equals (people[i])){</a:t>
              </a:r>
              <a:endParaRPr/>
            </a:p>
            <a:p>
              <a:pPr indent="0" lvl="0" marL="0" marR="0" rtl="0" algn="l">
                <a:lnSpc>
                  <a:spcPct val="84210"/>
                </a:lnSpc>
                <a:spcBef>
                  <a:spcPts val="300"/>
                </a:spcBef>
                <a:spcAft>
                  <a:spcPts val="0"/>
                </a:spcAft>
                <a:buNone/>
              </a:pPr>
              <a:r>
                <a:rPr lang="en-US" sz="2280">
                  <a:solidFill>
                    <a:schemeClr val="dk1"/>
                  </a:solidFill>
                  <a:latin typeface="Times New Roman"/>
                  <a:ea typeface="Times New Roman"/>
                  <a:cs typeface="Times New Roman"/>
                  <a:sym typeface="Times New Roman"/>
                </a:rPr>
                <a:t>           return "John";</a:t>
              </a:r>
              <a:endParaRPr/>
            </a:p>
            <a:p>
              <a:pPr indent="0" lvl="0" marL="0" marR="0" rtl="0" algn="l">
                <a:lnSpc>
                  <a:spcPct val="84210"/>
                </a:lnSpc>
                <a:spcBef>
                  <a:spcPts val="300"/>
                </a:spcBef>
                <a:spcAft>
                  <a:spcPts val="0"/>
                </a:spcAft>
                <a:buNone/>
              </a:pPr>
              <a:r>
                <a:rPr lang="en-US" sz="2280">
                  <a:solidFill>
                    <a:schemeClr val="dk1"/>
                  </a:solidFill>
                  <a:latin typeface="Times New Roman"/>
                  <a:ea typeface="Times New Roman"/>
                  <a:cs typeface="Times New Roman"/>
                  <a:sym typeface="Times New Roman"/>
                </a:rPr>
                <a:t>       }</a:t>
              </a:r>
              <a:endParaRPr/>
            </a:p>
            <a:p>
              <a:pPr indent="0" lvl="0" marL="0" marR="0" rtl="0" algn="l">
                <a:lnSpc>
                  <a:spcPct val="84210"/>
                </a:lnSpc>
                <a:spcBef>
                  <a:spcPts val="300"/>
                </a:spcBef>
                <a:spcAft>
                  <a:spcPts val="0"/>
                </a:spcAft>
                <a:buNone/>
              </a:pPr>
              <a:r>
                <a:rPr lang="en-US" sz="2280">
                  <a:solidFill>
                    <a:schemeClr val="dk1"/>
                  </a:solidFill>
                  <a:latin typeface="Times New Roman"/>
                  <a:ea typeface="Times New Roman"/>
                  <a:cs typeface="Times New Roman"/>
                  <a:sym typeface="Times New Roman"/>
                </a:rPr>
                <a:t>       if (people[i].equals ("Kent")){</a:t>
              </a:r>
              <a:endParaRPr/>
            </a:p>
            <a:p>
              <a:pPr indent="0" lvl="0" marL="0" marR="0" rtl="0" algn="l">
                <a:lnSpc>
                  <a:spcPct val="84210"/>
                </a:lnSpc>
                <a:spcBef>
                  <a:spcPts val="300"/>
                </a:spcBef>
                <a:spcAft>
                  <a:spcPts val="0"/>
                </a:spcAft>
                <a:buNone/>
              </a:pPr>
              <a:r>
                <a:rPr lang="en-US" sz="2280">
                  <a:solidFill>
                    <a:schemeClr val="dk1"/>
                  </a:solidFill>
                  <a:latin typeface="Times New Roman"/>
                  <a:ea typeface="Times New Roman"/>
                  <a:cs typeface="Times New Roman"/>
                  <a:sym typeface="Times New Roman"/>
                </a:rPr>
                <a:t>           return "Kent"; </a:t>
              </a:r>
              <a:endParaRPr/>
            </a:p>
          </p:txBody>
        </p:sp>
        <p:sp>
          <p:nvSpPr>
            <p:cNvPr id="2373" name="Google Shape;2373;p137"/>
            <p:cNvSpPr txBox="1"/>
            <p:nvPr/>
          </p:nvSpPr>
          <p:spPr>
            <a:xfrm>
              <a:off x="114324" y="4772659"/>
              <a:ext cx="1323320" cy="535941"/>
            </a:xfrm>
            <a:prstGeom prst="rect">
              <a:avLst/>
            </a:prstGeom>
            <a:noFill/>
            <a:ln>
              <a:noFill/>
            </a:ln>
          </p:spPr>
          <p:txBody>
            <a:bodyPr anchorCtr="0" anchor="t" bIns="0" lIns="0" spcFirstLastPara="1" rIns="0" wrap="square" tIns="0">
              <a:noAutofit/>
            </a:bodyPr>
            <a:lstStyle/>
            <a:p>
              <a:pPr indent="0" lvl="0" marL="0" marR="0" rtl="0" algn="l">
                <a:lnSpc>
                  <a:spcPct val="84210"/>
                </a:lnSpc>
                <a:spcBef>
                  <a:spcPts val="0"/>
                </a:spcBef>
                <a:spcAft>
                  <a:spcPts val="0"/>
                </a:spcAft>
                <a:buNone/>
              </a:pPr>
              <a:r>
                <a:rPr lang="en-US" sz="2280">
                  <a:solidFill>
                    <a:schemeClr val="dk1"/>
                  </a:solidFill>
                  <a:latin typeface="Times New Roman"/>
                  <a:ea typeface="Times New Roman"/>
                  <a:cs typeface="Times New Roman"/>
                  <a:sym typeface="Times New Roman"/>
                </a:rPr>
                <a:t>       }</a:t>
              </a:r>
              <a:endParaRPr/>
            </a:p>
            <a:p>
              <a:pPr indent="0" lvl="0" marL="0" marR="0" rtl="0" algn="l">
                <a:lnSpc>
                  <a:spcPct val="84210"/>
                </a:lnSpc>
                <a:spcBef>
                  <a:spcPts val="300"/>
                </a:spcBef>
                <a:spcAft>
                  <a:spcPts val="0"/>
                </a:spcAft>
                <a:buNone/>
              </a:pPr>
              <a:r>
                <a:rPr lang="en-US" sz="2280">
                  <a:solidFill>
                    <a:schemeClr val="dk1"/>
                  </a:solidFill>
                  <a:latin typeface="Times New Roman"/>
                  <a:ea typeface="Times New Roman"/>
                  <a:cs typeface="Times New Roman"/>
                  <a:sym typeface="Times New Roman"/>
                </a:rPr>
                <a:t>   } </a:t>
              </a:r>
              <a:endParaRPr/>
            </a:p>
          </p:txBody>
        </p:sp>
        <p:sp>
          <p:nvSpPr>
            <p:cNvPr id="2374" name="Google Shape;2374;p137"/>
            <p:cNvSpPr txBox="1"/>
            <p:nvPr/>
          </p:nvSpPr>
          <p:spPr>
            <a:xfrm>
              <a:off x="3060700" y="5229859"/>
              <a:ext cx="7189207" cy="1120141"/>
            </a:xfrm>
            <a:prstGeom prst="rect">
              <a:avLst/>
            </a:prstGeom>
            <a:noFill/>
            <a:ln>
              <a:noFill/>
            </a:ln>
          </p:spPr>
          <p:txBody>
            <a:bodyPr anchorCtr="0" anchor="t" bIns="0" lIns="0" spcFirstLastPara="1" rIns="0" wrap="square" tIns="0">
              <a:noAutofit/>
            </a:bodyPr>
            <a:lstStyle/>
            <a:p>
              <a:pPr indent="0" lvl="0" marL="0" marR="0" rtl="0" algn="l">
                <a:lnSpc>
                  <a:spcPct val="100877"/>
                </a:lnSpc>
                <a:spcBef>
                  <a:spcPts val="0"/>
                </a:spcBef>
                <a:spcAft>
                  <a:spcPts val="0"/>
                </a:spcAft>
                <a:buNone/>
              </a:pPr>
              <a:r>
                <a:rPr lang="en-US" sz="2280">
                  <a:solidFill>
                    <a:schemeClr val="dk1"/>
                  </a:solidFill>
                  <a:latin typeface="Times New Roman"/>
                  <a:ea typeface="Times New Roman"/>
                  <a:cs typeface="Times New Roman"/>
                  <a:sym typeface="Times New Roman"/>
                </a:rPr>
                <a:t>String foundPerson(String[] people){    List candidates = Arrays.asList(new String[]  {"Don", "John", "Kent"});    </a:t>
              </a:r>
              <a:endParaRPr sz="2280">
                <a:solidFill>
                  <a:schemeClr val="dk1"/>
                </a:solidFill>
                <a:latin typeface="Times New Roman"/>
                <a:ea typeface="Times New Roman"/>
                <a:cs typeface="Times New Roman"/>
                <a:sym typeface="Times New Roman"/>
              </a:endParaRPr>
            </a:p>
            <a:p>
              <a:pPr indent="0" lvl="0" marL="0" marR="0" rtl="0" algn="l">
                <a:lnSpc>
                  <a:spcPct val="100877"/>
                </a:lnSpc>
                <a:spcBef>
                  <a:spcPts val="0"/>
                </a:spcBef>
                <a:spcAft>
                  <a:spcPts val="0"/>
                </a:spcAft>
                <a:buNone/>
              </a:pPr>
              <a:r>
                <a:rPr lang="en-US" sz="2280">
                  <a:solidFill>
                    <a:schemeClr val="dk1"/>
                  </a:solidFill>
                  <a:latin typeface="Times New Roman"/>
                  <a:ea typeface="Times New Roman"/>
                  <a:cs typeface="Times New Roman"/>
                  <a:sym typeface="Times New Roman"/>
                </a:rPr>
                <a:t>for (String person : people) </a:t>
              </a:r>
              <a:endParaRPr/>
            </a:p>
          </p:txBody>
        </p:sp>
        <p:sp>
          <p:nvSpPr>
            <p:cNvPr id="2375" name="Google Shape;2375;p137"/>
            <p:cNvSpPr txBox="1"/>
            <p:nvPr/>
          </p:nvSpPr>
          <p:spPr>
            <a:xfrm>
              <a:off x="114300" y="5356859"/>
              <a:ext cx="2054693" cy="535941"/>
            </a:xfrm>
            <a:prstGeom prst="rect">
              <a:avLst/>
            </a:prstGeom>
            <a:noFill/>
            <a:ln>
              <a:noFill/>
            </a:ln>
          </p:spPr>
          <p:txBody>
            <a:bodyPr anchorCtr="0" anchor="t" bIns="0" lIns="0" spcFirstLastPara="1" rIns="0" wrap="square" tIns="0">
              <a:noAutofit/>
            </a:bodyPr>
            <a:lstStyle/>
            <a:p>
              <a:pPr indent="0" lvl="0" marL="0" marR="0" rtl="0" algn="l">
                <a:lnSpc>
                  <a:spcPct val="100877"/>
                </a:lnSpc>
                <a:spcBef>
                  <a:spcPts val="0"/>
                </a:spcBef>
                <a:spcAft>
                  <a:spcPts val="0"/>
                </a:spcAft>
                <a:buNone/>
              </a:pPr>
              <a:r>
                <a:rPr lang="en-US" sz="2280">
                  <a:solidFill>
                    <a:schemeClr val="dk1"/>
                  </a:solidFill>
                  <a:latin typeface="Times New Roman"/>
                  <a:ea typeface="Times New Roman"/>
                  <a:cs typeface="Times New Roman"/>
                  <a:sym typeface="Times New Roman"/>
                </a:rPr>
                <a:t>   return ""; } </a:t>
              </a:r>
              <a:endParaRPr/>
            </a:p>
          </p:txBody>
        </p:sp>
        <p:sp>
          <p:nvSpPr>
            <p:cNvPr id="2376" name="Google Shape;2376;p137"/>
            <p:cNvSpPr txBox="1"/>
            <p:nvPr/>
          </p:nvSpPr>
          <p:spPr>
            <a:xfrm>
              <a:off x="3061382" y="6398259"/>
              <a:ext cx="5859207" cy="535941"/>
            </a:xfrm>
            <a:prstGeom prst="rect">
              <a:avLst/>
            </a:prstGeom>
            <a:noFill/>
            <a:ln>
              <a:noFill/>
            </a:ln>
          </p:spPr>
          <p:txBody>
            <a:bodyPr anchorCtr="0" anchor="t" bIns="0" lIns="0" spcFirstLastPara="1" rIns="0" wrap="square" tIns="0">
              <a:noAutofit/>
            </a:bodyPr>
            <a:lstStyle/>
            <a:p>
              <a:pPr indent="0" lvl="0" marL="0" marR="0" rtl="0" algn="l">
                <a:lnSpc>
                  <a:spcPct val="84210"/>
                </a:lnSpc>
                <a:spcBef>
                  <a:spcPts val="0"/>
                </a:spcBef>
                <a:spcAft>
                  <a:spcPts val="0"/>
                </a:spcAft>
                <a:buNone/>
              </a:pPr>
              <a:r>
                <a:rPr lang="en-US" sz="2280">
                  <a:solidFill>
                    <a:schemeClr val="dk1"/>
                  </a:solidFill>
                  <a:latin typeface="Times New Roman"/>
                  <a:ea typeface="Times New Roman"/>
                  <a:cs typeface="Times New Roman"/>
                  <a:sym typeface="Times New Roman"/>
                </a:rPr>
                <a:t>       if (candidates.contains(person))</a:t>
              </a:r>
              <a:endParaRPr/>
            </a:p>
            <a:p>
              <a:pPr indent="0" lvl="0" marL="0" marR="0" rtl="0" algn="l">
                <a:lnSpc>
                  <a:spcPct val="84210"/>
                </a:lnSpc>
                <a:spcBef>
                  <a:spcPts val="300"/>
                </a:spcBef>
                <a:spcAft>
                  <a:spcPts val="0"/>
                </a:spcAft>
                <a:buNone/>
              </a:pPr>
              <a:r>
                <a:rPr lang="en-US" sz="2280">
                  <a:solidFill>
                    <a:schemeClr val="dk1"/>
                  </a:solidFill>
                  <a:latin typeface="Times New Roman"/>
                  <a:ea typeface="Times New Roman"/>
                  <a:cs typeface="Times New Roman"/>
                  <a:sym typeface="Times New Roman"/>
                </a:rPr>
                <a:t>           return person; </a:t>
              </a:r>
              <a:endParaRPr/>
            </a:p>
          </p:txBody>
        </p:sp>
        <p:sp>
          <p:nvSpPr>
            <p:cNvPr id="2377" name="Google Shape;2377;p137"/>
            <p:cNvSpPr txBox="1"/>
            <p:nvPr/>
          </p:nvSpPr>
          <p:spPr>
            <a:xfrm>
              <a:off x="2781300" y="6982459"/>
              <a:ext cx="4560392" cy="542291"/>
            </a:xfrm>
            <a:prstGeom prst="rect">
              <a:avLst/>
            </a:prstGeom>
            <a:noFill/>
            <a:ln>
              <a:noFill/>
            </a:ln>
          </p:spPr>
          <p:txBody>
            <a:bodyPr anchorCtr="0" anchor="t" bIns="0" lIns="0" spcFirstLastPara="1" rIns="0" wrap="square" tIns="0">
              <a:noAutofit/>
            </a:bodyPr>
            <a:lstStyle/>
            <a:p>
              <a:pPr indent="0" lvl="0" marL="279400" marR="0" rtl="0" algn="l">
                <a:lnSpc>
                  <a:spcPct val="100877"/>
                </a:lnSpc>
                <a:spcBef>
                  <a:spcPts val="0"/>
                </a:spcBef>
                <a:spcAft>
                  <a:spcPts val="0"/>
                </a:spcAft>
                <a:buNone/>
              </a:pPr>
              <a:r>
                <a:rPr lang="en-US" sz="2280">
                  <a:solidFill>
                    <a:schemeClr val="dk1"/>
                  </a:solidFill>
                  <a:latin typeface="Times New Roman"/>
                  <a:ea typeface="Times New Roman"/>
                  <a:cs typeface="Times New Roman"/>
                  <a:sym typeface="Times New Roman"/>
                </a:rPr>
                <a:t>   return ""; }</a:t>
              </a:r>
              <a:endParaRPr/>
            </a:p>
            <a:p>
              <a:pPr indent="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2378" name="Google Shape;2378;p137"/>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171 </a:t>
              </a:r>
              <a:endParaRPr/>
            </a:p>
          </p:txBody>
        </p:sp>
        <p:sp>
          <p:nvSpPr>
            <p:cNvPr id="2379" name="Google Shape;2379;p137"/>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3" name="Shape 2383"/>
        <p:cNvGrpSpPr/>
        <p:nvPr/>
      </p:nvGrpSpPr>
      <p:grpSpPr>
        <a:xfrm>
          <a:off x="0" y="0"/>
          <a:ext cx="0" cy="0"/>
          <a:chOff x="0" y="0"/>
          <a:chExt cx="0" cy="0"/>
        </a:xfrm>
      </p:grpSpPr>
      <p:pic>
        <p:nvPicPr>
          <p:cNvPr id="2384" name="Google Shape;2384;p138"/>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2385" name="Google Shape;2385;p138"/>
          <p:cNvGrpSpPr/>
          <p:nvPr/>
        </p:nvGrpSpPr>
        <p:grpSpPr>
          <a:xfrm>
            <a:off x="0" y="0"/>
            <a:ext cx="10253202" cy="7785100"/>
            <a:chOff x="0" y="0"/>
            <a:chExt cx="10253202" cy="7785100"/>
          </a:xfrm>
        </p:grpSpPr>
        <p:cxnSp>
          <p:nvCxnSpPr>
            <p:cNvPr id="2386" name="Google Shape;2386;p138"/>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2387" name="Google Shape;2387;p138"/>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388" name="Google Shape;2388;p138"/>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2389" name="Google Shape;2389;p138"/>
            <p:cNvPicPr preferRelativeResize="0"/>
            <p:nvPr/>
          </p:nvPicPr>
          <p:blipFill rotWithShape="1">
            <a:blip r:embed="rId4">
              <a:alphaModFix/>
            </a:blip>
            <a:srcRect b="0" l="0" r="0" t="0"/>
            <a:stretch/>
          </p:blipFill>
          <p:spPr>
            <a:xfrm>
              <a:off x="495300" y="1930399"/>
              <a:ext cx="204192" cy="183773"/>
            </a:xfrm>
            <a:prstGeom prst="rect">
              <a:avLst/>
            </a:prstGeom>
            <a:noFill/>
            <a:ln>
              <a:noFill/>
            </a:ln>
          </p:spPr>
        </p:pic>
        <p:pic>
          <p:nvPicPr>
            <p:cNvPr id="2390" name="Google Shape;2390;p138"/>
            <p:cNvPicPr preferRelativeResize="0"/>
            <p:nvPr/>
          </p:nvPicPr>
          <p:blipFill rotWithShape="1">
            <a:blip r:embed="rId4">
              <a:alphaModFix/>
            </a:blip>
            <a:srcRect b="0" l="0" r="0" t="0"/>
            <a:stretch/>
          </p:blipFill>
          <p:spPr>
            <a:xfrm>
              <a:off x="495300" y="2438399"/>
              <a:ext cx="204192" cy="183773"/>
            </a:xfrm>
            <a:prstGeom prst="rect">
              <a:avLst/>
            </a:prstGeom>
            <a:noFill/>
            <a:ln>
              <a:noFill/>
            </a:ln>
          </p:spPr>
        </p:pic>
        <p:pic>
          <p:nvPicPr>
            <p:cNvPr id="2391" name="Google Shape;2391;p138"/>
            <p:cNvPicPr preferRelativeResize="0"/>
            <p:nvPr/>
          </p:nvPicPr>
          <p:blipFill rotWithShape="1">
            <a:blip r:embed="rId4">
              <a:alphaModFix/>
            </a:blip>
            <a:srcRect b="0" l="0" r="0" t="0"/>
            <a:stretch/>
          </p:blipFill>
          <p:spPr>
            <a:xfrm>
              <a:off x="495300" y="2946399"/>
              <a:ext cx="204192" cy="183773"/>
            </a:xfrm>
            <a:prstGeom prst="rect">
              <a:avLst/>
            </a:prstGeom>
            <a:noFill/>
            <a:ln>
              <a:noFill/>
            </a:ln>
          </p:spPr>
        </p:pic>
        <p:pic>
          <p:nvPicPr>
            <p:cNvPr id="2392" name="Google Shape;2392;p138"/>
            <p:cNvPicPr preferRelativeResize="0"/>
            <p:nvPr/>
          </p:nvPicPr>
          <p:blipFill rotWithShape="1">
            <a:blip r:embed="rId4">
              <a:alphaModFix/>
            </a:blip>
            <a:srcRect b="0" l="0" r="0" t="0"/>
            <a:stretch/>
          </p:blipFill>
          <p:spPr>
            <a:xfrm>
              <a:off x="495300" y="3937000"/>
              <a:ext cx="204192" cy="183773"/>
            </a:xfrm>
            <a:prstGeom prst="rect">
              <a:avLst/>
            </a:prstGeom>
            <a:noFill/>
            <a:ln>
              <a:noFill/>
            </a:ln>
          </p:spPr>
        </p:pic>
        <p:pic>
          <p:nvPicPr>
            <p:cNvPr id="2393" name="Google Shape;2393;p138"/>
            <p:cNvPicPr preferRelativeResize="0"/>
            <p:nvPr/>
          </p:nvPicPr>
          <p:blipFill rotWithShape="1">
            <a:blip r:embed="rId4">
              <a:alphaModFix/>
            </a:blip>
            <a:srcRect b="0" l="0" r="0" t="0"/>
            <a:stretch/>
          </p:blipFill>
          <p:spPr>
            <a:xfrm>
              <a:off x="685800" y="4508504"/>
              <a:ext cx="204192" cy="183773"/>
            </a:xfrm>
            <a:prstGeom prst="rect">
              <a:avLst/>
            </a:prstGeom>
            <a:noFill/>
            <a:ln>
              <a:noFill/>
            </a:ln>
          </p:spPr>
        </p:pic>
        <p:pic>
          <p:nvPicPr>
            <p:cNvPr id="2394" name="Google Shape;2394;p138"/>
            <p:cNvPicPr preferRelativeResize="0"/>
            <p:nvPr/>
          </p:nvPicPr>
          <p:blipFill rotWithShape="1">
            <a:blip r:embed="rId4">
              <a:alphaModFix/>
            </a:blip>
            <a:srcRect b="0" l="0" r="0" t="0"/>
            <a:stretch/>
          </p:blipFill>
          <p:spPr>
            <a:xfrm>
              <a:off x="685800" y="4937132"/>
              <a:ext cx="204192" cy="183773"/>
            </a:xfrm>
            <a:prstGeom prst="rect">
              <a:avLst/>
            </a:prstGeom>
            <a:noFill/>
            <a:ln>
              <a:noFill/>
            </a:ln>
          </p:spPr>
        </p:pic>
        <p:pic>
          <p:nvPicPr>
            <p:cNvPr id="2395" name="Google Shape;2395;p138"/>
            <p:cNvPicPr preferRelativeResize="0"/>
            <p:nvPr/>
          </p:nvPicPr>
          <p:blipFill rotWithShape="1">
            <a:blip r:embed="rId4">
              <a:alphaModFix/>
            </a:blip>
            <a:srcRect b="0" l="0" r="0" t="0"/>
            <a:stretch/>
          </p:blipFill>
          <p:spPr>
            <a:xfrm>
              <a:off x="685800" y="5365760"/>
              <a:ext cx="204192" cy="183773"/>
            </a:xfrm>
            <a:prstGeom prst="rect">
              <a:avLst/>
            </a:prstGeom>
            <a:noFill/>
            <a:ln>
              <a:noFill/>
            </a:ln>
          </p:spPr>
        </p:pic>
        <p:pic>
          <p:nvPicPr>
            <p:cNvPr id="2396" name="Google Shape;2396;p138"/>
            <p:cNvPicPr preferRelativeResize="0"/>
            <p:nvPr/>
          </p:nvPicPr>
          <p:blipFill rotWithShape="1">
            <a:blip r:embed="rId4">
              <a:alphaModFix/>
            </a:blip>
            <a:srcRect b="0" l="0" r="0" t="0"/>
            <a:stretch/>
          </p:blipFill>
          <p:spPr>
            <a:xfrm>
              <a:off x="685800" y="5865826"/>
              <a:ext cx="204192" cy="183773"/>
            </a:xfrm>
            <a:prstGeom prst="rect">
              <a:avLst/>
            </a:prstGeom>
            <a:noFill/>
            <a:ln>
              <a:noFill/>
            </a:ln>
          </p:spPr>
        </p:pic>
        <p:pic>
          <p:nvPicPr>
            <p:cNvPr id="2397" name="Google Shape;2397;p138"/>
            <p:cNvPicPr preferRelativeResize="0"/>
            <p:nvPr/>
          </p:nvPicPr>
          <p:blipFill rotWithShape="1">
            <a:blip r:embed="rId5">
              <a:alphaModFix/>
            </a:blip>
            <a:srcRect b="0" l="0" r="0" t="0"/>
            <a:stretch/>
          </p:blipFill>
          <p:spPr>
            <a:xfrm>
              <a:off x="6134100" y="4533900"/>
              <a:ext cx="3447166" cy="2730500"/>
            </a:xfrm>
            <a:prstGeom prst="rect">
              <a:avLst/>
            </a:prstGeom>
            <a:noFill/>
            <a:ln>
              <a:noFill/>
            </a:ln>
          </p:spPr>
        </p:pic>
        <p:sp>
          <p:nvSpPr>
            <p:cNvPr id="2398" name="Google Shape;2398;p138"/>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399" name="Google Shape;2399;p138"/>
            <p:cNvSpPr txBox="1"/>
            <p:nvPr/>
          </p:nvSpPr>
          <p:spPr>
            <a:xfrm>
              <a:off x="3619463" y="838200"/>
              <a:ext cx="3330829"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Large Class </a:t>
              </a:r>
              <a:endParaRPr/>
            </a:p>
          </p:txBody>
        </p:sp>
        <p:sp>
          <p:nvSpPr>
            <p:cNvPr id="2400" name="Google Shape;2400;p138"/>
            <p:cNvSpPr txBox="1"/>
            <p:nvPr/>
          </p:nvSpPr>
          <p:spPr>
            <a:xfrm>
              <a:off x="939800" y="1841500"/>
              <a:ext cx="7933124" cy="266700"/>
            </a:xfrm>
            <a:prstGeom prst="rect">
              <a:avLst/>
            </a:prstGeom>
            <a:noFill/>
            <a:ln>
              <a:noFill/>
            </a:ln>
          </p:spPr>
          <p:txBody>
            <a:bodyPr anchorCtr="0" anchor="t" bIns="0" lIns="0" spcFirstLastPara="1" rIns="0" wrap="square" tIns="0">
              <a:noAutofit/>
            </a:bodyPr>
            <a:lstStyle/>
            <a:p>
              <a:pPr indent="0" lvl="0" marL="0" marR="0" rtl="0" algn="l">
                <a:lnSpc>
                  <a:spcPct val="106114"/>
                </a:lnSpc>
                <a:spcBef>
                  <a:spcPts val="0"/>
                </a:spcBef>
                <a:spcAft>
                  <a:spcPts val="0"/>
                </a:spcAft>
                <a:buNone/>
              </a:pPr>
              <a:r>
                <a:rPr lang="en-US" sz="1979">
                  <a:solidFill>
                    <a:schemeClr val="dk1"/>
                  </a:solidFill>
                  <a:latin typeface="Times New Roman"/>
                  <a:ea typeface="Times New Roman"/>
                  <a:cs typeface="Times New Roman"/>
                  <a:sym typeface="Times New Roman"/>
                </a:rPr>
                <a:t> Like people, classes suffer when they take on too many responsibilities.  </a:t>
              </a:r>
              <a:endParaRPr/>
            </a:p>
          </p:txBody>
        </p:sp>
        <p:sp>
          <p:nvSpPr>
            <p:cNvPr id="2401" name="Google Shape;2401;p138"/>
            <p:cNvSpPr txBox="1"/>
            <p:nvPr/>
          </p:nvSpPr>
          <p:spPr>
            <a:xfrm>
              <a:off x="939800" y="2349500"/>
              <a:ext cx="8614943" cy="1892300"/>
            </a:xfrm>
            <a:prstGeom prst="rect">
              <a:avLst/>
            </a:prstGeom>
            <a:noFill/>
            <a:ln>
              <a:noFill/>
            </a:ln>
          </p:spPr>
          <p:txBody>
            <a:bodyPr anchorCtr="0" anchor="t" bIns="0" lIns="0" spcFirstLastPara="1" rIns="0" wrap="square" tIns="0">
              <a:noAutofit/>
            </a:bodyPr>
            <a:lstStyle/>
            <a:p>
              <a:pPr indent="0" lvl="0" marL="0" marR="0" rtl="0" algn="l">
                <a:lnSpc>
                  <a:spcPct val="106114"/>
                </a:lnSpc>
                <a:spcBef>
                  <a:spcPts val="0"/>
                </a:spcBef>
                <a:spcAft>
                  <a:spcPts val="0"/>
                </a:spcAft>
                <a:buNone/>
              </a:pPr>
              <a:r>
                <a:rPr lang="en-US" sz="1979">
                  <a:solidFill>
                    <a:schemeClr val="dk1"/>
                  </a:solidFill>
                  <a:latin typeface="Times New Roman"/>
                  <a:ea typeface="Times New Roman"/>
                  <a:cs typeface="Times New Roman"/>
                  <a:sym typeface="Times New Roman"/>
                </a:rPr>
                <a:t> GOD Objects</a:t>
              </a:r>
              <a:endParaRPr/>
            </a:p>
            <a:p>
              <a:pPr indent="0" lvl="0" marL="0" marR="0" rtl="0" algn="l">
                <a:lnSpc>
                  <a:spcPct val="121273"/>
                </a:lnSpc>
                <a:spcBef>
                  <a:spcPts val="1500"/>
                </a:spcBef>
                <a:spcAft>
                  <a:spcPts val="0"/>
                </a:spcAft>
                <a:buNone/>
              </a:pPr>
              <a:r>
                <a:rPr lang="en-US" sz="1979">
                  <a:solidFill>
                    <a:schemeClr val="dk1"/>
                  </a:solidFill>
                  <a:latin typeface="Times New Roman"/>
                  <a:ea typeface="Times New Roman"/>
                  <a:cs typeface="Times New Roman"/>
                  <a:sym typeface="Times New Roman"/>
                </a:rPr>
                <a:t> Fowler and Beck note that the presence of too many instance variables usually  indicates that a class is trying to do too much.  In general, large classes typically  contain too many responsibilities.</a:t>
              </a:r>
              <a:endParaRPr/>
            </a:p>
            <a:p>
              <a:pPr indent="0" lvl="0" marL="0" marR="0" rtl="0" algn="l">
                <a:lnSpc>
                  <a:spcPct val="106114"/>
                </a:lnSpc>
                <a:spcBef>
                  <a:spcPts val="1500"/>
                </a:spcBef>
                <a:spcAft>
                  <a:spcPts val="0"/>
                </a:spcAft>
                <a:buNone/>
              </a:pPr>
              <a:r>
                <a:rPr lang="en-US" sz="1979">
                  <a:solidFill>
                    <a:schemeClr val="dk1"/>
                  </a:solidFill>
                  <a:latin typeface="Times New Roman"/>
                  <a:ea typeface="Times New Roman"/>
                  <a:cs typeface="Times New Roman"/>
                  <a:sym typeface="Times New Roman"/>
                </a:rPr>
                <a:t> Remedies </a:t>
              </a:r>
              <a:endParaRPr/>
            </a:p>
          </p:txBody>
        </p:sp>
        <p:sp>
          <p:nvSpPr>
            <p:cNvPr id="2402" name="Google Shape;2402;p138"/>
            <p:cNvSpPr txBox="1"/>
            <p:nvPr/>
          </p:nvSpPr>
          <p:spPr>
            <a:xfrm>
              <a:off x="1092200" y="4483100"/>
              <a:ext cx="4338568" cy="2806700"/>
            </a:xfrm>
            <a:prstGeom prst="rect">
              <a:avLst/>
            </a:prstGeom>
            <a:noFill/>
            <a:ln>
              <a:noFill/>
            </a:ln>
          </p:spPr>
          <p:txBody>
            <a:bodyPr anchorCtr="0" anchor="t" bIns="0" lIns="0" spcFirstLastPara="1" rIns="0" wrap="square" tIns="0">
              <a:noAutofit/>
            </a:bodyPr>
            <a:lstStyle/>
            <a:p>
              <a:pPr indent="0" lvl="0" marL="0" marR="0" rtl="0" algn="l">
                <a:lnSpc>
                  <a:spcPct val="106114"/>
                </a:lnSpc>
                <a:spcBef>
                  <a:spcPts val="0"/>
                </a:spcBef>
                <a:spcAft>
                  <a:spcPts val="0"/>
                </a:spcAft>
                <a:buNone/>
              </a:pPr>
              <a:r>
                <a:rPr lang="en-US" sz="1979">
                  <a:solidFill>
                    <a:schemeClr val="dk1"/>
                  </a:solidFill>
                  <a:latin typeface="Times New Roman"/>
                  <a:ea typeface="Times New Roman"/>
                  <a:cs typeface="Times New Roman"/>
                  <a:sym typeface="Times New Roman"/>
                </a:rPr>
                <a:t>Extract Class</a:t>
              </a:r>
              <a:endParaRPr/>
            </a:p>
            <a:p>
              <a:pPr indent="0" lvl="0" marL="0" marR="0" rtl="0" algn="l">
                <a:lnSpc>
                  <a:spcPct val="106114"/>
                </a:lnSpc>
                <a:spcBef>
                  <a:spcPts val="1500"/>
                </a:spcBef>
                <a:spcAft>
                  <a:spcPts val="0"/>
                </a:spcAft>
                <a:buNone/>
              </a:pPr>
              <a:r>
                <a:rPr lang="en-US" sz="1979">
                  <a:solidFill>
                    <a:schemeClr val="dk1"/>
                  </a:solidFill>
                  <a:latin typeface="Times New Roman"/>
                  <a:ea typeface="Times New Roman"/>
                  <a:cs typeface="Times New Roman"/>
                  <a:sym typeface="Times New Roman"/>
                </a:rPr>
                <a:t>Replace Type Code with Class/Subclass</a:t>
              </a:r>
              <a:endParaRPr/>
            </a:p>
            <a:p>
              <a:pPr indent="0" lvl="0" marL="0" marR="0" rtl="0" algn="l">
                <a:lnSpc>
                  <a:spcPct val="106114"/>
                </a:lnSpc>
                <a:spcBef>
                  <a:spcPts val="1500"/>
                </a:spcBef>
                <a:spcAft>
                  <a:spcPts val="0"/>
                </a:spcAft>
                <a:buNone/>
              </a:pPr>
              <a:r>
                <a:rPr lang="en-US" sz="1979">
                  <a:solidFill>
                    <a:schemeClr val="dk1"/>
                  </a:solidFill>
                  <a:latin typeface="Times New Roman"/>
                  <a:ea typeface="Times New Roman"/>
                  <a:cs typeface="Times New Roman"/>
                  <a:sym typeface="Times New Roman"/>
                </a:rPr>
                <a:t>Replace Type Code with State/Strategy</a:t>
              </a:r>
              <a:endParaRPr/>
            </a:p>
            <a:p>
              <a:pPr indent="0" lvl="0" marL="0" marR="0" rtl="0" algn="l">
                <a:lnSpc>
                  <a:spcPct val="106114"/>
                </a:lnSpc>
                <a:spcBef>
                  <a:spcPts val="1500"/>
                </a:spcBef>
                <a:spcAft>
                  <a:spcPts val="0"/>
                </a:spcAft>
                <a:buNone/>
              </a:pPr>
              <a:r>
                <a:rPr lang="en-US" sz="1979">
                  <a:solidFill>
                    <a:schemeClr val="dk1"/>
                  </a:solidFill>
                  <a:latin typeface="Times New Roman"/>
                  <a:ea typeface="Times New Roman"/>
                  <a:cs typeface="Times New Roman"/>
                  <a:sym typeface="Times New Roman"/>
                </a:rPr>
                <a:t>Replace Conditional with Polymorphism</a:t>
              </a:r>
              <a:endParaRPr/>
            </a:p>
            <a:p>
              <a:pPr indent="0" lvl="0" marL="0" marR="0" rtl="0" algn="l">
                <a:lnSpc>
                  <a:spcPct val="106060"/>
                </a:lnSpc>
                <a:spcBef>
                  <a:spcPts val="1500"/>
                </a:spcBef>
                <a:spcAft>
                  <a:spcPts val="0"/>
                </a:spcAft>
                <a:buNone/>
              </a:pPr>
              <a:r>
                <a:t/>
              </a:r>
              <a:endParaRPr sz="1979">
                <a:solidFill>
                  <a:schemeClr val="dk1"/>
                </a:solidFill>
                <a:latin typeface="Times New Roman"/>
                <a:ea typeface="Times New Roman"/>
                <a:cs typeface="Times New Roman"/>
                <a:sym typeface="Times New Roman"/>
              </a:endParaRPr>
            </a:p>
            <a:p>
              <a:pPr indent="0" lvl="0" marL="0" marR="0" rtl="0" algn="l">
                <a:lnSpc>
                  <a:spcPct val="106060"/>
                </a:lnSpc>
                <a:spcBef>
                  <a:spcPts val="1500"/>
                </a:spcBef>
                <a:spcAft>
                  <a:spcPts val="0"/>
                </a:spcAft>
                <a:buNone/>
              </a:pPr>
              <a:r>
                <a:t/>
              </a:r>
              <a:endParaRPr sz="1979">
                <a:solidFill>
                  <a:schemeClr val="dk1"/>
                </a:solidFill>
                <a:latin typeface="Times New Roman"/>
                <a:ea typeface="Times New Roman"/>
                <a:cs typeface="Times New Roman"/>
                <a:sym typeface="Times New Roman"/>
              </a:endParaRPr>
            </a:p>
          </p:txBody>
        </p:sp>
        <p:sp>
          <p:nvSpPr>
            <p:cNvPr id="2403" name="Google Shape;2403;p138"/>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2404" name="Google Shape;2404;p138"/>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152 </a:t>
              </a:r>
              <a:endParaRPr/>
            </a:p>
          </p:txBody>
        </p:sp>
        <p:sp>
          <p:nvSpPr>
            <p:cNvPr id="2405" name="Google Shape;2405;p138"/>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9" name="Shape 2409"/>
        <p:cNvGrpSpPr/>
        <p:nvPr/>
      </p:nvGrpSpPr>
      <p:grpSpPr>
        <a:xfrm>
          <a:off x="0" y="0"/>
          <a:ext cx="0" cy="0"/>
          <a:chOff x="0" y="0"/>
          <a:chExt cx="0" cy="0"/>
        </a:xfrm>
      </p:grpSpPr>
      <p:pic>
        <p:nvPicPr>
          <p:cNvPr id="2410" name="Google Shape;2410;p139"/>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2411" name="Google Shape;2411;p139"/>
          <p:cNvGrpSpPr/>
          <p:nvPr/>
        </p:nvGrpSpPr>
        <p:grpSpPr>
          <a:xfrm>
            <a:off x="0" y="0"/>
            <a:ext cx="10253202" cy="7785100"/>
            <a:chOff x="0" y="0"/>
            <a:chExt cx="10253202" cy="7785100"/>
          </a:xfrm>
        </p:grpSpPr>
        <p:cxnSp>
          <p:nvCxnSpPr>
            <p:cNvPr id="2412" name="Google Shape;2412;p139"/>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2413" name="Google Shape;2413;p139"/>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414" name="Google Shape;2414;p139"/>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2415" name="Google Shape;2415;p139"/>
            <p:cNvPicPr preferRelativeResize="0"/>
            <p:nvPr/>
          </p:nvPicPr>
          <p:blipFill rotWithShape="1">
            <a:blip r:embed="rId4">
              <a:alphaModFix/>
            </a:blip>
            <a:srcRect b="0" l="0" r="0" t="0"/>
            <a:stretch/>
          </p:blipFill>
          <p:spPr>
            <a:xfrm>
              <a:off x="0" y="647699"/>
              <a:ext cx="4947707" cy="6836834"/>
            </a:xfrm>
            <a:prstGeom prst="rect">
              <a:avLst/>
            </a:prstGeom>
            <a:noFill/>
            <a:ln>
              <a:noFill/>
            </a:ln>
          </p:spPr>
        </p:pic>
        <p:pic>
          <p:nvPicPr>
            <p:cNvPr id="2416" name="Google Shape;2416;p139"/>
            <p:cNvPicPr preferRelativeResize="0"/>
            <p:nvPr/>
          </p:nvPicPr>
          <p:blipFill rotWithShape="1">
            <a:blip r:embed="rId5">
              <a:alphaModFix/>
            </a:blip>
            <a:srcRect b="0" l="0" r="0" t="0"/>
            <a:stretch/>
          </p:blipFill>
          <p:spPr>
            <a:xfrm>
              <a:off x="4905375" y="762000"/>
              <a:ext cx="5254625" cy="6858000"/>
            </a:xfrm>
            <a:prstGeom prst="rect">
              <a:avLst/>
            </a:prstGeom>
            <a:noFill/>
            <a:ln>
              <a:noFill/>
            </a:ln>
          </p:spPr>
        </p:pic>
        <p:sp>
          <p:nvSpPr>
            <p:cNvPr id="2417" name="Google Shape;2417;p139"/>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418" name="Google Shape;2418;p139"/>
            <p:cNvSpPr txBox="1"/>
            <p:nvPr/>
          </p:nvSpPr>
          <p:spPr>
            <a:xfrm>
              <a:off x="4983022" y="6743700"/>
              <a:ext cx="319088" cy="114300"/>
            </a:xfrm>
            <a:prstGeom prst="rect">
              <a:avLst/>
            </a:prstGeom>
            <a:noFill/>
            <a:ln>
              <a:noFill/>
            </a:ln>
          </p:spPr>
          <p:txBody>
            <a:bodyPr anchorCtr="0" anchor="t" bIns="0" lIns="0" spcFirstLastPara="1" rIns="0" wrap="square" tIns="0">
              <a:noAutofit/>
            </a:bodyPr>
            <a:lstStyle/>
            <a:p>
              <a:pPr indent="0" lvl="0" marL="0" marR="0" rtl="0" algn="l">
                <a:lnSpc>
                  <a:spcPct val="106257"/>
                </a:lnSpc>
                <a:spcBef>
                  <a:spcPts val="0"/>
                </a:spcBef>
                <a:spcAft>
                  <a:spcPts val="0"/>
                </a:spcAft>
                <a:buNone/>
              </a:pPr>
              <a:r>
                <a:rPr lang="en-US" sz="847">
                  <a:solidFill>
                    <a:schemeClr val="dk1"/>
                  </a:solidFill>
                  <a:latin typeface="Times New Roman"/>
                  <a:ea typeface="Times New Roman"/>
                  <a:cs typeface="Times New Roman"/>
                  <a:sym typeface="Times New Roman"/>
                </a:rPr>
                <a:t>153 </a:t>
              </a:r>
              <a:endParaRPr/>
            </a:p>
          </p:txBody>
        </p:sp>
        <p:sp>
          <p:nvSpPr>
            <p:cNvPr id="2419" name="Google Shape;2419;p139"/>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2420" name="Google Shape;2420;p139"/>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153 </a:t>
              </a:r>
              <a:endParaRPr/>
            </a:p>
          </p:txBody>
        </p:sp>
        <p:sp>
          <p:nvSpPr>
            <p:cNvPr id="2421" name="Google Shape;2421;p139"/>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5" name="Shape 2425"/>
        <p:cNvGrpSpPr/>
        <p:nvPr/>
      </p:nvGrpSpPr>
      <p:grpSpPr>
        <a:xfrm>
          <a:off x="0" y="0"/>
          <a:ext cx="0" cy="0"/>
          <a:chOff x="0" y="0"/>
          <a:chExt cx="0" cy="0"/>
        </a:xfrm>
      </p:grpSpPr>
      <p:pic>
        <p:nvPicPr>
          <p:cNvPr id="2426" name="Google Shape;2426;p140"/>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2427" name="Google Shape;2427;p140"/>
          <p:cNvGrpSpPr/>
          <p:nvPr/>
        </p:nvGrpSpPr>
        <p:grpSpPr>
          <a:xfrm>
            <a:off x="0" y="0"/>
            <a:ext cx="10276784" cy="7785100"/>
            <a:chOff x="0" y="0"/>
            <a:chExt cx="10276784" cy="7785100"/>
          </a:xfrm>
        </p:grpSpPr>
        <p:cxnSp>
          <p:nvCxnSpPr>
            <p:cNvPr id="2428" name="Google Shape;2428;p140"/>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2429" name="Google Shape;2429;p140"/>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430" name="Google Shape;2430;p140"/>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2431" name="Google Shape;2431;p140"/>
            <p:cNvPicPr preferRelativeResize="0"/>
            <p:nvPr/>
          </p:nvPicPr>
          <p:blipFill rotWithShape="1">
            <a:blip r:embed="rId4">
              <a:alphaModFix/>
            </a:blip>
            <a:srcRect b="0" l="0" r="0" t="0"/>
            <a:stretch/>
          </p:blipFill>
          <p:spPr>
            <a:xfrm>
              <a:off x="457200" y="3492500"/>
              <a:ext cx="9245600" cy="1867611"/>
            </a:xfrm>
            <a:prstGeom prst="rect">
              <a:avLst/>
            </a:prstGeom>
            <a:noFill/>
            <a:ln>
              <a:noFill/>
            </a:ln>
          </p:spPr>
        </p:pic>
        <p:sp>
          <p:nvSpPr>
            <p:cNvPr id="2432" name="Google Shape;2432;p140"/>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433" name="Google Shape;2433;p140"/>
            <p:cNvSpPr txBox="1"/>
            <p:nvPr/>
          </p:nvSpPr>
          <p:spPr>
            <a:xfrm>
              <a:off x="7818114" y="12700"/>
              <a:ext cx="2458670" cy="304800"/>
            </a:xfrm>
            <a:prstGeom prst="rect">
              <a:avLst/>
            </a:prstGeom>
            <a:noFill/>
            <a:ln>
              <a:noFill/>
            </a:ln>
          </p:spPr>
          <p:txBody>
            <a:bodyPr anchorCtr="0" anchor="t" bIns="0" lIns="0" spcFirstLastPara="1" rIns="0" wrap="square" tIns="0">
              <a:noAutofit/>
            </a:bodyPr>
            <a:lstStyle/>
            <a:p>
              <a:pPr indent="0" lvl="0" marL="0" marR="0" rtl="0" algn="l">
                <a:lnSpc>
                  <a:spcPct val="106053"/>
                </a:lnSpc>
                <a:spcBef>
                  <a:spcPts val="0"/>
                </a:spcBef>
                <a:spcAft>
                  <a:spcPts val="0"/>
                </a:spcAft>
                <a:buNone/>
              </a:pPr>
              <a:r>
                <a:rPr lang="en-US" sz="2263">
                  <a:solidFill>
                    <a:schemeClr val="dk1"/>
                  </a:solidFill>
                  <a:latin typeface="Times New Roman"/>
                  <a:ea typeface="Times New Roman"/>
                  <a:cs typeface="Times New Roman"/>
                  <a:sym typeface="Times New Roman"/>
                </a:rPr>
                <a:t>Smell:  Large Class </a:t>
              </a:r>
              <a:endParaRPr/>
            </a:p>
          </p:txBody>
        </p:sp>
        <p:sp>
          <p:nvSpPr>
            <p:cNvPr id="2434" name="Google Shape;2434;p140"/>
            <p:cNvSpPr txBox="1"/>
            <p:nvPr/>
          </p:nvSpPr>
          <p:spPr>
            <a:xfrm>
              <a:off x="3394670" y="889000"/>
              <a:ext cx="3780409"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Extract Class </a:t>
              </a:r>
              <a:endParaRPr/>
            </a:p>
          </p:txBody>
        </p:sp>
        <p:sp>
          <p:nvSpPr>
            <p:cNvPr id="2435" name="Google Shape;2435;p140"/>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2436" name="Google Shape;2436;p140"/>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154 </a:t>
              </a:r>
              <a:endParaRPr/>
            </a:p>
          </p:txBody>
        </p:sp>
        <p:sp>
          <p:nvSpPr>
            <p:cNvPr id="2437" name="Google Shape;2437;p140"/>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1" name="Shape 2441"/>
        <p:cNvGrpSpPr/>
        <p:nvPr/>
      </p:nvGrpSpPr>
      <p:grpSpPr>
        <a:xfrm>
          <a:off x="0" y="0"/>
          <a:ext cx="0" cy="0"/>
          <a:chOff x="0" y="0"/>
          <a:chExt cx="0" cy="0"/>
        </a:xfrm>
      </p:grpSpPr>
      <p:pic>
        <p:nvPicPr>
          <p:cNvPr id="2442" name="Google Shape;2442;p141"/>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2443" name="Google Shape;2443;p141"/>
          <p:cNvGrpSpPr/>
          <p:nvPr/>
        </p:nvGrpSpPr>
        <p:grpSpPr>
          <a:xfrm>
            <a:off x="0" y="0"/>
            <a:ext cx="10276784" cy="7785100"/>
            <a:chOff x="0" y="0"/>
            <a:chExt cx="10276784" cy="7785100"/>
          </a:xfrm>
        </p:grpSpPr>
        <p:cxnSp>
          <p:nvCxnSpPr>
            <p:cNvPr id="2444" name="Google Shape;2444;p141"/>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2445" name="Google Shape;2445;p141"/>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446" name="Google Shape;2446;p141"/>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2447" name="Google Shape;2447;p141"/>
            <p:cNvPicPr preferRelativeResize="0"/>
            <p:nvPr/>
          </p:nvPicPr>
          <p:blipFill rotWithShape="1">
            <a:blip r:embed="rId4">
              <a:alphaModFix/>
            </a:blip>
            <a:srcRect b="0" l="0" r="0" t="0"/>
            <a:stretch/>
          </p:blipFill>
          <p:spPr>
            <a:xfrm>
              <a:off x="1498600" y="2463800"/>
              <a:ext cx="7188200" cy="3924757"/>
            </a:xfrm>
            <a:prstGeom prst="rect">
              <a:avLst/>
            </a:prstGeom>
            <a:noFill/>
            <a:ln>
              <a:noFill/>
            </a:ln>
          </p:spPr>
        </p:pic>
        <p:sp>
          <p:nvSpPr>
            <p:cNvPr id="2448" name="Google Shape;2448;p141"/>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449" name="Google Shape;2449;p141"/>
            <p:cNvSpPr txBox="1"/>
            <p:nvPr/>
          </p:nvSpPr>
          <p:spPr>
            <a:xfrm>
              <a:off x="7818114" y="12700"/>
              <a:ext cx="2458670" cy="304800"/>
            </a:xfrm>
            <a:prstGeom prst="rect">
              <a:avLst/>
            </a:prstGeom>
            <a:noFill/>
            <a:ln>
              <a:noFill/>
            </a:ln>
          </p:spPr>
          <p:txBody>
            <a:bodyPr anchorCtr="0" anchor="t" bIns="0" lIns="0" spcFirstLastPara="1" rIns="0" wrap="square" tIns="0">
              <a:noAutofit/>
            </a:bodyPr>
            <a:lstStyle/>
            <a:p>
              <a:pPr indent="0" lvl="0" marL="0" marR="0" rtl="0" algn="l">
                <a:lnSpc>
                  <a:spcPct val="106053"/>
                </a:lnSpc>
                <a:spcBef>
                  <a:spcPts val="0"/>
                </a:spcBef>
                <a:spcAft>
                  <a:spcPts val="0"/>
                </a:spcAft>
                <a:buNone/>
              </a:pPr>
              <a:r>
                <a:rPr lang="en-US" sz="2263">
                  <a:solidFill>
                    <a:schemeClr val="dk1"/>
                  </a:solidFill>
                  <a:latin typeface="Times New Roman"/>
                  <a:ea typeface="Times New Roman"/>
                  <a:cs typeface="Times New Roman"/>
                  <a:sym typeface="Times New Roman"/>
                </a:rPr>
                <a:t>Smell:  Large Class </a:t>
              </a:r>
              <a:endParaRPr/>
            </a:p>
          </p:txBody>
        </p:sp>
        <p:sp>
          <p:nvSpPr>
            <p:cNvPr id="2450" name="Google Shape;2450;p141"/>
            <p:cNvSpPr txBox="1"/>
            <p:nvPr/>
          </p:nvSpPr>
          <p:spPr>
            <a:xfrm>
              <a:off x="1221779" y="889000"/>
              <a:ext cx="8126095"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Replace Type Code with Class </a:t>
              </a:r>
              <a:endParaRPr/>
            </a:p>
          </p:txBody>
        </p:sp>
        <p:sp>
          <p:nvSpPr>
            <p:cNvPr id="2451" name="Google Shape;2451;p141"/>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2452" name="Google Shape;2452;p141"/>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155 </a:t>
              </a:r>
              <a:endParaRPr/>
            </a:p>
          </p:txBody>
        </p:sp>
        <p:sp>
          <p:nvSpPr>
            <p:cNvPr id="2453" name="Google Shape;2453;p141"/>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25"/>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317" name="Google Shape;317;p25"/>
          <p:cNvGrpSpPr/>
          <p:nvPr/>
        </p:nvGrpSpPr>
        <p:grpSpPr>
          <a:xfrm>
            <a:off x="0" y="0"/>
            <a:ext cx="10227807" cy="7785100"/>
            <a:chOff x="0" y="0"/>
            <a:chExt cx="10227807" cy="7785100"/>
          </a:xfrm>
        </p:grpSpPr>
        <p:cxnSp>
          <p:nvCxnSpPr>
            <p:cNvPr id="318" name="Google Shape;318;p25"/>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319" name="Google Shape;319;p25"/>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20" name="Google Shape;320;p25"/>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id="321" name="Google Shape;321;p25"/>
            <p:cNvPicPr preferRelativeResize="0"/>
            <p:nvPr/>
          </p:nvPicPr>
          <p:blipFill rotWithShape="1">
            <a:blip r:embed="rId4">
              <a:alphaModFix/>
            </a:blip>
            <a:srcRect b="0" l="0" r="0" t="0"/>
            <a:stretch/>
          </p:blipFill>
          <p:spPr>
            <a:xfrm>
              <a:off x="495300" y="3149600"/>
              <a:ext cx="213915" cy="192524"/>
            </a:xfrm>
            <a:prstGeom prst="rect">
              <a:avLst/>
            </a:prstGeom>
            <a:noFill/>
            <a:ln>
              <a:noFill/>
            </a:ln>
          </p:spPr>
        </p:pic>
        <p:pic>
          <p:nvPicPr>
            <p:cNvPr id="322" name="Google Shape;322;p25"/>
            <p:cNvPicPr preferRelativeResize="0"/>
            <p:nvPr/>
          </p:nvPicPr>
          <p:blipFill rotWithShape="1">
            <a:blip r:embed="rId4">
              <a:alphaModFix/>
            </a:blip>
            <a:srcRect b="0" l="0" r="0" t="0"/>
            <a:stretch/>
          </p:blipFill>
          <p:spPr>
            <a:xfrm>
              <a:off x="495300" y="3670300"/>
              <a:ext cx="213915" cy="192524"/>
            </a:xfrm>
            <a:prstGeom prst="rect">
              <a:avLst/>
            </a:prstGeom>
            <a:noFill/>
            <a:ln>
              <a:noFill/>
            </a:ln>
          </p:spPr>
        </p:pic>
        <p:pic>
          <p:nvPicPr>
            <p:cNvPr id="323" name="Google Shape;323;p25"/>
            <p:cNvPicPr preferRelativeResize="0"/>
            <p:nvPr/>
          </p:nvPicPr>
          <p:blipFill rotWithShape="1">
            <a:blip r:embed="rId4">
              <a:alphaModFix/>
            </a:blip>
            <a:srcRect b="0" l="0" r="0" t="0"/>
            <a:stretch/>
          </p:blipFill>
          <p:spPr>
            <a:xfrm>
              <a:off x="495300" y="4508500"/>
              <a:ext cx="213915" cy="192524"/>
            </a:xfrm>
            <a:prstGeom prst="rect">
              <a:avLst/>
            </a:prstGeom>
            <a:noFill/>
            <a:ln>
              <a:noFill/>
            </a:ln>
          </p:spPr>
        </p:pic>
        <p:pic>
          <p:nvPicPr>
            <p:cNvPr id="324" name="Google Shape;324;p25"/>
            <p:cNvPicPr preferRelativeResize="0"/>
            <p:nvPr/>
          </p:nvPicPr>
          <p:blipFill rotWithShape="1">
            <a:blip r:embed="rId4">
              <a:alphaModFix/>
            </a:blip>
            <a:srcRect b="0" l="0" r="0" t="0"/>
            <a:stretch/>
          </p:blipFill>
          <p:spPr>
            <a:xfrm>
              <a:off x="495300" y="5346700"/>
              <a:ext cx="213915" cy="192524"/>
            </a:xfrm>
            <a:prstGeom prst="rect">
              <a:avLst/>
            </a:prstGeom>
            <a:noFill/>
            <a:ln>
              <a:noFill/>
            </a:ln>
          </p:spPr>
        </p:pic>
        <p:cxnSp>
          <p:nvCxnSpPr>
            <p:cNvPr id="325" name="Google Shape;325;p25"/>
            <p:cNvCxnSpPr/>
            <p:nvPr/>
          </p:nvCxnSpPr>
          <p:spPr>
            <a:xfrm>
              <a:off x="3657600" y="2539029"/>
              <a:ext cx="1015993" cy="751012"/>
            </a:xfrm>
            <a:prstGeom prst="straightConnector1">
              <a:avLst/>
            </a:prstGeom>
            <a:noFill/>
            <a:ln cap="flat" cmpd="sng" w="127000">
              <a:solidFill>
                <a:srgbClr val="FF221C"/>
              </a:solidFill>
              <a:prstDash val="solid"/>
              <a:round/>
              <a:headEnd len="sm" w="sm" type="none"/>
              <a:tailEnd len="sm" w="sm" type="none"/>
            </a:ln>
          </p:spPr>
        </p:cxnSp>
        <p:cxnSp>
          <p:nvCxnSpPr>
            <p:cNvPr id="326" name="Google Shape;326;p25"/>
            <p:cNvCxnSpPr/>
            <p:nvPr/>
          </p:nvCxnSpPr>
          <p:spPr>
            <a:xfrm flipH="1" rot="10800000">
              <a:off x="3713571" y="2501784"/>
              <a:ext cx="904057" cy="825499"/>
            </a:xfrm>
            <a:prstGeom prst="straightConnector1">
              <a:avLst/>
            </a:prstGeom>
            <a:noFill/>
            <a:ln cap="flat" cmpd="sng" w="127000">
              <a:solidFill>
                <a:srgbClr val="FF0003"/>
              </a:solidFill>
              <a:prstDash val="solid"/>
              <a:round/>
              <a:headEnd len="sm" w="sm" type="none"/>
              <a:tailEnd len="sm" w="sm" type="none"/>
            </a:ln>
          </p:spPr>
        </p:cxnSp>
        <p:cxnSp>
          <p:nvCxnSpPr>
            <p:cNvPr id="327" name="Google Shape;327;p25"/>
            <p:cNvCxnSpPr/>
            <p:nvPr/>
          </p:nvCxnSpPr>
          <p:spPr>
            <a:xfrm>
              <a:off x="5829300" y="3212129"/>
              <a:ext cx="1015994" cy="751012"/>
            </a:xfrm>
            <a:prstGeom prst="straightConnector1">
              <a:avLst/>
            </a:prstGeom>
            <a:noFill/>
            <a:ln cap="flat" cmpd="sng" w="127000">
              <a:solidFill>
                <a:srgbClr val="FF221C"/>
              </a:solidFill>
              <a:prstDash val="solid"/>
              <a:round/>
              <a:headEnd len="sm" w="sm" type="none"/>
              <a:tailEnd len="sm" w="sm" type="none"/>
            </a:ln>
          </p:spPr>
        </p:cxnSp>
        <p:cxnSp>
          <p:nvCxnSpPr>
            <p:cNvPr id="328" name="Google Shape;328;p25"/>
            <p:cNvCxnSpPr/>
            <p:nvPr/>
          </p:nvCxnSpPr>
          <p:spPr>
            <a:xfrm flipH="1" rot="10800000">
              <a:off x="5885271" y="3174884"/>
              <a:ext cx="904057" cy="825499"/>
            </a:xfrm>
            <a:prstGeom prst="straightConnector1">
              <a:avLst/>
            </a:prstGeom>
            <a:noFill/>
            <a:ln cap="flat" cmpd="sng" w="127000">
              <a:solidFill>
                <a:srgbClr val="FF0003"/>
              </a:solidFill>
              <a:prstDash val="solid"/>
              <a:round/>
              <a:headEnd len="sm" w="sm" type="none"/>
              <a:tailEnd len="sm" w="sm" type="none"/>
            </a:ln>
          </p:spPr>
        </p:cxnSp>
        <p:pic>
          <p:nvPicPr>
            <p:cNvPr id="329" name="Google Shape;329;p25"/>
            <p:cNvPicPr preferRelativeResize="0"/>
            <p:nvPr/>
          </p:nvPicPr>
          <p:blipFill rotWithShape="1">
            <a:blip r:embed="rId5">
              <a:alphaModFix/>
            </a:blip>
            <a:srcRect b="0" l="0" r="0" t="0"/>
            <a:stretch/>
          </p:blipFill>
          <p:spPr>
            <a:xfrm>
              <a:off x="4431110" y="3820045"/>
              <a:ext cx="918878" cy="1244600"/>
            </a:xfrm>
            <a:prstGeom prst="rect">
              <a:avLst/>
            </a:prstGeom>
            <a:noFill/>
            <a:ln>
              <a:noFill/>
            </a:ln>
          </p:spPr>
        </p:pic>
        <p:pic>
          <p:nvPicPr>
            <p:cNvPr id="330" name="Google Shape;330;p25"/>
            <p:cNvPicPr preferRelativeResize="0"/>
            <p:nvPr/>
          </p:nvPicPr>
          <p:blipFill rotWithShape="1">
            <a:blip r:embed="rId5">
              <a:alphaModFix/>
            </a:blip>
            <a:srcRect b="0" l="0" r="0" t="0"/>
            <a:stretch/>
          </p:blipFill>
          <p:spPr>
            <a:xfrm>
              <a:off x="3338910" y="4683645"/>
              <a:ext cx="918878" cy="1244600"/>
            </a:xfrm>
            <a:prstGeom prst="rect">
              <a:avLst/>
            </a:prstGeom>
            <a:noFill/>
            <a:ln>
              <a:noFill/>
            </a:ln>
          </p:spPr>
        </p:pic>
        <p:sp>
          <p:nvSpPr>
            <p:cNvPr id="331" name="Google Shape;331;p25"/>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32" name="Google Shape;332;p25"/>
            <p:cNvSpPr txBox="1"/>
            <p:nvPr/>
          </p:nvSpPr>
          <p:spPr>
            <a:xfrm>
              <a:off x="2726184" y="838200"/>
              <a:ext cx="5117021"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b="0" i="0" lang="en-US" sz="4716" u="none" cap="none" strike="noStrike">
                  <a:solidFill>
                    <a:schemeClr val="dk1"/>
                  </a:solidFill>
                  <a:latin typeface="Times New Roman"/>
                  <a:ea typeface="Times New Roman"/>
                  <a:cs typeface="Times New Roman"/>
                  <a:sym typeface="Times New Roman"/>
                </a:rPr>
                <a:t>What if you hear... </a:t>
              </a:r>
              <a:endParaRPr/>
            </a:p>
          </p:txBody>
        </p:sp>
        <p:sp>
          <p:nvSpPr>
            <p:cNvPr id="333" name="Google Shape;333;p25"/>
            <p:cNvSpPr txBox="1"/>
            <p:nvPr/>
          </p:nvSpPr>
          <p:spPr>
            <a:xfrm>
              <a:off x="939800" y="3060700"/>
              <a:ext cx="5442069" cy="2794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We’ll just refactor the code to support logging </a:t>
              </a:r>
              <a:endParaRPr/>
            </a:p>
          </p:txBody>
        </p:sp>
        <p:sp>
          <p:nvSpPr>
            <p:cNvPr id="334" name="Google Shape;334;p25"/>
            <p:cNvSpPr txBox="1"/>
            <p:nvPr/>
          </p:nvSpPr>
          <p:spPr>
            <a:xfrm>
              <a:off x="939800" y="3581400"/>
              <a:ext cx="8675425" cy="2794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Can you refactor the code so that it authenticates against LDAP instead of  </a:t>
              </a:r>
              <a:endParaRPr/>
            </a:p>
          </p:txBody>
        </p:sp>
        <p:sp>
          <p:nvSpPr>
            <p:cNvPr id="335" name="Google Shape;335;p25"/>
            <p:cNvSpPr txBox="1"/>
            <p:nvPr/>
          </p:nvSpPr>
          <p:spPr>
            <a:xfrm>
              <a:off x="939800" y="3898900"/>
              <a:ext cx="1309044" cy="2794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Database? </a:t>
              </a:r>
              <a:endParaRPr/>
            </a:p>
          </p:txBody>
        </p:sp>
        <p:sp>
          <p:nvSpPr>
            <p:cNvPr id="336" name="Google Shape;336;p25"/>
            <p:cNvSpPr txBox="1"/>
            <p:nvPr/>
          </p:nvSpPr>
          <p:spPr>
            <a:xfrm>
              <a:off x="939800" y="4419600"/>
              <a:ext cx="9001094" cy="2794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We have too much duplicate code, we need to refactor the code to eliminate  </a:t>
              </a:r>
              <a:endParaRPr/>
            </a:p>
          </p:txBody>
        </p:sp>
        <p:sp>
          <p:nvSpPr>
            <p:cNvPr id="337" name="Google Shape;337;p25"/>
            <p:cNvSpPr txBox="1"/>
            <p:nvPr/>
          </p:nvSpPr>
          <p:spPr>
            <a:xfrm>
              <a:off x="939800" y="4737100"/>
              <a:ext cx="1408734" cy="2794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duplication </a:t>
              </a:r>
              <a:endParaRPr/>
            </a:p>
          </p:txBody>
        </p:sp>
        <p:sp>
          <p:nvSpPr>
            <p:cNvPr id="338" name="Google Shape;338;p25"/>
            <p:cNvSpPr txBox="1"/>
            <p:nvPr/>
          </p:nvSpPr>
          <p:spPr>
            <a:xfrm>
              <a:off x="939800" y="5257800"/>
              <a:ext cx="4980612" cy="2794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This class is too big, we need to refactor it </a:t>
              </a:r>
              <a:endParaRPr/>
            </a:p>
          </p:txBody>
        </p:sp>
        <p:sp>
          <p:nvSpPr>
            <p:cNvPr id="339" name="Google Shape;339;p25"/>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b="0" i="0" sz="1448" u="none" cap="none" strike="noStrike">
                <a:solidFill>
                  <a:srgbClr val="0812FF"/>
                </a:solidFill>
                <a:latin typeface="Times New Roman"/>
                <a:ea typeface="Times New Roman"/>
                <a:cs typeface="Times New Roman"/>
                <a:sym typeface="Times New Roman"/>
              </a:endParaRPr>
            </a:p>
          </p:txBody>
        </p:sp>
        <p:sp>
          <p:nvSpPr>
            <p:cNvPr id="340" name="Google Shape;340;p25"/>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68 </a:t>
              </a:r>
              <a:endParaRPr/>
            </a:p>
          </p:txBody>
        </p:sp>
        <p:sp>
          <p:nvSpPr>
            <p:cNvPr id="341" name="Google Shape;341;p25"/>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 </a:t>
              </a:r>
              <a:endParaRPr b="0" i="0" sz="1200" u="none" cap="none" strike="noStrike">
                <a:solidFill>
                  <a:schemeClr val="dk1"/>
                </a:solidFill>
                <a:latin typeface="Helvetica Neue"/>
                <a:ea typeface="Helvetica Neue"/>
                <a:cs typeface="Helvetica Neue"/>
                <a:sym typeface="Helvetica Neue"/>
              </a:endParaRPr>
            </a:p>
          </p:txBody>
        </p:sp>
      </p:gr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7" name="Shape 2457"/>
        <p:cNvGrpSpPr/>
        <p:nvPr/>
      </p:nvGrpSpPr>
      <p:grpSpPr>
        <a:xfrm>
          <a:off x="0" y="0"/>
          <a:ext cx="0" cy="0"/>
          <a:chOff x="0" y="0"/>
          <a:chExt cx="0" cy="0"/>
        </a:xfrm>
      </p:grpSpPr>
      <p:pic>
        <p:nvPicPr>
          <p:cNvPr id="2458" name="Google Shape;2458;p142"/>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2459" name="Google Shape;2459;p142"/>
          <p:cNvGrpSpPr/>
          <p:nvPr/>
        </p:nvGrpSpPr>
        <p:grpSpPr>
          <a:xfrm>
            <a:off x="0" y="0"/>
            <a:ext cx="10276784" cy="7785100"/>
            <a:chOff x="0" y="0"/>
            <a:chExt cx="10276784" cy="7785100"/>
          </a:xfrm>
        </p:grpSpPr>
        <p:cxnSp>
          <p:nvCxnSpPr>
            <p:cNvPr id="2460" name="Google Shape;2460;p142"/>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2461" name="Google Shape;2461;p142"/>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462" name="Google Shape;2462;p142"/>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2463" name="Google Shape;2463;p142"/>
            <p:cNvPicPr preferRelativeResize="0"/>
            <p:nvPr/>
          </p:nvPicPr>
          <p:blipFill rotWithShape="1">
            <a:blip r:embed="rId4">
              <a:alphaModFix/>
            </a:blip>
            <a:srcRect b="0" l="0" r="0" t="0"/>
            <a:stretch/>
          </p:blipFill>
          <p:spPr>
            <a:xfrm>
              <a:off x="1079500" y="2997200"/>
              <a:ext cx="8017318" cy="2870200"/>
            </a:xfrm>
            <a:prstGeom prst="rect">
              <a:avLst/>
            </a:prstGeom>
            <a:noFill/>
            <a:ln>
              <a:noFill/>
            </a:ln>
          </p:spPr>
        </p:pic>
        <p:sp>
          <p:nvSpPr>
            <p:cNvPr id="2464" name="Google Shape;2464;p142"/>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465" name="Google Shape;2465;p142"/>
            <p:cNvSpPr txBox="1"/>
            <p:nvPr/>
          </p:nvSpPr>
          <p:spPr>
            <a:xfrm>
              <a:off x="7818114" y="12700"/>
              <a:ext cx="2458670" cy="304800"/>
            </a:xfrm>
            <a:prstGeom prst="rect">
              <a:avLst/>
            </a:prstGeom>
            <a:noFill/>
            <a:ln>
              <a:noFill/>
            </a:ln>
          </p:spPr>
          <p:txBody>
            <a:bodyPr anchorCtr="0" anchor="t" bIns="0" lIns="0" spcFirstLastPara="1" rIns="0" wrap="square" tIns="0">
              <a:noAutofit/>
            </a:bodyPr>
            <a:lstStyle/>
            <a:p>
              <a:pPr indent="0" lvl="0" marL="0" marR="0" rtl="0" algn="l">
                <a:lnSpc>
                  <a:spcPct val="106053"/>
                </a:lnSpc>
                <a:spcBef>
                  <a:spcPts val="0"/>
                </a:spcBef>
                <a:spcAft>
                  <a:spcPts val="0"/>
                </a:spcAft>
                <a:buNone/>
              </a:pPr>
              <a:r>
                <a:rPr lang="en-US" sz="2263">
                  <a:solidFill>
                    <a:schemeClr val="dk1"/>
                  </a:solidFill>
                  <a:latin typeface="Times New Roman"/>
                  <a:ea typeface="Times New Roman"/>
                  <a:cs typeface="Times New Roman"/>
                  <a:sym typeface="Times New Roman"/>
                </a:rPr>
                <a:t>Smell:  Large Class </a:t>
              </a:r>
              <a:endParaRPr/>
            </a:p>
          </p:txBody>
        </p:sp>
        <p:sp>
          <p:nvSpPr>
            <p:cNvPr id="2466" name="Google Shape;2466;p142"/>
            <p:cNvSpPr txBox="1"/>
            <p:nvPr/>
          </p:nvSpPr>
          <p:spPr>
            <a:xfrm>
              <a:off x="570346" y="889000"/>
              <a:ext cx="9428988"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Replace Type Code with Subclasses </a:t>
              </a:r>
              <a:endParaRPr/>
            </a:p>
          </p:txBody>
        </p:sp>
        <p:sp>
          <p:nvSpPr>
            <p:cNvPr id="2467" name="Google Shape;2467;p142"/>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2468" name="Google Shape;2468;p142"/>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156 </a:t>
              </a:r>
              <a:endParaRPr/>
            </a:p>
          </p:txBody>
        </p:sp>
        <p:sp>
          <p:nvSpPr>
            <p:cNvPr id="2469" name="Google Shape;2469;p142"/>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3" name="Shape 2473"/>
        <p:cNvGrpSpPr/>
        <p:nvPr/>
      </p:nvGrpSpPr>
      <p:grpSpPr>
        <a:xfrm>
          <a:off x="0" y="0"/>
          <a:ext cx="0" cy="0"/>
          <a:chOff x="0" y="0"/>
          <a:chExt cx="0" cy="0"/>
        </a:xfrm>
      </p:grpSpPr>
      <p:pic>
        <p:nvPicPr>
          <p:cNvPr id="2474" name="Google Shape;2474;p143"/>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2475" name="Google Shape;2475;p143"/>
          <p:cNvGrpSpPr/>
          <p:nvPr/>
        </p:nvGrpSpPr>
        <p:grpSpPr>
          <a:xfrm>
            <a:off x="0" y="0"/>
            <a:ext cx="10445548" cy="7785100"/>
            <a:chOff x="0" y="0"/>
            <a:chExt cx="10445548" cy="7785100"/>
          </a:xfrm>
        </p:grpSpPr>
        <p:cxnSp>
          <p:nvCxnSpPr>
            <p:cNvPr id="2476" name="Google Shape;2476;p143"/>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2477" name="Google Shape;2477;p143"/>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478" name="Google Shape;2478;p143"/>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2479" name="Google Shape;2479;p143"/>
            <p:cNvPicPr preferRelativeResize="0"/>
            <p:nvPr/>
          </p:nvPicPr>
          <p:blipFill rotWithShape="1">
            <a:blip r:embed="rId4">
              <a:alphaModFix/>
            </a:blip>
            <a:srcRect b="0" l="0" r="0" t="0"/>
            <a:stretch/>
          </p:blipFill>
          <p:spPr>
            <a:xfrm>
              <a:off x="825500" y="3225800"/>
              <a:ext cx="8511702" cy="2400300"/>
            </a:xfrm>
            <a:prstGeom prst="rect">
              <a:avLst/>
            </a:prstGeom>
            <a:noFill/>
            <a:ln>
              <a:noFill/>
            </a:ln>
          </p:spPr>
        </p:pic>
        <p:sp>
          <p:nvSpPr>
            <p:cNvPr id="2480" name="Google Shape;2480;p143"/>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481" name="Google Shape;2481;p143"/>
            <p:cNvSpPr txBox="1"/>
            <p:nvPr/>
          </p:nvSpPr>
          <p:spPr>
            <a:xfrm>
              <a:off x="7818114" y="12700"/>
              <a:ext cx="2458670" cy="304800"/>
            </a:xfrm>
            <a:prstGeom prst="rect">
              <a:avLst/>
            </a:prstGeom>
            <a:noFill/>
            <a:ln>
              <a:noFill/>
            </a:ln>
          </p:spPr>
          <p:txBody>
            <a:bodyPr anchorCtr="0" anchor="t" bIns="0" lIns="0" spcFirstLastPara="1" rIns="0" wrap="square" tIns="0">
              <a:noAutofit/>
            </a:bodyPr>
            <a:lstStyle/>
            <a:p>
              <a:pPr indent="0" lvl="0" marL="0" marR="0" rtl="0" algn="l">
                <a:lnSpc>
                  <a:spcPct val="106053"/>
                </a:lnSpc>
                <a:spcBef>
                  <a:spcPts val="0"/>
                </a:spcBef>
                <a:spcAft>
                  <a:spcPts val="0"/>
                </a:spcAft>
                <a:buNone/>
              </a:pPr>
              <a:r>
                <a:rPr lang="en-US" sz="2263">
                  <a:solidFill>
                    <a:schemeClr val="dk1"/>
                  </a:solidFill>
                  <a:latin typeface="Times New Roman"/>
                  <a:ea typeface="Times New Roman"/>
                  <a:cs typeface="Times New Roman"/>
                  <a:sym typeface="Times New Roman"/>
                </a:rPr>
                <a:t>Smell:  Large Class </a:t>
              </a:r>
              <a:endParaRPr/>
            </a:p>
          </p:txBody>
        </p:sp>
        <p:sp>
          <p:nvSpPr>
            <p:cNvPr id="2482" name="Google Shape;2482;p143"/>
            <p:cNvSpPr txBox="1"/>
            <p:nvPr/>
          </p:nvSpPr>
          <p:spPr>
            <a:xfrm>
              <a:off x="98604" y="901700"/>
              <a:ext cx="10346944"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Replace Type Code with State/Strategy </a:t>
              </a:r>
              <a:endParaRPr/>
            </a:p>
          </p:txBody>
        </p:sp>
        <p:sp>
          <p:nvSpPr>
            <p:cNvPr id="2483" name="Google Shape;2483;p143"/>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2484" name="Google Shape;2484;p143"/>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157 </a:t>
              </a:r>
              <a:endParaRPr/>
            </a:p>
          </p:txBody>
        </p:sp>
        <p:sp>
          <p:nvSpPr>
            <p:cNvPr id="2485" name="Google Shape;2485;p143"/>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9" name="Shape 2489"/>
        <p:cNvGrpSpPr/>
        <p:nvPr/>
      </p:nvGrpSpPr>
      <p:grpSpPr>
        <a:xfrm>
          <a:off x="0" y="0"/>
          <a:ext cx="0" cy="0"/>
          <a:chOff x="0" y="0"/>
          <a:chExt cx="0" cy="0"/>
        </a:xfrm>
      </p:grpSpPr>
      <p:pic>
        <p:nvPicPr>
          <p:cNvPr id="2490" name="Google Shape;2490;p144"/>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2491" name="Google Shape;2491;p144"/>
          <p:cNvGrpSpPr/>
          <p:nvPr/>
        </p:nvGrpSpPr>
        <p:grpSpPr>
          <a:xfrm>
            <a:off x="0" y="0"/>
            <a:ext cx="10276784" cy="7785100"/>
            <a:chOff x="0" y="0"/>
            <a:chExt cx="10276784" cy="7785100"/>
          </a:xfrm>
        </p:grpSpPr>
        <p:cxnSp>
          <p:nvCxnSpPr>
            <p:cNvPr id="2492" name="Google Shape;2492;p144"/>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2493" name="Google Shape;2493;p144"/>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494" name="Google Shape;2494;p144"/>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2495" name="Google Shape;2495;p144"/>
            <p:cNvPicPr preferRelativeResize="0"/>
            <p:nvPr/>
          </p:nvPicPr>
          <p:blipFill rotWithShape="1">
            <a:blip r:embed="rId4">
              <a:alphaModFix/>
            </a:blip>
            <a:srcRect b="0" l="0" r="0" t="0"/>
            <a:stretch/>
          </p:blipFill>
          <p:spPr>
            <a:xfrm>
              <a:off x="1905000" y="2362200"/>
              <a:ext cx="6350000" cy="4127500"/>
            </a:xfrm>
            <a:prstGeom prst="rect">
              <a:avLst/>
            </a:prstGeom>
            <a:noFill/>
            <a:ln>
              <a:noFill/>
            </a:ln>
          </p:spPr>
        </p:pic>
        <p:sp>
          <p:nvSpPr>
            <p:cNvPr id="2496" name="Google Shape;2496;p144"/>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497" name="Google Shape;2497;p144"/>
            <p:cNvSpPr txBox="1"/>
            <p:nvPr/>
          </p:nvSpPr>
          <p:spPr>
            <a:xfrm>
              <a:off x="7818114" y="12700"/>
              <a:ext cx="2458670" cy="304800"/>
            </a:xfrm>
            <a:prstGeom prst="rect">
              <a:avLst/>
            </a:prstGeom>
            <a:noFill/>
            <a:ln>
              <a:noFill/>
            </a:ln>
          </p:spPr>
          <p:txBody>
            <a:bodyPr anchorCtr="0" anchor="t" bIns="0" lIns="0" spcFirstLastPara="1" rIns="0" wrap="square" tIns="0">
              <a:noAutofit/>
            </a:bodyPr>
            <a:lstStyle/>
            <a:p>
              <a:pPr indent="0" lvl="0" marL="0" marR="0" rtl="0" algn="l">
                <a:lnSpc>
                  <a:spcPct val="106053"/>
                </a:lnSpc>
                <a:spcBef>
                  <a:spcPts val="0"/>
                </a:spcBef>
                <a:spcAft>
                  <a:spcPts val="0"/>
                </a:spcAft>
                <a:buNone/>
              </a:pPr>
              <a:r>
                <a:rPr lang="en-US" sz="2263">
                  <a:solidFill>
                    <a:schemeClr val="dk1"/>
                  </a:solidFill>
                  <a:latin typeface="Times New Roman"/>
                  <a:ea typeface="Times New Roman"/>
                  <a:cs typeface="Times New Roman"/>
                  <a:sym typeface="Times New Roman"/>
                </a:rPr>
                <a:t>Smell:  Large Class </a:t>
              </a:r>
              <a:endParaRPr/>
            </a:p>
          </p:txBody>
        </p:sp>
        <p:sp>
          <p:nvSpPr>
            <p:cNvPr id="2498" name="Google Shape;2498;p144"/>
            <p:cNvSpPr txBox="1"/>
            <p:nvPr/>
          </p:nvSpPr>
          <p:spPr>
            <a:xfrm>
              <a:off x="1623460" y="889000"/>
              <a:ext cx="7322629"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Extract (Narrow) Interface </a:t>
              </a:r>
              <a:endParaRPr/>
            </a:p>
          </p:txBody>
        </p:sp>
        <p:sp>
          <p:nvSpPr>
            <p:cNvPr id="2499" name="Google Shape;2499;p144"/>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2500" name="Google Shape;2500;p144"/>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158 </a:t>
              </a:r>
              <a:endParaRPr/>
            </a:p>
          </p:txBody>
        </p:sp>
        <p:sp>
          <p:nvSpPr>
            <p:cNvPr id="2501" name="Google Shape;2501;p144"/>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5" name="Shape 2505"/>
        <p:cNvGrpSpPr/>
        <p:nvPr/>
      </p:nvGrpSpPr>
      <p:grpSpPr>
        <a:xfrm>
          <a:off x="0" y="0"/>
          <a:ext cx="0" cy="0"/>
          <a:chOff x="0" y="0"/>
          <a:chExt cx="0" cy="0"/>
        </a:xfrm>
      </p:grpSpPr>
      <p:pic>
        <p:nvPicPr>
          <p:cNvPr id="2506" name="Google Shape;2506;p145"/>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2507" name="Google Shape;2507;p145"/>
          <p:cNvGrpSpPr/>
          <p:nvPr/>
        </p:nvGrpSpPr>
        <p:grpSpPr>
          <a:xfrm>
            <a:off x="0" y="0"/>
            <a:ext cx="10253202" cy="7785100"/>
            <a:chOff x="0" y="0"/>
            <a:chExt cx="10253202" cy="7785100"/>
          </a:xfrm>
        </p:grpSpPr>
        <p:cxnSp>
          <p:nvCxnSpPr>
            <p:cNvPr id="2508" name="Google Shape;2508;p145"/>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2509" name="Google Shape;2509;p145"/>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510" name="Google Shape;2510;p145"/>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2511" name="Google Shape;2511;p145"/>
            <p:cNvPicPr preferRelativeResize="0"/>
            <p:nvPr/>
          </p:nvPicPr>
          <p:blipFill rotWithShape="1">
            <a:blip r:embed="rId4">
              <a:alphaModFix/>
            </a:blip>
            <a:srcRect b="0" l="0" r="0" t="0"/>
            <a:stretch/>
          </p:blipFill>
          <p:spPr>
            <a:xfrm>
              <a:off x="165100" y="2425700"/>
              <a:ext cx="213915" cy="192524"/>
            </a:xfrm>
            <a:prstGeom prst="rect">
              <a:avLst/>
            </a:prstGeom>
            <a:noFill/>
            <a:ln>
              <a:noFill/>
            </a:ln>
          </p:spPr>
        </p:pic>
        <p:pic>
          <p:nvPicPr>
            <p:cNvPr id="2512" name="Google Shape;2512;p145"/>
            <p:cNvPicPr preferRelativeResize="0"/>
            <p:nvPr/>
          </p:nvPicPr>
          <p:blipFill rotWithShape="1">
            <a:blip r:embed="rId4">
              <a:alphaModFix/>
            </a:blip>
            <a:srcRect b="0" l="0" r="0" t="0"/>
            <a:stretch/>
          </p:blipFill>
          <p:spPr>
            <a:xfrm>
              <a:off x="165100" y="3263900"/>
              <a:ext cx="213915" cy="192524"/>
            </a:xfrm>
            <a:prstGeom prst="rect">
              <a:avLst/>
            </a:prstGeom>
            <a:noFill/>
            <a:ln>
              <a:noFill/>
            </a:ln>
          </p:spPr>
        </p:pic>
        <p:pic>
          <p:nvPicPr>
            <p:cNvPr id="2513" name="Google Shape;2513;p145"/>
            <p:cNvPicPr preferRelativeResize="0"/>
            <p:nvPr/>
          </p:nvPicPr>
          <p:blipFill rotWithShape="1">
            <a:blip r:embed="rId4">
              <a:alphaModFix/>
            </a:blip>
            <a:srcRect b="0" l="0" r="0" t="0"/>
            <a:stretch/>
          </p:blipFill>
          <p:spPr>
            <a:xfrm>
              <a:off x="165100" y="4102100"/>
              <a:ext cx="213915" cy="192524"/>
            </a:xfrm>
            <a:prstGeom prst="rect">
              <a:avLst/>
            </a:prstGeom>
            <a:noFill/>
            <a:ln>
              <a:noFill/>
            </a:ln>
          </p:spPr>
        </p:pic>
        <p:pic>
          <p:nvPicPr>
            <p:cNvPr id="2514" name="Google Shape;2514;p145"/>
            <p:cNvPicPr preferRelativeResize="0"/>
            <p:nvPr/>
          </p:nvPicPr>
          <p:blipFill rotWithShape="1">
            <a:blip r:embed="rId4">
              <a:alphaModFix/>
            </a:blip>
            <a:srcRect b="0" l="0" r="0" t="0"/>
            <a:stretch/>
          </p:blipFill>
          <p:spPr>
            <a:xfrm>
              <a:off x="355600" y="4579942"/>
              <a:ext cx="194468" cy="175022"/>
            </a:xfrm>
            <a:prstGeom prst="rect">
              <a:avLst/>
            </a:prstGeom>
            <a:noFill/>
            <a:ln>
              <a:noFill/>
            </a:ln>
          </p:spPr>
        </p:pic>
        <p:pic>
          <p:nvPicPr>
            <p:cNvPr id="2515" name="Google Shape;2515;p145"/>
            <p:cNvPicPr preferRelativeResize="0"/>
            <p:nvPr/>
          </p:nvPicPr>
          <p:blipFill rotWithShape="1">
            <a:blip r:embed="rId4">
              <a:alphaModFix/>
            </a:blip>
            <a:srcRect b="0" l="0" r="0" t="0"/>
            <a:stretch/>
          </p:blipFill>
          <p:spPr>
            <a:xfrm>
              <a:off x="355600" y="4976424"/>
              <a:ext cx="194468" cy="175022"/>
            </a:xfrm>
            <a:prstGeom prst="rect">
              <a:avLst/>
            </a:prstGeom>
            <a:noFill/>
            <a:ln>
              <a:noFill/>
            </a:ln>
          </p:spPr>
        </p:pic>
        <p:pic>
          <p:nvPicPr>
            <p:cNvPr id="2516" name="Google Shape;2516;p145"/>
            <p:cNvPicPr preferRelativeResize="0"/>
            <p:nvPr/>
          </p:nvPicPr>
          <p:blipFill rotWithShape="1">
            <a:blip r:embed="rId4">
              <a:alphaModFix/>
            </a:blip>
            <a:srcRect b="0" l="0" r="0" t="0"/>
            <a:stretch/>
          </p:blipFill>
          <p:spPr>
            <a:xfrm>
              <a:off x="355600" y="5437198"/>
              <a:ext cx="194468" cy="175022"/>
            </a:xfrm>
            <a:prstGeom prst="rect">
              <a:avLst/>
            </a:prstGeom>
            <a:noFill/>
            <a:ln>
              <a:noFill/>
            </a:ln>
          </p:spPr>
        </p:pic>
        <p:pic>
          <p:nvPicPr>
            <p:cNvPr id="2517" name="Google Shape;2517;p145"/>
            <p:cNvPicPr preferRelativeResize="0"/>
            <p:nvPr/>
          </p:nvPicPr>
          <p:blipFill rotWithShape="1">
            <a:blip r:embed="rId4">
              <a:alphaModFix/>
            </a:blip>
            <a:srcRect b="0" l="0" r="0" t="0"/>
            <a:stretch/>
          </p:blipFill>
          <p:spPr>
            <a:xfrm>
              <a:off x="355600" y="5865826"/>
              <a:ext cx="194468" cy="175022"/>
            </a:xfrm>
            <a:prstGeom prst="rect">
              <a:avLst/>
            </a:prstGeom>
            <a:noFill/>
            <a:ln>
              <a:noFill/>
            </a:ln>
          </p:spPr>
        </p:pic>
        <p:pic>
          <p:nvPicPr>
            <p:cNvPr id="2518" name="Google Shape;2518;p145"/>
            <p:cNvPicPr preferRelativeResize="0"/>
            <p:nvPr/>
          </p:nvPicPr>
          <p:blipFill rotWithShape="1">
            <a:blip r:embed="rId5">
              <a:alphaModFix/>
            </a:blip>
            <a:srcRect b="0" l="0" r="0" t="0"/>
            <a:stretch/>
          </p:blipFill>
          <p:spPr>
            <a:xfrm>
              <a:off x="5880100" y="3949700"/>
              <a:ext cx="4279900" cy="1406657"/>
            </a:xfrm>
            <a:prstGeom prst="rect">
              <a:avLst/>
            </a:prstGeom>
            <a:noFill/>
            <a:ln>
              <a:noFill/>
            </a:ln>
          </p:spPr>
        </p:pic>
        <p:pic>
          <p:nvPicPr>
            <p:cNvPr id="2519" name="Google Shape;2519;p145"/>
            <p:cNvPicPr preferRelativeResize="0"/>
            <p:nvPr/>
          </p:nvPicPr>
          <p:blipFill rotWithShape="1">
            <a:blip r:embed="rId6">
              <a:alphaModFix/>
            </a:blip>
            <a:srcRect b="0" l="0" r="0" t="0"/>
            <a:stretch/>
          </p:blipFill>
          <p:spPr>
            <a:xfrm>
              <a:off x="5880100" y="5356357"/>
              <a:ext cx="4306093" cy="1406658"/>
            </a:xfrm>
            <a:prstGeom prst="rect">
              <a:avLst/>
            </a:prstGeom>
            <a:noFill/>
            <a:ln>
              <a:noFill/>
            </a:ln>
          </p:spPr>
        </p:pic>
        <p:sp>
          <p:nvSpPr>
            <p:cNvPr id="2520" name="Google Shape;2520;p145"/>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521" name="Google Shape;2521;p145"/>
            <p:cNvSpPr txBox="1"/>
            <p:nvPr/>
          </p:nvSpPr>
          <p:spPr>
            <a:xfrm>
              <a:off x="2845401" y="838200"/>
              <a:ext cx="4878705"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Switch Statement </a:t>
              </a:r>
              <a:endParaRPr/>
            </a:p>
          </p:txBody>
        </p:sp>
        <p:sp>
          <p:nvSpPr>
            <p:cNvPr id="2522" name="Google Shape;2522;p145"/>
            <p:cNvSpPr txBox="1"/>
            <p:nvPr/>
          </p:nvSpPr>
          <p:spPr>
            <a:xfrm>
              <a:off x="609600" y="2336800"/>
              <a:ext cx="8668552" cy="1435100"/>
            </a:xfrm>
            <a:prstGeom prst="rect">
              <a:avLst/>
            </a:prstGeom>
            <a:noFill/>
            <a:ln>
              <a:noFill/>
            </a:ln>
          </p:spPr>
          <p:txBody>
            <a:bodyPr anchorCtr="0" anchor="t" bIns="0" lIns="0" spcFirstLastPara="1" rIns="0" wrap="square" tIns="0">
              <a:noAutofit/>
            </a:bodyPr>
            <a:lstStyle/>
            <a:p>
              <a:pPr indent="0" lvl="0" marL="0" marR="0" rtl="0" algn="l">
                <a:lnSpc>
                  <a:spcPct val="120481"/>
                </a:lnSpc>
                <a:spcBef>
                  <a:spcPts val="0"/>
                </a:spcBef>
                <a:spcAft>
                  <a:spcPts val="0"/>
                </a:spcAft>
                <a:buNone/>
              </a:pPr>
              <a:r>
                <a:rPr lang="en-US" sz="2075">
                  <a:solidFill>
                    <a:schemeClr val="dk1"/>
                  </a:solidFill>
                  <a:latin typeface="Times New Roman"/>
                  <a:ea typeface="Times New Roman"/>
                  <a:cs typeface="Times New Roman"/>
                  <a:sym typeface="Times New Roman"/>
                </a:rPr>
                <a:t> This smell exists when the same switch statement (or “if…else if…else if”  statement) is duplicated across a system.  </a:t>
              </a:r>
              <a:endParaRPr/>
            </a:p>
            <a:p>
              <a:pPr indent="0" lvl="0" marL="0" marR="0" rtl="0" algn="l">
                <a:lnSpc>
                  <a:spcPct val="106024"/>
                </a:lnSpc>
                <a:spcBef>
                  <a:spcPts val="1500"/>
                </a:spcBef>
                <a:spcAft>
                  <a:spcPts val="0"/>
                </a:spcAft>
                <a:buNone/>
              </a:pPr>
              <a:r>
                <a:rPr lang="en-US" sz="2075">
                  <a:solidFill>
                    <a:schemeClr val="dk1"/>
                  </a:solidFill>
                  <a:latin typeface="Times New Roman"/>
                  <a:ea typeface="Times New Roman"/>
                  <a:cs typeface="Times New Roman"/>
                  <a:sym typeface="Times New Roman"/>
                </a:rPr>
                <a:t> Such duplicated code reveals a lack of object-orientation and a missed </a:t>
              </a:r>
              <a:endParaRPr/>
            </a:p>
            <a:p>
              <a:pPr indent="0" lvl="0" marL="0" marR="0" rtl="0" algn="l">
                <a:lnSpc>
                  <a:spcPct val="106024"/>
                </a:lnSpc>
                <a:spcBef>
                  <a:spcPts val="300"/>
                </a:spcBef>
                <a:spcAft>
                  <a:spcPts val="0"/>
                </a:spcAft>
                <a:buNone/>
              </a:pPr>
              <a:r>
                <a:rPr lang="en-US" sz="2075">
                  <a:solidFill>
                    <a:schemeClr val="dk1"/>
                  </a:solidFill>
                  <a:latin typeface="Times New Roman"/>
                  <a:ea typeface="Times New Roman"/>
                  <a:cs typeface="Times New Roman"/>
                  <a:sym typeface="Times New Roman"/>
                </a:rPr>
                <a:t>opportunity to rely on the elegance of polymorphism.   </a:t>
              </a:r>
              <a:endParaRPr/>
            </a:p>
          </p:txBody>
        </p:sp>
        <p:sp>
          <p:nvSpPr>
            <p:cNvPr id="2523" name="Google Shape;2523;p145"/>
            <p:cNvSpPr txBox="1"/>
            <p:nvPr/>
          </p:nvSpPr>
          <p:spPr>
            <a:xfrm>
              <a:off x="609600" y="4013200"/>
              <a:ext cx="4397755" cy="22606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lang="en-US" sz="2075">
                  <a:solidFill>
                    <a:schemeClr val="dk1"/>
                  </a:solidFill>
                  <a:latin typeface="Times New Roman"/>
                  <a:ea typeface="Times New Roman"/>
                  <a:cs typeface="Times New Roman"/>
                  <a:sym typeface="Times New Roman"/>
                </a:rPr>
                <a:t>Remedies:</a:t>
              </a:r>
              <a:endParaRPr/>
            </a:p>
            <a:p>
              <a:pPr indent="152400" lvl="0" marL="0" marR="0" rtl="0" algn="l">
                <a:lnSpc>
                  <a:spcPct val="106044"/>
                </a:lnSpc>
                <a:spcBef>
                  <a:spcPts val="1500"/>
                </a:spcBef>
                <a:spcAft>
                  <a:spcPts val="0"/>
                </a:spcAft>
                <a:buNone/>
              </a:pPr>
              <a:r>
                <a:rPr lang="en-US" sz="1886">
                  <a:solidFill>
                    <a:schemeClr val="dk1"/>
                  </a:solidFill>
                  <a:latin typeface="Times New Roman"/>
                  <a:ea typeface="Times New Roman"/>
                  <a:cs typeface="Times New Roman"/>
                  <a:sym typeface="Times New Roman"/>
                </a:rPr>
                <a:t>Replace Type Code with Polymorphism</a:t>
              </a:r>
              <a:endParaRPr/>
            </a:p>
            <a:p>
              <a:pPr indent="152400" lvl="0" marL="0" marR="0" rtl="0" algn="l">
                <a:lnSpc>
                  <a:spcPct val="106044"/>
                </a:lnSpc>
                <a:spcBef>
                  <a:spcPts val="1500"/>
                </a:spcBef>
                <a:spcAft>
                  <a:spcPts val="0"/>
                </a:spcAft>
                <a:buNone/>
              </a:pPr>
              <a:r>
                <a:rPr lang="en-US" sz="1886">
                  <a:solidFill>
                    <a:schemeClr val="dk1"/>
                  </a:solidFill>
                  <a:latin typeface="Times New Roman"/>
                  <a:ea typeface="Times New Roman"/>
                  <a:cs typeface="Times New Roman"/>
                  <a:sym typeface="Times New Roman"/>
                </a:rPr>
                <a:t>Replace Type Code with State / Strategy</a:t>
              </a:r>
              <a:endParaRPr/>
            </a:p>
            <a:p>
              <a:pPr indent="152400" lvl="0" marL="0" marR="0" rtl="0" algn="l">
                <a:lnSpc>
                  <a:spcPct val="106044"/>
                </a:lnSpc>
                <a:spcBef>
                  <a:spcPts val="1500"/>
                </a:spcBef>
                <a:spcAft>
                  <a:spcPts val="0"/>
                </a:spcAft>
                <a:buNone/>
              </a:pPr>
              <a:r>
                <a:rPr lang="en-US" sz="1886">
                  <a:solidFill>
                    <a:schemeClr val="dk1"/>
                  </a:solidFill>
                  <a:latin typeface="Times New Roman"/>
                  <a:ea typeface="Times New Roman"/>
                  <a:cs typeface="Times New Roman"/>
                  <a:sym typeface="Times New Roman"/>
                </a:rPr>
                <a:t>Replace Parameter with Explicit Methods</a:t>
              </a:r>
              <a:endParaRPr/>
            </a:p>
            <a:p>
              <a:pPr indent="152400" lvl="0" marL="0" marR="0" rtl="0" algn="l">
                <a:lnSpc>
                  <a:spcPct val="106044"/>
                </a:lnSpc>
                <a:spcBef>
                  <a:spcPts val="1500"/>
                </a:spcBef>
                <a:spcAft>
                  <a:spcPts val="0"/>
                </a:spcAft>
                <a:buNone/>
              </a:pPr>
              <a:r>
                <a:rPr lang="en-US" sz="1886">
                  <a:solidFill>
                    <a:schemeClr val="dk1"/>
                  </a:solidFill>
                  <a:latin typeface="Times New Roman"/>
                  <a:ea typeface="Times New Roman"/>
                  <a:cs typeface="Times New Roman"/>
                  <a:sym typeface="Times New Roman"/>
                </a:rPr>
                <a:t>Introduce Null Object. </a:t>
              </a:r>
              <a:endParaRPr/>
            </a:p>
          </p:txBody>
        </p:sp>
        <p:sp>
          <p:nvSpPr>
            <p:cNvPr id="2524" name="Google Shape;2524;p145"/>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2525" name="Google Shape;2525;p145"/>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139 </a:t>
              </a:r>
              <a:endParaRPr/>
            </a:p>
          </p:txBody>
        </p:sp>
        <p:sp>
          <p:nvSpPr>
            <p:cNvPr id="2526" name="Google Shape;2526;p145"/>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0" name="Shape 2530"/>
        <p:cNvGrpSpPr/>
        <p:nvPr/>
      </p:nvGrpSpPr>
      <p:grpSpPr>
        <a:xfrm>
          <a:off x="0" y="0"/>
          <a:ext cx="0" cy="0"/>
          <a:chOff x="0" y="0"/>
          <a:chExt cx="0" cy="0"/>
        </a:xfrm>
      </p:grpSpPr>
      <p:pic>
        <p:nvPicPr>
          <p:cNvPr id="2531" name="Google Shape;2531;p146"/>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2532" name="Google Shape;2532;p146"/>
          <p:cNvGrpSpPr/>
          <p:nvPr/>
        </p:nvGrpSpPr>
        <p:grpSpPr>
          <a:xfrm>
            <a:off x="0" y="0"/>
            <a:ext cx="10253202" cy="7785100"/>
            <a:chOff x="0" y="0"/>
            <a:chExt cx="10253202" cy="7785100"/>
          </a:xfrm>
        </p:grpSpPr>
        <p:cxnSp>
          <p:nvCxnSpPr>
            <p:cNvPr id="2533" name="Google Shape;2533;p146"/>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2534" name="Google Shape;2534;p146"/>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535" name="Google Shape;2535;p146"/>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2536" name="Google Shape;2536;p146"/>
            <p:cNvPicPr preferRelativeResize="0"/>
            <p:nvPr/>
          </p:nvPicPr>
          <p:blipFill rotWithShape="1">
            <a:blip r:embed="rId4">
              <a:alphaModFix/>
            </a:blip>
            <a:srcRect b="0" l="0" r="0" t="0"/>
            <a:stretch/>
          </p:blipFill>
          <p:spPr>
            <a:xfrm>
              <a:off x="38100" y="2400300"/>
              <a:ext cx="10083800" cy="3773186"/>
            </a:xfrm>
            <a:prstGeom prst="rect">
              <a:avLst/>
            </a:prstGeom>
            <a:noFill/>
            <a:ln>
              <a:noFill/>
            </a:ln>
          </p:spPr>
        </p:pic>
        <p:sp>
          <p:nvSpPr>
            <p:cNvPr id="2537" name="Google Shape;2537;p146"/>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538" name="Google Shape;2538;p146"/>
            <p:cNvSpPr txBox="1"/>
            <p:nvPr/>
          </p:nvSpPr>
          <p:spPr>
            <a:xfrm>
              <a:off x="2181100" y="838200"/>
              <a:ext cx="6207379"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Switch Smell Examples </a:t>
              </a:r>
              <a:endParaRPr/>
            </a:p>
          </p:txBody>
        </p:sp>
        <p:sp>
          <p:nvSpPr>
            <p:cNvPr id="2539" name="Google Shape;2539;p146"/>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2540" name="Google Shape;2540;p146"/>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140 </a:t>
              </a:r>
              <a:endParaRPr/>
            </a:p>
          </p:txBody>
        </p:sp>
        <p:sp>
          <p:nvSpPr>
            <p:cNvPr id="2541" name="Google Shape;2541;p146"/>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5" name="Shape 2545"/>
        <p:cNvGrpSpPr/>
        <p:nvPr/>
      </p:nvGrpSpPr>
      <p:grpSpPr>
        <a:xfrm>
          <a:off x="0" y="0"/>
          <a:ext cx="0" cy="0"/>
          <a:chOff x="0" y="0"/>
          <a:chExt cx="0" cy="0"/>
        </a:xfrm>
      </p:grpSpPr>
      <p:pic>
        <p:nvPicPr>
          <p:cNvPr id="2546" name="Google Shape;2546;p147"/>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2547" name="Google Shape;2547;p147"/>
          <p:cNvGrpSpPr/>
          <p:nvPr/>
        </p:nvGrpSpPr>
        <p:grpSpPr>
          <a:xfrm>
            <a:off x="0" y="0"/>
            <a:ext cx="10253202" cy="7785100"/>
            <a:chOff x="0" y="0"/>
            <a:chExt cx="10253202" cy="7785100"/>
          </a:xfrm>
        </p:grpSpPr>
        <p:cxnSp>
          <p:nvCxnSpPr>
            <p:cNvPr id="2548" name="Google Shape;2548;p147"/>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2549" name="Google Shape;2549;p147"/>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550" name="Google Shape;2550;p147"/>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2551" name="Google Shape;2551;p147"/>
            <p:cNvPicPr preferRelativeResize="0"/>
            <p:nvPr/>
          </p:nvPicPr>
          <p:blipFill rotWithShape="1">
            <a:blip r:embed="rId4">
              <a:alphaModFix/>
            </a:blip>
            <a:srcRect b="0" l="0" r="0" t="0"/>
            <a:stretch/>
          </p:blipFill>
          <p:spPr>
            <a:xfrm>
              <a:off x="533400" y="1917700"/>
              <a:ext cx="7997885" cy="5486400"/>
            </a:xfrm>
            <a:prstGeom prst="rect">
              <a:avLst/>
            </a:prstGeom>
            <a:noFill/>
            <a:ln>
              <a:noFill/>
            </a:ln>
          </p:spPr>
        </p:pic>
        <p:sp>
          <p:nvSpPr>
            <p:cNvPr id="2552" name="Google Shape;2552;p147"/>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553" name="Google Shape;2553;p147"/>
            <p:cNvSpPr txBox="1"/>
            <p:nvPr/>
          </p:nvSpPr>
          <p:spPr>
            <a:xfrm>
              <a:off x="1398357" y="838200"/>
              <a:ext cx="7772908"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More Switch Smell Examples </a:t>
              </a:r>
              <a:endParaRPr/>
            </a:p>
          </p:txBody>
        </p:sp>
        <p:sp>
          <p:nvSpPr>
            <p:cNvPr id="2554" name="Google Shape;2554;p147"/>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2555" name="Google Shape;2555;p147"/>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142 </a:t>
              </a:r>
              <a:endParaRPr/>
            </a:p>
          </p:txBody>
        </p:sp>
        <p:sp>
          <p:nvSpPr>
            <p:cNvPr id="2556" name="Google Shape;2556;p147"/>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0" name="Shape 2560"/>
        <p:cNvGrpSpPr/>
        <p:nvPr/>
      </p:nvGrpSpPr>
      <p:grpSpPr>
        <a:xfrm>
          <a:off x="0" y="0"/>
          <a:ext cx="0" cy="0"/>
          <a:chOff x="0" y="0"/>
          <a:chExt cx="0" cy="0"/>
        </a:xfrm>
      </p:grpSpPr>
      <p:pic>
        <p:nvPicPr>
          <p:cNvPr id="2561" name="Google Shape;2561;p148"/>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2562" name="Google Shape;2562;p148"/>
          <p:cNvGrpSpPr/>
          <p:nvPr/>
        </p:nvGrpSpPr>
        <p:grpSpPr>
          <a:xfrm>
            <a:off x="0" y="0"/>
            <a:ext cx="10253202" cy="7785100"/>
            <a:chOff x="0" y="0"/>
            <a:chExt cx="10253202" cy="7785100"/>
          </a:xfrm>
        </p:grpSpPr>
        <p:cxnSp>
          <p:nvCxnSpPr>
            <p:cNvPr id="2563" name="Google Shape;2563;p148"/>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2564" name="Google Shape;2564;p148"/>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565" name="Google Shape;2565;p148"/>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2566" name="Google Shape;2566;p148"/>
            <p:cNvPicPr preferRelativeResize="0"/>
            <p:nvPr/>
          </p:nvPicPr>
          <p:blipFill rotWithShape="1">
            <a:blip r:embed="rId4">
              <a:alphaModFix/>
            </a:blip>
            <a:srcRect b="0" l="0" r="0" t="0"/>
            <a:stretch/>
          </p:blipFill>
          <p:spPr>
            <a:xfrm>
              <a:off x="1473200" y="1866900"/>
              <a:ext cx="7219369" cy="5397500"/>
            </a:xfrm>
            <a:prstGeom prst="rect">
              <a:avLst/>
            </a:prstGeom>
            <a:noFill/>
            <a:ln>
              <a:noFill/>
            </a:ln>
          </p:spPr>
        </p:pic>
        <p:sp>
          <p:nvSpPr>
            <p:cNvPr id="2567" name="Google Shape;2567;p148"/>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568" name="Google Shape;2568;p148"/>
            <p:cNvSpPr txBox="1"/>
            <p:nvPr/>
          </p:nvSpPr>
          <p:spPr>
            <a:xfrm>
              <a:off x="2547745" y="838200"/>
              <a:ext cx="5473954"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Evil Switch Example </a:t>
              </a:r>
              <a:endParaRPr/>
            </a:p>
          </p:txBody>
        </p:sp>
        <p:sp>
          <p:nvSpPr>
            <p:cNvPr id="2569" name="Google Shape;2569;p148"/>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2570" name="Google Shape;2570;p148"/>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143 </a:t>
              </a:r>
              <a:endParaRPr/>
            </a:p>
          </p:txBody>
        </p:sp>
        <p:sp>
          <p:nvSpPr>
            <p:cNvPr id="2571" name="Google Shape;2571;p148"/>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5" name="Shape 2575"/>
        <p:cNvGrpSpPr/>
        <p:nvPr/>
      </p:nvGrpSpPr>
      <p:grpSpPr>
        <a:xfrm>
          <a:off x="0" y="0"/>
          <a:ext cx="0" cy="0"/>
          <a:chOff x="0" y="0"/>
          <a:chExt cx="0" cy="0"/>
        </a:xfrm>
      </p:grpSpPr>
      <p:pic>
        <p:nvPicPr>
          <p:cNvPr id="2576" name="Google Shape;2576;p149"/>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2577" name="Google Shape;2577;p149"/>
          <p:cNvGrpSpPr/>
          <p:nvPr/>
        </p:nvGrpSpPr>
        <p:grpSpPr>
          <a:xfrm>
            <a:off x="0" y="0"/>
            <a:ext cx="10476302" cy="7785100"/>
            <a:chOff x="0" y="0"/>
            <a:chExt cx="10476302" cy="7785100"/>
          </a:xfrm>
        </p:grpSpPr>
        <p:cxnSp>
          <p:nvCxnSpPr>
            <p:cNvPr id="2578" name="Google Shape;2578;p149"/>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2579" name="Google Shape;2579;p149"/>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580" name="Google Shape;2580;p149"/>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2581" name="Google Shape;2581;p149"/>
            <p:cNvPicPr preferRelativeResize="0"/>
            <p:nvPr/>
          </p:nvPicPr>
          <p:blipFill rotWithShape="1">
            <a:blip r:embed="rId4">
              <a:alphaModFix/>
            </a:blip>
            <a:srcRect b="0" l="0" r="0" t="0"/>
            <a:stretch/>
          </p:blipFill>
          <p:spPr>
            <a:xfrm>
              <a:off x="660400" y="2286000"/>
              <a:ext cx="8854664" cy="4000500"/>
            </a:xfrm>
            <a:prstGeom prst="rect">
              <a:avLst/>
            </a:prstGeom>
            <a:noFill/>
            <a:ln>
              <a:noFill/>
            </a:ln>
          </p:spPr>
        </p:pic>
        <p:sp>
          <p:nvSpPr>
            <p:cNvPr id="2582" name="Google Shape;2582;p149"/>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583" name="Google Shape;2583;p149"/>
            <p:cNvSpPr txBox="1"/>
            <p:nvPr/>
          </p:nvSpPr>
          <p:spPr>
            <a:xfrm>
              <a:off x="7674347" y="12700"/>
              <a:ext cx="2602230" cy="304800"/>
            </a:xfrm>
            <a:prstGeom prst="rect">
              <a:avLst/>
            </a:prstGeom>
            <a:noFill/>
            <a:ln>
              <a:noFill/>
            </a:ln>
          </p:spPr>
          <p:txBody>
            <a:bodyPr anchorCtr="0" anchor="t" bIns="0" lIns="0" spcFirstLastPara="1" rIns="0" wrap="square" tIns="0">
              <a:noAutofit/>
            </a:bodyPr>
            <a:lstStyle/>
            <a:p>
              <a:pPr indent="0" lvl="0" marL="0" marR="0" rtl="0" algn="l">
                <a:lnSpc>
                  <a:spcPct val="106053"/>
                </a:lnSpc>
                <a:spcBef>
                  <a:spcPts val="0"/>
                </a:spcBef>
                <a:spcAft>
                  <a:spcPts val="0"/>
                </a:spcAft>
                <a:buNone/>
              </a:pPr>
              <a:r>
                <a:rPr lang="en-US" sz="2263">
                  <a:solidFill>
                    <a:schemeClr val="dk1"/>
                  </a:solidFill>
                  <a:latin typeface="Times New Roman"/>
                  <a:ea typeface="Times New Roman"/>
                  <a:cs typeface="Times New Roman"/>
                  <a:sym typeface="Times New Roman"/>
                </a:rPr>
                <a:t>Smell:  Switch Smell </a:t>
              </a:r>
              <a:endParaRPr/>
            </a:p>
          </p:txBody>
        </p:sp>
        <p:sp>
          <p:nvSpPr>
            <p:cNvPr id="2584" name="Google Shape;2584;p149"/>
            <p:cNvSpPr txBox="1"/>
            <p:nvPr/>
          </p:nvSpPr>
          <p:spPr>
            <a:xfrm>
              <a:off x="29790" y="901700"/>
              <a:ext cx="10446512"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Replace Type Code with Polymorphism </a:t>
              </a:r>
              <a:endParaRPr/>
            </a:p>
          </p:txBody>
        </p:sp>
        <p:sp>
          <p:nvSpPr>
            <p:cNvPr id="2585" name="Google Shape;2585;p149"/>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2586" name="Google Shape;2586;p149"/>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144 </a:t>
              </a:r>
              <a:endParaRPr/>
            </a:p>
          </p:txBody>
        </p:sp>
        <p:sp>
          <p:nvSpPr>
            <p:cNvPr id="2587" name="Google Shape;2587;p149"/>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1" name="Shape 2591"/>
        <p:cNvGrpSpPr/>
        <p:nvPr/>
      </p:nvGrpSpPr>
      <p:grpSpPr>
        <a:xfrm>
          <a:off x="0" y="0"/>
          <a:ext cx="0" cy="0"/>
          <a:chOff x="0" y="0"/>
          <a:chExt cx="0" cy="0"/>
        </a:xfrm>
      </p:grpSpPr>
      <p:pic>
        <p:nvPicPr>
          <p:cNvPr id="2592" name="Google Shape;2592;p150"/>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2593" name="Google Shape;2593;p150"/>
          <p:cNvGrpSpPr/>
          <p:nvPr/>
        </p:nvGrpSpPr>
        <p:grpSpPr>
          <a:xfrm>
            <a:off x="0" y="0"/>
            <a:ext cx="10276577" cy="7785100"/>
            <a:chOff x="0" y="0"/>
            <a:chExt cx="10276577" cy="7785100"/>
          </a:xfrm>
        </p:grpSpPr>
        <p:cxnSp>
          <p:nvCxnSpPr>
            <p:cNvPr id="2594" name="Google Shape;2594;p150"/>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2595" name="Google Shape;2595;p150"/>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596" name="Google Shape;2596;p150"/>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597" name="Google Shape;2597;p150"/>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598" name="Google Shape;2598;p150"/>
            <p:cNvSpPr txBox="1"/>
            <p:nvPr/>
          </p:nvSpPr>
          <p:spPr>
            <a:xfrm>
              <a:off x="7674347" y="12700"/>
              <a:ext cx="2602230" cy="304800"/>
            </a:xfrm>
            <a:prstGeom prst="rect">
              <a:avLst/>
            </a:prstGeom>
            <a:noFill/>
            <a:ln>
              <a:noFill/>
            </a:ln>
          </p:spPr>
          <p:txBody>
            <a:bodyPr anchorCtr="0" anchor="t" bIns="0" lIns="0" spcFirstLastPara="1" rIns="0" wrap="square" tIns="0">
              <a:noAutofit/>
            </a:bodyPr>
            <a:lstStyle/>
            <a:p>
              <a:pPr indent="0" lvl="0" marL="0" marR="0" rtl="0" algn="l">
                <a:lnSpc>
                  <a:spcPct val="106053"/>
                </a:lnSpc>
                <a:spcBef>
                  <a:spcPts val="0"/>
                </a:spcBef>
                <a:spcAft>
                  <a:spcPts val="0"/>
                </a:spcAft>
                <a:buNone/>
              </a:pPr>
              <a:r>
                <a:rPr lang="en-US" sz="2263">
                  <a:solidFill>
                    <a:schemeClr val="dk1"/>
                  </a:solidFill>
                  <a:latin typeface="Times New Roman"/>
                  <a:ea typeface="Times New Roman"/>
                  <a:cs typeface="Times New Roman"/>
                  <a:sym typeface="Times New Roman"/>
                </a:rPr>
                <a:t>Smell:  Switch Smell </a:t>
              </a:r>
              <a:endParaRPr/>
            </a:p>
          </p:txBody>
        </p:sp>
        <p:sp>
          <p:nvSpPr>
            <p:cNvPr id="2599" name="Google Shape;2599;p150"/>
            <p:cNvSpPr txBox="1"/>
            <p:nvPr/>
          </p:nvSpPr>
          <p:spPr>
            <a:xfrm>
              <a:off x="919937" y="889000"/>
              <a:ext cx="8729853"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Replace Parameter with Method </a:t>
              </a:r>
              <a:endParaRPr/>
            </a:p>
          </p:txBody>
        </p:sp>
        <p:sp>
          <p:nvSpPr>
            <p:cNvPr id="2600" name="Google Shape;2600;p150"/>
            <p:cNvSpPr txBox="1"/>
            <p:nvPr/>
          </p:nvSpPr>
          <p:spPr>
            <a:xfrm>
              <a:off x="1752600" y="2118359"/>
              <a:ext cx="6444520" cy="540639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 </a:t>
              </a:r>
              <a:r>
                <a:rPr lang="en-US" sz="2400">
                  <a:solidFill>
                    <a:schemeClr val="dk1"/>
                  </a:solidFill>
                  <a:latin typeface="Calibri"/>
                  <a:ea typeface="Calibri"/>
                  <a:cs typeface="Calibri"/>
                  <a:sym typeface="Calibri"/>
                </a:rPr>
                <a:t>void setValue (String name, int value) {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if (name.equals("height"))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this.height = value;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else if (name.equals("width"))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this.width = value;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a:t>
              </a:r>
              <a:endParaRPr sz="2400">
                <a:solidFill>
                  <a:schemeClr val="dk1"/>
                </a:solidFill>
                <a:latin typeface="Times New Roman"/>
                <a:ea typeface="Times New Roman"/>
                <a:cs typeface="Times New Roman"/>
                <a:sym typeface="Times New Roman"/>
              </a:endParaRPr>
            </a:p>
            <a:p>
              <a:pPr indent="102870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2601" name="Google Shape;2601;p150"/>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145 </a:t>
              </a:r>
              <a:endParaRPr/>
            </a:p>
          </p:txBody>
        </p:sp>
        <p:sp>
          <p:nvSpPr>
            <p:cNvPr id="2602" name="Google Shape;2602;p150"/>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6" name="Shape 2606"/>
        <p:cNvGrpSpPr/>
        <p:nvPr/>
      </p:nvGrpSpPr>
      <p:grpSpPr>
        <a:xfrm>
          <a:off x="0" y="0"/>
          <a:ext cx="0" cy="0"/>
          <a:chOff x="0" y="0"/>
          <a:chExt cx="0" cy="0"/>
        </a:xfrm>
      </p:grpSpPr>
      <p:pic>
        <p:nvPicPr>
          <p:cNvPr id="2607" name="Google Shape;2607;p151"/>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2608" name="Google Shape;2608;p151"/>
          <p:cNvGrpSpPr/>
          <p:nvPr/>
        </p:nvGrpSpPr>
        <p:grpSpPr>
          <a:xfrm>
            <a:off x="0" y="0"/>
            <a:ext cx="10276577" cy="7785100"/>
            <a:chOff x="0" y="0"/>
            <a:chExt cx="10276577" cy="7785100"/>
          </a:xfrm>
        </p:grpSpPr>
        <p:cxnSp>
          <p:nvCxnSpPr>
            <p:cNvPr id="2609" name="Google Shape;2609;p151"/>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2610" name="Google Shape;2610;p151"/>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611" name="Google Shape;2611;p151"/>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612" name="Google Shape;2612;p151"/>
            <p:cNvSpPr/>
            <p:nvPr/>
          </p:nvSpPr>
          <p:spPr>
            <a:xfrm>
              <a:off x="4787900" y="4114800"/>
              <a:ext cx="558800" cy="901700"/>
            </a:xfrm>
            <a:custGeom>
              <a:rect b="b" l="l" r="r" t="t"/>
              <a:pathLst>
                <a:path extrusionOk="0" h="901700" w="558800">
                  <a:moveTo>
                    <a:pt x="139700" y="0"/>
                  </a:moveTo>
                  <a:lnTo>
                    <a:pt x="139700" y="676061"/>
                  </a:lnTo>
                  <a:lnTo>
                    <a:pt x="0" y="676061"/>
                  </a:lnTo>
                  <a:lnTo>
                    <a:pt x="279400" y="901700"/>
                  </a:lnTo>
                  <a:lnTo>
                    <a:pt x="558800" y="676061"/>
                  </a:lnTo>
                  <a:lnTo>
                    <a:pt x="419100" y="676061"/>
                  </a:lnTo>
                  <a:lnTo>
                    <a:pt x="419100" y="0"/>
                  </a:lnTo>
                  <a:lnTo>
                    <a:pt x="139700" y="0"/>
                  </a:lnTo>
                </a:path>
              </a:pathLst>
            </a:custGeom>
            <a:noFill/>
            <a:ln cap="flat" cmpd="sng" w="38100">
              <a:solidFill>
                <a:srgbClr val="51038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613" name="Google Shape;2613;p151"/>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614" name="Google Shape;2614;p151"/>
            <p:cNvSpPr txBox="1"/>
            <p:nvPr/>
          </p:nvSpPr>
          <p:spPr>
            <a:xfrm>
              <a:off x="7674347" y="12700"/>
              <a:ext cx="2602230" cy="304800"/>
            </a:xfrm>
            <a:prstGeom prst="rect">
              <a:avLst/>
            </a:prstGeom>
            <a:noFill/>
            <a:ln>
              <a:noFill/>
            </a:ln>
          </p:spPr>
          <p:txBody>
            <a:bodyPr anchorCtr="0" anchor="t" bIns="0" lIns="0" spcFirstLastPara="1" rIns="0" wrap="square" tIns="0">
              <a:noAutofit/>
            </a:bodyPr>
            <a:lstStyle/>
            <a:p>
              <a:pPr indent="0" lvl="0" marL="0" marR="0" rtl="0" algn="l">
                <a:lnSpc>
                  <a:spcPct val="106053"/>
                </a:lnSpc>
                <a:spcBef>
                  <a:spcPts val="0"/>
                </a:spcBef>
                <a:spcAft>
                  <a:spcPts val="0"/>
                </a:spcAft>
                <a:buNone/>
              </a:pPr>
              <a:r>
                <a:rPr lang="en-US" sz="2263">
                  <a:solidFill>
                    <a:schemeClr val="dk1"/>
                  </a:solidFill>
                  <a:latin typeface="Times New Roman"/>
                  <a:ea typeface="Times New Roman"/>
                  <a:cs typeface="Times New Roman"/>
                  <a:sym typeface="Times New Roman"/>
                </a:rPr>
                <a:t>Smell:  Switch Smell </a:t>
              </a:r>
              <a:endParaRPr/>
            </a:p>
          </p:txBody>
        </p:sp>
        <p:sp>
          <p:nvSpPr>
            <p:cNvPr id="2615" name="Google Shape;2615;p151"/>
            <p:cNvSpPr txBox="1"/>
            <p:nvPr/>
          </p:nvSpPr>
          <p:spPr>
            <a:xfrm>
              <a:off x="919937" y="889000"/>
              <a:ext cx="8729853"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Replace Parameter with Method </a:t>
              </a:r>
              <a:endParaRPr/>
            </a:p>
          </p:txBody>
        </p:sp>
        <p:sp>
          <p:nvSpPr>
            <p:cNvPr id="2616" name="Google Shape;2616;p151"/>
            <p:cNvSpPr txBox="1"/>
            <p:nvPr/>
          </p:nvSpPr>
          <p:spPr>
            <a:xfrm>
              <a:off x="1752600" y="2118359"/>
              <a:ext cx="6444520" cy="199644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280">
                  <a:solidFill>
                    <a:schemeClr val="dk1"/>
                  </a:solidFill>
                  <a:latin typeface="Times New Roman"/>
                  <a:ea typeface="Times New Roman"/>
                  <a:cs typeface="Times New Roman"/>
                  <a:sym typeface="Times New Roman"/>
                </a:rPr>
                <a:t> </a:t>
              </a:r>
              <a:r>
                <a:rPr lang="en-US" sz="2400">
                  <a:solidFill>
                    <a:schemeClr val="dk1"/>
                  </a:solidFill>
                  <a:latin typeface="Calibri"/>
                  <a:ea typeface="Calibri"/>
                  <a:cs typeface="Calibri"/>
                  <a:sym typeface="Calibri"/>
                </a:rPr>
                <a:t>void setValue (String name, int value) {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if (name.equals("height"))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this.height = value;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else if (name.equals("width"))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this.width = value;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a:t>
              </a:r>
              <a:endParaRPr/>
            </a:p>
            <a:p>
              <a:pPr indent="0" lvl="0" marL="0" marR="0" rtl="0" algn="l">
                <a:lnSpc>
                  <a:spcPct val="100877"/>
                </a:lnSpc>
                <a:spcBef>
                  <a:spcPts val="0"/>
                </a:spcBef>
                <a:spcAft>
                  <a:spcPts val="0"/>
                </a:spcAft>
                <a:buNone/>
              </a:pPr>
              <a:r>
                <a:rPr lang="en-US" sz="2280">
                  <a:solidFill>
                    <a:schemeClr val="dk1"/>
                  </a:solidFill>
                  <a:latin typeface="Times New Roman"/>
                  <a:ea typeface="Times New Roman"/>
                  <a:cs typeface="Times New Roman"/>
                  <a:sym typeface="Times New Roman"/>
                </a:rPr>
                <a:t> </a:t>
              </a:r>
              <a:endParaRPr sz="2280">
                <a:solidFill>
                  <a:schemeClr val="dk1"/>
                </a:solidFill>
                <a:latin typeface="Times New Roman"/>
                <a:ea typeface="Times New Roman"/>
                <a:cs typeface="Times New Roman"/>
                <a:sym typeface="Times New Roman"/>
              </a:endParaRPr>
            </a:p>
          </p:txBody>
        </p:sp>
        <p:sp>
          <p:nvSpPr>
            <p:cNvPr id="2617" name="Google Shape;2617;p151"/>
            <p:cNvSpPr txBox="1"/>
            <p:nvPr/>
          </p:nvSpPr>
          <p:spPr>
            <a:xfrm>
              <a:off x="1793852" y="5151446"/>
              <a:ext cx="3956937" cy="828041"/>
            </a:xfrm>
            <a:prstGeom prst="rect">
              <a:avLst/>
            </a:prstGeom>
            <a:noFill/>
            <a:ln>
              <a:noFill/>
            </a:ln>
          </p:spPr>
          <p:txBody>
            <a:bodyPr anchorCtr="0" anchor="t" bIns="0" lIns="0" spcFirstLastPara="1" rIns="0" wrap="square" tIns="0">
              <a:noAutofit/>
            </a:bodyPr>
            <a:lstStyle/>
            <a:p>
              <a:pPr indent="0" lvl="0" marL="0" marR="0" rtl="0" algn="l">
                <a:lnSpc>
                  <a:spcPct val="100877"/>
                </a:lnSpc>
                <a:spcBef>
                  <a:spcPts val="0"/>
                </a:spcBef>
                <a:spcAft>
                  <a:spcPts val="0"/>
                </a:spcAft>
                <a:buNone/>
              </a:pPr>
              <a:r>
                <a:rPr lang="en-US" sz="2280">
                  <a:solidFill>
                    <a:schemeClr val="dk1"/>
                  </a:solidFill>
                  <a:latin typeface="Times New Roman"/>
                  <a:ea typeface="Times New Roman"/>
                  <a:cs typeface="Times New Roman"/>
                  <a:sym typeface="Times New Roman"/>
                </a:rPr>
                <a:t> void setHeight(int h) {        	this.height = h;    </a:t>
              </a:r>
              <a:endParaRPr sz="2280">
                <a:solidFill>
                  <a:schemeClr val="dk1"/>
                </a:solidFill>
                <a:latin typeface="Times New Roman"/>
                <a:ea typeface="Times New Roman"/>
                <a:cs typeface="Times New Roman"/>
                <a:sym typeface="Times New Roman"/>
              </a:endParaRPr>
            </a:p>
            <a:p>
              <a:pPr indent="0" lvl="0" marL="0" marR="0" rtl="0" algn="l">
                <a:lnSpc>
                  <a:spcPct val="100877"/>
                </a:lnSpc>
                <a:spcBef>
                  <a:spcPts val="0"/>
                </a:spcBef>
                <a:spcAft>
                  <a:spcPts val="0"/>
                </a:spcAft>
                <a:buNone/>
              </a:pPr>
              <a:r>
                <a:rPr lang="en-US" sz="2280">
                  <a:solidFill>
                    <a:schemeClr val="dk1"/>
                  </a:solidFill>
                  <a:latin typeface="Times New Roman"/>
                  <a:ea typeface="Times New Roman"/>
                  <a:cs typeface="Times New Roman"/>
                  <a:sym typeface="Times New Roman"/>
                </a:rPr>
                <a:t>} </a:t>
              </a:r>
              <a:endParaRPr sz="2280">
                <a:solidFill>
                  <a:schemeClr val="dk1"/>
                </a:solidFill>
                <a:latin typeface="Times New Roman"/>
                <a:ea typeface="Times New Roman"/>
                <a:cs typeface="Times New Roman"/>
                <a:sym typeface="Times New Roman"/>
              </a:endParaRPr>
            </a:p>
          </p:txBody>
        </p:sp>
        <p:sp>
          <p:nvSpPr>
            <p:cNvPr id="2618" name="Google Shape;2618;p151"/>
            <p:cNvSpPr txBox="1"/>
            <p:nvPr/>
          </p:nvSpPr>
          <p:spPr>
            <a:xfrm>
              <a:off x="1865290" y="6294454"/>
              <a:ext cx="4560392" cy="1189991"/>
            </a:xfrm>
            <a:prstGeom prst="rect">
              <a:avLst/>
            </a:prstGeom>
            <a:noFill/>
            <a:ln>
              <a:noFill/>
            </a:ln>
          </p:spPr>
          <p:txBody>
            <a:bodyPr anchorCtr="0" anchor="t" bIns="0" lIns="0" spcFirstLastPara="1" rIns="0" wrap="square" tIns="0">
              <a:noAutofit/>
            </a:bodyPr>
            <a:lstStyle/>
            <a:p>
              <a:pPr indent="0" lvl="0" marL="88900" marR="0" rtl="0" algn="l">
                <a:lnSpc>
                  <a:spcPct val="100877"/>
                </a:lnSpc>
                <a:spcBef>
                  <a:spcPts val="0"/>
                </a:spcBef>
                <a:spcAft>
                  <a:spcPts val="0"/>
                </a:spcAft>
                <a:buNone/>
              </a:pPr>
              <a:r>
                <a:rPr lang="en-US" sz="2280">
                  <a:solidFill>
                    <a:schemeClr val="dk1"/>
                  </a:solidFill>
                  <a:latin typeface="Times New Roman"/>
                  <a:ea typeface="Times New Roman"/>
                  <a:cs typeface="Times New Roman"/>
                  <a:sym typeface="Times New Roman"/>
                </a:rPr>
                <a:t> void setWidth (int w) {        	this.width = w;    </a:t>
              </a:r>
              <a:endParaRPr sz="2280">
                <a:solidFill>
                  <a:schemeClr val="dk1"/>
                </a:solidFill>
                <a:latin typeface="Times New Roman"/>
                <a:ea typeface="Times New Roman"/>
                <a:cs typeface="Times New Roman"/>
                <a:sym typeface="Times New Roman"/>
              </a:endParaRPr>
            </a:p>
            <a:p>
              <a:pPr indent="0" lvl="0" marL="88900" marR="0" rtl="0" algn="l">
                <a:lnSpc>
                  <a:spcPct val="100877"/>
                </a:lnSpc>
                <a:spcBef>
                  <a:spcPts val="1100"/>
                </a:spcBef>
                <a:spcAft>
                  <a:spcPts val="0"/>
                </a:spcAft>
                <a:buNone/>
              </a:pPr>
              <a:r>
                <a:rPr lang="en-US" sz="2280">
                  <a:solidFill>
                    <a:schemeClr val="dk1"/>
                  </a:solidFill>
                  <a:latin typeface="Times New Roman"/>
                  <a:ea typeface="Times New Roman"/>
                  <a:cs typeface="Times New Roman"/>
                  <a:sym typeface="Times New Roman"/>
                </a:rPr>
                <a:t>}</a:t>
              </a:r>
              <a:endParaRPr sz="2280">
                <a:solidFill>
                  <a:schemeClr val="dk1"/>
                </a:solidFill>
                <a:latin typeface="Times New Roman"/>
                <a:ea typeface="Times New Roman"/>
                <a:cs typeface="Times New Roman"/>
                <a:sym typeface="Times New Roman"/>
              </a:endParaRPr>
            </a:p>
            <a:p>
              <a:pPr indent="0" lvl="0" marL="0" marR="0" rtl="0" algn="l">
                <a:lnSpc>
                  <a:spcPct val="96685"/>
                </a:lnSpc>
                <a:spcBef>
                  <a:spcPts val="110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2619" name="Google Shape;2619;p151"/>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145 </a:t>
              </a:r>
              <a:endParaRPr/>
            </a:p>
          </p:txBody>
        </p:sp>
        <p:sp>
          <p:nvSpPr>
            <p:cNvPr id="2620" name="Google Shape;2620;p151"/>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26"/>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347" name="Google Shape;347;p26"/>
          <p:cNvGrpSpPr/>
          <p:nvPr/>
        </p:nvGrpSpPr>
        <p:grpSpPr>
          <a:xfrm>
            <a:off x="0" y="0"/>
            <a:ext cx="10227807" cy="7785100"/>
            <a:chOff x="0" y="0"/>
            <a:chExt cx="10227807" cy="7785100"/>
          </a:xfrm>
        </p:grpSpPr>
        <p:cxnSp>
          <p:nvCxnSpPr>
            <p:cNvPr id="348" name="Google Shape;348;p26"/>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349" name="Google Shape;349;p26"/>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50" name="Google Shape;350;p26"/>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id="351" name="Google Shape;351;p26"/>
            <p:cNvPicPr preferRelativeResize="0"/>
            <p:nvPr/>
          </p:nvPicPr>
          <p:blipFill rotWithShape="1">
            <a:blip r:embed="rId4">
              <a:alphaModFix/>
            </a:blip>
            <a:srcRect b="0" l="0" r="0" t="0"/>
            <a:stretch/>
          </p:blipFill>
          <p:spPr>
            <a:xfrm>
              <a:off x="495300" y="3149600"/>
              <a:ext cx="213915" cy="192524"/>
            </a:xfrm>
            <a:prstGeom prst="rect">
              <a:avLst/>
            </a:prstGeom>
            <a:noFill/>
            <a:ln>
              <a:noFill/>
            </a:ln>
          </p:spPr>
        </p:pic>
        <p:pic>
          <p:nvPicPr>
            <p:cNvPr id="352" name="Google Shape;352;p26"/>
            <p:cNvPicPr preferRelativeResize="0"/>
            <p:nvPr/>
          </p:nvPicPr>
          <p:blipFill rotWithShape="1">
            <a:blip r:embed="rId4">
              <a:alphaModFix/>
            </a:blip>
            <a:srcRect b="0" l="0" r="0" t="0"/>
            <a:stretch/>
          </p:blipFill>
          <p:spPr>
            <a:xfrm>
              <a:off x="495300" y="3670300"/>
              <a:ext cx="213915" cy="192524"/>
            </a:xfrm>
            <a:prstGeom prst="rect">
              <a:avLst/>
            </a:prstGeom>
            <a:noFill/>
            <a:ln>
              <a:noFill/>
            </a:ln>
          </p:spPr>
        </p:pic>
        <p:pic>
          <p:nvPicPr>
            <p:cNvPr id="353" name="Google Shape;353;p26"/>
            <p:cNvPicPr preferRelativeResize="0"/>
            <p:nvPr/>
          </p:nvPicPr>
          <p:blipFill rotWithShape="1">
            <a:blip r:embed="rId4">
              <a:alphaModFix/>
            </a:blip>
            <a:srcRect b="0" l="0" r="0" t="0"/>
            <a:stretch/>
          </p:blipFill>
          <p:spPr>
            <a:xfrm>
              <a:off x="495300" y="4508500"/>
              <a:ext cx="213915" cy="192524"/>
            </a:xfrm>
            <a:prstGeom prst="rect">
              <a:avLst/>
            </a:prstGeom>
            <a:noFill/>
            <a:ln>
              <a:noFill/>
            </a:ln>
          </p:spPr>
        </p:pic>
        <p:pic>
          <p:nvPicPr>
            <p:cNvPr id="354" name="Google Shape;354;p26"/>
            <p:cNvPicPr preferRelativeResize="0"/>
            <p:nvPr/>
          </p:nvPicPr>
          <p:blipFill rotWithShape="1">
            <a:blip r:embed="rId4">
              <a:alphaModFix/>
            </a:blip>
            <a:srcRect b="0" l="0" r="0" t="0"/>
            <a:stretch/>
          </p:blipFill>
          <p:spPr>
            <a:xfrm>
              <a:off x="495300" y="5346700"/>
              <a:ext cx="213915" cy="192524"/>
            </a:xfrm>
            <a:prstGeom prst="rect">
              <a:avLst/>
            </a:prstGeom>
            <a:noFill/>
            <a:ln>
              <a:noFill/>
            </a:ln>
          </p:spPr>
        </p:pic>
        <p:pic>
          <p:nvPicPr>
            <p:cNvPr id="355" name="Google Shape;355;p26"/>
            <p:cNvPicPr preferRelativeResize="0"/>
            <p:nvPr/>
          </p:nvPicPr>
          <p:blipFill rotWithShape="1">
            <a:blip r:embed="rId4">
              <a:alphaModFix/>
            </a:blip>
            <a:srcRect b="0" l="0" r="0" t="0"/>
            <a:stretch/>
          </p:blipFill>
          <p:spPr>
            <a:xfrm>
              <a:off x="495300" y="5867400"/>
              <a:ext cx="213915" cy="192524"/>
            </a:xfrm>
            <a:prstGeom prst="rect">
              <a:avLst/>
            </a:prstGeom>
            <a:noFill/>
            <a:ln>
              <a:noFill/>
            </a:ln>
          </p:spPr>
        </p:pic>
        <p:cxnSp>
          <p:nvCxnSpPr>
            <p:cNvPr id="356" name="Google Shape;356;p26"/>
            <p:cNvCxnSpPr/>
            <p:nvPr/>
          </p:nvCxnSpPr>
          <p:spPr>
            <a:xfrm>
              <a:off x="3657600" y="2539029"/>
              <a:ext cx="1015993" cy="751012"/>
            </a:xfrm>
            <a:prstGeom prst="straightConnector1">
              <a:avLst/>
            </a:prstGeom>
            <a:noFill/>
            <a:ln cap="flat" cmpd="sng" w="127000">
              <a:solidFill>
                <a:srgbClr val="FF221C"/>
              </a:solidFill>
              <a:prstDash val="solid"/>
              <a:round/>
              <a:headEnd len="sm" w="sm" type="none"/>
              <a:tailEnd len="sm" w="sm" type="none"/>
            </a:ln>
          </p:spPr>
        </p:cxnSp>
        <p:cxnSp>
          <p:nvCxnSpPr>
            <p:cNvPr id="357" name="Google Shape;357;p26"/>
            <p:cNvCxnSpPr/>
            <p:nvPr/>
          </p:nvCxnSpPr>
          <p:spPr>
            <a:xfrm flipH="1" rot="10800000">
              <a:off x="3713571" y="2501784"/>
              <a:ext cx="904057" cy="825499"/>
            </a:xfrm>
            <a:prstGeom prst="straightConnector1">
              <a:avLst/>
            </a:prstGeom>
            <a:noFill/>
            <a:ln cap="flat" cmpd="sng" w="127000">
              <a:solidFill>
                <a:srgbClr val="FF0003"/>
              </a:solidFill>
              <a:prstDash val="solid"/>
              <a:round/>
              <a:headEnd len="sm" w="sm" type="none"/>
              <a:tailEnd len="sm" w="sm" type="none"/>
            </a:ln>
          </p:spPr>
        </p:cxnSp>
        <p:cxnSp>
          <p:nvCxnSpPr>
            <p:cNvPr id="358" name="Google Shape;358;p26"/>
            <p:cNvCxnSpPr/>
            <p:nvPr/>
          </p:nvCxnSpPr>
          <p:spPr>
            <a:xfrm>
              <a:off x="5829300" y="3212129"/>
              <a:ext cx="1015994" cy="751012"/>
            </a:xfrm>
            <a:prstGeom prst="straightConnector1">
              <a:avLst/>
            </a:prstGeom>
            <a:noFill/>
            <a:ln cap="flat" cmpd="sng" w="127000">
              <a:solidFill>
                <a:srgbClr val="FF221C"/>
              </a:solidFill>
              <a:prstDash val="solid"/>
              <a:round/>
              <a:headEnd len="sm" w="sm" type="none"/>
              <a:tailEnd len="sm" w="sm" type="none"/>
            </a:ln>
          </p:spPr>
        </p:cxnSp>
        <p:cxnSp>
          <p:nvCxnSpPr>
            <p:cNvPr id="359" name="Google Shape;359;p26"/>
            <p:cNvCxnSpPr/>
            <p:nvPr/>
          </p:nvCxnSpPr>
          <p:spPr>
            <a:xfrm flipH="1" rot="10800000">
              <a:off x="5885271" y="3174884"/>
              <a:ext cx="904057" cy="825499"/>
            </a:xfrm>
            <a:prstGeom prst="straightConnector1">
              <a:avLst/>
            </a:prstGeom>
            <a:noFill/>
            <a:ln cap="flat" cmpd="sng" w="127000">
              <a:solidFill>
                <a:srgbClr val="FF0003"/>
              </a:solidFill>
              <a:prstDash val="solid"/>
              <a:round/>
              <a:headEnd len="sm" w="sm" type="none"/>
              <a:tailEnd len="sm" w="sm" type="none"/>
            </a:ln>
          </p:spPr>
        </p:cxnSp>
        <p:pic>
          <p:nvPicPr>
            <p:cNvPr id="360" name="Google Shape;360;p26"/>
            <p:cNvPicPr preferRelativeResize="0"/>
            <p:nvPr/>
          </p:nvPicPr>
          <p:blipFill rotWithShape="1">
            <a:blip r:embed="rId5">
              <a:alphaModFix/>
            </a:blip>
            <a:srcRect b="0" l="0" r="0" t="0"/>
            <a:stretch/>
          </p:blipFill>
          <p:spPr>
            <a:xfrm>
              <a:off x="4431110" y="3820045"/>
              <a:ext cx="918878" cy="1244600"/>
            </a:xfrm>
            <a:prstGeom prst="rect">
              <a:avLst/>
            </a:prstGeom>
            <a:noFill/>
            <a:ln>
              <a:noFill/>
            </a:ln>
          </p:spPr>
        </p:pic>
        <p:pic>
          <p:nvPicPr>
            <p:cNvPr id="361" name="Google Shape;361;p26"/>
            <p:cNvPicPr preferRelativeResize="0"/>
            <p:nvPr/>
          </p:nvPicPr>
          <p:blipFill rotWithShape="1">
            <a:blip r:embed="rId5">
              <a:alphaModFix/>
            </a:blip>
            <a:srcRect b="0" l="0" r="0" t="0"/>
            <a:stretch/>
          </p:blipFill>
          <p:spPr>
            <a:xfrm>
              <a:off x="3338910" y="4683645"/>
              <a:ext cx="918878" cy="1244600"/>
            </a:xfrm>
            <a:prstGeom prst="rect">
              <a:avLst/>
            </a:prstGeom>
            <a:noFill/>
            <a:ln>
              <a:noFill/>
            </a:ln>
          </p:spPr>
        </p:pic>
        <p:sp>
          <p:nvSpPr>
            <p:cNvPr id="362" name="Google Shape;362;p26"/>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63" name="Google Shape;363;p26"/>
            <p:cNvSpPr txBox="1"/>
            <p:nvPr/>
          </p:nvSpPr>
          <p:spPr>
            <a:xfrm>
              <a:off x="2726184" y="838200"/>
              <a:ext cx="5117021"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b="0" i="0" lang="en-US" sz="4716" u="none" cap="none" strike="noStrike">
                  <a:solidFill>
                    <a:schemeClr val="dk1"/>
                  </a:solidFill>
                  <a:latin typeface="Times New Roman"/>
                  <a:ea typeface="Times New Roman"/>
                  <a:cs typeface="Times New Roman"/>
                  <a:sym typeface="Times New Roman"/>
                </a:rPr>
                <a:t>What if you hear... </a:t>
              </a:r>
              <a:endParaRPr/>
            </a:p>
          </p:txBody>
        </p:sp>
        <p:sp>
          <p:nvSpPr>
            <p:cNvPr id="364" name="Google Shape;364;p26"/>
            <p:cNvSpPr txBox="1"/>
            <p:nvPr/>
          </p:nvSpPr>
          <p:spPr>
            <a:xfrm>
              <a:off x="939800" y="3060700"/>
              <a:ext cx="5442069" cy="2794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We’ll just refactor the code to support logging </a:t>
              </a:r>
              <a:endParaRPr/>
            </a:p>
          </p:txBody>
        </p:sp>
        <p:sp>
          <p:nvSpPr>
            <p:cNvPr id="365" name="Google Shape;365;p26"/>
            <p:cNvSpPr txBox="1"/>
            <p:nvPr/>
          </p:nvSpPr>
          <p:spPr>
            <a:xfrm>
              <a:off x="939800" y="3581400"/>
              <a:ext cx="8675425" cy="2794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Can you refactor the code so that it authenticates against LDAP instead of  </a:t>
              </a:r>
              <a:endParaRPr/>
            </a:p>
          </p:txBody>
        </p:sp>
        <p:sp>
          <p:nvSpPr>
            <p:cNvPr id="366" name="Google Shape;366;p26"/>
            <p:cNvSpPr txBox="1"/>
            <p:nvPr/>
          </p:nvSpPr>
          <p:spPr>
            <a:xfrm>
              <a:off x="939800" y="3898900"/>
              <a:ext cx="1309044" cy="2794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Database? </a:t>
              </a:r>
              <a:endParaRPr/>
            </a:p>
          </p:txBody>
        </p:sp>
        <p:sp>
          <p:nvSpPr>
            <p:cNvPr id="367" name="Google Shape;367;p26"/>
            <p:cNvSpPr txBox="1"/>
            <p:nvPr/>
          </p:nvSpPr>
          <p:spPr>
            <a:xfrm>
              <a:off x="939800" y="4419600"/>
              <a:ext cx="9001094" cy="2794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We have too much duplicate code, we need to refactor the code to eliminate  </a:t>
              </a:r>
              <a:endParaRPr/>
            </a:p>
          </p:txBody>
        </p:sp>
        <p:sp>
          <p:nvSpPr>
            <p:cNvPr id="368" name="Google Shape;368;p26"/>
            <p:cNvSpPr txBox="1"/>
            <p:nvPr/>
          </p:nvSpPr>
          <p:spPr>
            <a:xfrm>
              <a:off x="939800" y="4737100"/>
              <a:ext cx="1408734" cy="2794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duplication </a:t>
              </a:r>
              <a:endParaRPr/>
            </a:p>
          </p:txBody>
        </p:sp>
        <p:sp>
          <p:nvSpPr>
            <p:cNvPr id="369" name="Google Shape;369;p26"/>
            <p:cNvSpPr txBox="1"/>
            <p:nvPr/>
          </p:nvSpPr>
          <p:spPr>
            <a:xfrm>
              <a:off x="939800" y="5257800"/>
              <a:ext cx="4980612" cy="2794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This class is too big, we need to refactor it </a:t>
              </a:r>
              <a:endParaRPr/>
            </a:p>
          </p:txBody>
        </p:sp>
        <p:sp>
          <p:nvSpPr>
            <p:cNvPr id="370" name="Google Shape;370;p26"/>
            <p:cNvSpPr txBox="1"/>
            <p:nvPr/>
          </p:nvSpPr>
          <p:spPr>
            <a:xfrm>
              <a:off x="939800" y="5778500"/>
              <a:ext cx="1166997" cy="2794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Caching? </a:t>
              </a:r>
              <a:endParaRPr/>
            </a:p>
          </p:txBody>
        </p:sp>
        <p:sp>
          <p:nvSpPr>
            <p:cNvPr id="371" name="Google Shape;371;p26"/>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b="0" i="0" sz="1448" u="none" cap="none" strike="noStrike">
                <a:solidFill>
                  <a:srgbClr val="0812FF"/>
                </a:solidFill>
                <a:latin typeface="Times New Roman"/>
                <a:ea typeface="Times New Roman"/>
                <a:cs typeface="Times New Roman"/>
                <a:sym typeface="Times New Roman"/>
              </a:endParaRPr>
            </a:p>
          </p:txBody>
        </p:sp>
        <p:sp>
          <p:nvSpPr>
            <p:cNvPr id="372" name="Google Shape;372;p26"/>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68 </a:t>
              </a:r>
              <a:endParaRPr/>
            </a:p>
          </p:txBody>
        </p:sp>
        <p:sp>
          <p:nvSpPr>
            <p:cNvPr id="373" name="Google Shape;373;p26"/>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 </a:t>
              </a:r>
              <a:endParaRPr b="0" i="0" sz="1200" u="none" cap="none" strike="noStrike">
                <a:solidFill>
                  <a:schemeClr val="dk1"/>
                </a:solidFill>
                <a:latin typeface="Helvetica Neue"/>
                <a:ea typeface="Helvetica Neue"/>
                <a:cs typeface="Helvetica Neue"/>
                <a:sym typeface="Helvetica Neue"/>
              </a:endParaRPr>
            </a:p>
          </p:txBody>
        </p:sp>
      </p:gr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4" name="Shape 2624"/>
        <p:cNvGrpSpPr/>
        <p:nvPr/>
      </p:nvGrpSpPr>
      <p:grpSpPr>
        <a:xfrm>
          <a:off x="0" y="0"/>
          <a:ext cx="0" cy="0"/>
          <a:chOff x="0" y="0"/>
          <a:chExt cx="0" cy="0"/>
        </a:xfrm>
      </p:grpSpPr>
      <p:pic>
        <p:nvPicPr>
          <p:cNvPr id="2625" name="Google Shape;2625;p152"/>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2626" name="Google Shape;2626;p152"/>
          <p:cNvGrpSpPr/>
          <p:nvPr/>
        </p:nvGrpSpPr>
        <p:grpSpPr>
          <a:xfrm>
            <a:off x="0" y="0"/>
            <a:ext cx="10276577" cy="7785100"/>
            <a:chOff x="0" y="0"/>
            <a:chExt cx="10276577" cy="7785100"/>
          </a:xfrm>
        </p:grpSpPr>
        <p:cxnSp>
          <p:nvCxnSpPr>
            <p:cNvPr id="2627" name="Google Shape;2627;p152"/>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2628" name="Google Shape;2628;p152"/>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629" name="Google Shape;2629;p152"/>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630" name="Google Shape;2630;p152"/>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631" name="Google Shape;2631;p152"/>
            <p:cNvSpPr txBox="1"/>
            <p:nvPr/>
          </p:nvSpPr>
          <p:spPr>
            <a:xfrm>
              <a:off x="7674347" y="12700"/>
              <a:ext cx="2602230" cy="304800"/>
            </a:xfrm>
            <a:prstGeom prst="rect">
              <a:avLst/>
            </a:prstGeom>
            <a:noFill/>
            <a:ln>
              <a:noFill/>
            </a:ln>
          </p:spPr>
          <p:txBody>
            <a:bodyPr anchorCtr="0" anchor="t" bIns="0" lIns="0" spcFirstLastPara="1" rIns="0" wrap="square" tIns="0">
              <a:noAutofit/>
            </a:bodyPr>
            <a:lstStyle/>
            <a:p>
              <a:pPr indent="0" lvl="0" marL="0" marR="0" rtl="0" algn="l">
                <a:lnSpc>
                  <a:spcPct val="106053"/>
                </a:lnSpc>
                <a:spcBef>
                  <a:spcPts val="0"/>
                </a:spcBef>
                <a:spcAft>
                  <a:spcPts val="0"/>
                </a:spcAft>
                <a:buNone/>
              </a:pPr>
              <a:r>
                <a:rPr lang="en-US" sz="2263">
                  <a:solidFill>
                    <a:schemeClr val="dk1"/>
                  </a:solidFill>
                  <a:latin typeface="Times New Roman"/>
                  <a:ea typeface="Times New Roman"/>
                  <a:cs typeface="Times New Roman"/>
                  <a:sym typeface="Times New Roman"/>
                </a:rPr>
                <a:t>Smell:  Switch Smell </a:t>
              </a:r>
              <a:endParaRPr/>
            </a:p>
          </p:txBody>
        </p:sp>
        <p:sp>
          <p:nvSpPr>
            <p:cNvPr id="2632" name="Google Shape;2632;p152"/>
            <p:cNvSpPr txBox="1"/>
            <p:nvPr/>
          </p:nvSpPr>
          <p:spPr>
            <a:xfrm>
              <a:off x="2228850" y="889000"/>
              <a:ext cx="6111811"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Introduce Null Object </a:t>
              </a:r>
              <a:endParaRPr/>
            </a:p>
          </p:txBody>
        </p:sp>
        <p:sp>
          <p:nvSpPr>
            <p:cNvPr id="2633" name="Google Shape;2633;p152"/>
            <p:cNvSpPr txBox="1"/>
            <p:nvPr/>
          </p:nvSpPr>
          <p:spPr>
            <a:xfrm>
              <a:off x="177800" y="1930400"/>
              <a:ext cx="7163892" cy="257810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 In client class</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Customer customer = site.getCustomer();</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BillingPlan plan;</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if (customer == null)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plan = BillingPlan.basic();</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else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plan = customer.getPlan();</a:t>
              </a:r>
              <a:endParaRPr/>
            </a:p>
            <a:p>
              <a:pPr indent="0" lvl="0" marL="0" marR="0" rtl="0" algn="l">
                <a:lnSpc>
                  <a:spcPct val="84222"/>
                </a:lnSpc>
                <a:spcBef>
                  <a:spcPts val="0"/>
                </a:spcBef>
                <a:spcAft>
                  <a:spcPts val="0"/>
                </a:spcAft>
                <a:buNone/>
              </a:pPr>
              <a:r>
                <a:t/>
              </a:r>
              <a:endParaRPr sz="1781">
                <a:solidFill>
                  <a:schemeClr val="dk1"/>
                </a:solidFill>
                <a:latin typeface="Times New Roman"/>
                <a:ea typeface="Times New Roman"/>
                <a:cs typeface="Times New Roman"/>
                <a:sym typeface="Times New Roman"/>
              </a:endParaRPr>
            </a:p>
            <a:p>
              <a:pPr indent="2603500" lvl="0" marL="0" marR="0" rtl="0" algn="l">
                <a:lnSpc>
                  <a:spcPct val="96685"/>
                </a:lnSpc>
                <a:spcBef>
                  <a:spcPts val="2140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2634" name="Google Shape;2634;p152"/>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146 </a:t>
              </a:r>
              <a:endParaRPr/>
            </a:p>
          </p:txBody>
        </p:sp>
        <p:sp>
          <p:nvSpPr>
            <p:cNvPr id="2635" name="Google Shape;2635;p152"/>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9" name="Shape 2639"/>
        <p:cNvGrpSpPr/>
        <p:nvPr/>
      </p:nvGrpSpPr>
      <p:grpSpPr>
        <a:xfrm>
          <a:off x="0" y="0"/>
          <a:ext cx="0" cy="0"/>
          <a:chOff x="0" y="0"/>
          <a:chExt cx="0" cy="0"/>
        </a:xfrm>
      </p:grpSpPr>
      <p:pic>
        <p:nvPicPr>
          <p:cNvPr id="2640" name="Google Shape;2640;p153"/>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2641" name="Google Shape;2641;p153"/>
          <p:cNvGrpSpPr/>
          <p:nvPr/>
        </p:nvGrpSpPr>
        <p:grpSpPr>
          <a:xfrm>
            <a:off x="0" y="0"/>
            <a:ext cx="10276577" cy="7785100"/>
            <a:chOff x="0" y="0"/>
            <a:chExt cx="10276577" cy="7785100"/>
          </a:xfrm>
        </p:grpSpPr>
        <p:cxnSp>
          <p:nvCxnSpPr>
            <p:cNvPr id="2642" name="Google Shape;2642;p153"/>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2643" name="Google Shape;2643;p153"/>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644" name="Google Shape;2644;p153"/>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2645" name="Google Shape;2645;p153"/>
            <p:cNvPicPr preferRelativeResize="0"/>
            <p:nvPr/>
          </p:nvPicPr>
          <p:blipFill rotWithShape="1">
            <a:blip r:embed="rId4">
              <a:alphaModFix/>
            </a:blip>
            <a:srcRect b="0" l="0" r="0" t="0"/>
            <a:stretch/>
          </p:blipFill>
          <p:spPr>
            <a:xfrm>
              <a:off x="6616700" y="2057400"/>
              <a:ext cx="3149600" cy="4724400"/>
            </a:xfrm>
            <a:prstGeom prst="rect">
              <a:avLst/>
            </a:prstGeom>
            <a:noFill/>
            <a:ln>
              <a:noFill/>
            </a:ln>
          </p:spPr>
        </p:pic>
        <p:pic>
          <p:nvPicPr>
            <p:cNvPr id="2646" name="Google Shape;2646;p153"/>
            <p:cNvPicPr preferRelativeResize="0"/>
            <p:nvPr/>
          </p:nvPicPr>
          <p:blipFill rotWithShape="1">
            <a:blip r:embed="rId5">
              <a:alphaModFix/>
            </a:blip>
            <a:srcRect b="0" l="0" r="0" t="0"/>
            <a:stretch/>
          </p:blipFill>
          <p:spPr>
            <a:xfrm>
              <a:off x="2781300" y="3695700"/>
              <a:ext cx="889000" cy="1308100"/>
            </a:xfrm>
            <a:prstGeom prst="rect">
              <a:avLst/>
            </a:prstGeom>
            <a:noFill/>
            <a:ln>
              <a:noFill/>
            </a:ln>
          </p:spPr>
        </p:pic>
        <p:sp>
          <p:nvSpPr>
            <p:cNvPr id="2647" name="Google Shape;2647;p153"/>
            <p:cNvSpPr/>
            <p:nvPr/>
          </p:nvSpPr>
          <p:spPr>
            <a:xfrm>
              <a:off x="2929401" y="3847597"/>
              <a:ext cx="471807" cy="880328"/>
            </a:xfrm>
            <a:custGeom>
              <a:rect b="b" l="l" r="r" t="t"/>
              <a:pathLst>
                <a:path extrusionOk="0" h="880328" w="471807">
                  <a:moveTo>
                    <a:pt x="353659" y="8102"/>
                  </a:moveTo>
                  <a:lnTo>
                    <a:pt x="353978" y="664770"/>
                  </a:lnTo>
                  <a:lnTo>
                    <a:pt x="471807" y="668981"/>
                  </a:lnTo>
                  <a:lnTo>
                    <a:pt x="236171" y="880328"/>
                  </a:lnTo>
                  <a:lnTo>
                    <a:pt x="0" y="652696"/>
                  </a:lnTo>
                  <a:lnTo>
                    <a:pt x="118244" y="656666"/>
                  </a:lnTo>
                  <a:lnTo>
                    <a:pt x="117925" y="0"/>
                  </a:lnTo>
                  <a:lnTo>
                    <a:pt x="353659" y="8102"/>
                  </a:lnTo>
                  <a:close/>
                </a:path>
              </a:pathLst>
            </a:custGeom>
            <a:solidFill>
              <a:srgbClr val="FFFFFF"/>
            </a:solidFill>
            <a:ln cap="flat" cmpd="sng" w="127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648" name="Google Shape;2648;p153"/>
            <p:cNvSpPr/>
            <p:nvPr/>
          </p:nvSpPr>
          <p:spPr>
            <a:xfrm>
              <a:off x="2929401" y="3847597"/>
              <a:ext cx="471807" cy="880328"/>
            </a:xfrm>
            <a:custGeom>
              <a:rect b="b" l="l" r="r" t="t"/>
              <a:pathLst>
                <a:path extrusionOk="0" h="880328" w="471807">
                  <a:moveTo>
                    <a:pt x="353659" y="8102"/>
                  </a:moveTo>
                  <a:lnTo>
                    <a:pt x="353978" y="664770"/>
                  </a:lnTo>
                  <a:lnTo>
                    <a:pt x="471807" y="668981"/>
                  </a:lnTo>
                  <a:lnTo>
                    <a:pt x="236171" y="880328"/>
                  </a:lnTo>
                  <a:lnTo>
                    <a:pt x="0" y="652696"/>
                  </a:lnTo>
                  <a:lnTo>
                    <a:pt x="118244" y="656666"/>
                  </a:lnTo>
                  <a:lnTo>
                    <a:pt x="117925" y="0"/>
                  </a:lnTo>
                  <a:lnTo>
                    <a:pt x="353659" y="8102"/>
                  </a:lnTo>
                </a:path>
              </a:pathLst>
            </a:custGeom>
            <a:noFill/>
            <a:ln cap="flat" cmpd="sng" w="38100">
              <a:solidFill>
                <a:srgbClr val="070B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649" name="Google Shape;2649;p153"/>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650" name="Google Shape;2650;p153"/>
            <p:cNvSpPr txBox="1"/>
            <p:nvPr/>
          </p:nvSpPr>
          <p:spPr>
            <a:xfrm>
              <a:off x="7674347" y="12700"/>
              <a:ext cx="2602230" cy="304800"/>
            </a:xfrm>
            <a:prstGeom prst="rect">
              <a:avLst/>
            </a:prstGeom>
            <a:noFill/>
            <a:ln>
              <a:noFill/>
            </a:ln>
          </p:spPr>
          <p:txBody>
            <a:bodyPr anchorCtr="0" anchor="t" bIns="0" lIns="0" spcFirstLastPara="1" rIns="0" wrap="square" tIns="0">
              <a:noAutofit/>
            </a:bodyPr>
            <a:lstStyle/>
            <a:p>
              <a:pPr indent="0" lvl="0" marL="0" marR="0" rtl="0" algn="l">
                <a:lnSpc>
                  <a:spcPct val="106053"/>
                </a:lnSpc>
                <a:spcBef>
                  <a:spcPts val="0"/>
                </a:spcBef>
                <a:spcAft>
                  <a:spcPts val="0"/>
                </a:spcAft>
                <a:buNone/>
              </a:pPr>
              <a:r>
                <a:rPr lang="en-US" sz="2263">
                  <a:solidFill>
                    <a:schemeClr val="dk1"/>
                  </a:solidFill>
                  <a:latin typeface="Times New Roman"/>
                  <a:ea typeface="Times New Roman"/>
                  <a:cs typeface="Times New Roman"/>
                  <a:sym typeface="Times New Roman"/>
                </a:rPr>
                <a:t>Smell:  Switch Smell </a:t>
              </a:r>
              <a:endParaRPr/>
            </a:p>
          </p:txBody>
        </p:sp>
        <p:sp>
          <p:nvSpPr>
            <p:cNvPr id="2651" name="Google Shape;2651;p153"/>
            <p:cNvSpPr txBox="1"/>
            <p:nvPr/>
          </p:nvSpPr>
          <p:spPr>
            <a:xfrm>
              <a:off x="2228850" y="889000"/>
              <a:ext cx="6111811"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Introduce Null Object </a:t>
              </a:r>
              <a:endParaRPr/>
            </a:p>
          </p:txBody>
        </p:sp>
        <p:sp>
          <p:nvSpPr>
            <p:cNvPr id="2652" name="Google Shape;2652;p153"/>
            <p:cNvSpPr txBox="1"/>
            <p:nvPr/>
          </p:nvSpPr>
          <p:spPr>
            <a:xfrm>
              <a:off x="177800" y="1930400"/>
              <a:ext cx="6059252" cy="1333500"/>
            </a:xfrm>
            <a:prstGeom prst="rect">
              <a:avLst/>
            </a:prstGeom>
            <a:noFill/>
            <a:ln>
              <a:noFill/>
            </a:ln>
          </p:spPr>
          <p:txBody>
            <a:bodyPr anchorCtr="0" anchor="t" bIns="0" lIns="0" spcFirstLastPara="1" rIns="0" wrap="square" tIns="0">
              <a:noAutofit/>
            </a:bodyPr>
            <a:lstStyle/>
            <a:p>
              <a:pPr indent="457200" lvl="0" marL="0" marR="0" rtl="0" algn="l">
                <a:lnSpc>
                  <a:spcPct val="84222"/>
                </a:lnSpc>
                <a:spcBef>
                  <a:spcPts val="0"/>
                </a:spcBef>
                <a:spcAft>
                  <a:spcPts val="0"/>
                </a:spcAft>
                <a:buNone/>
              </a:pPr>
              <a:r>
                <a:rPr lang="en-US" sz="1781">
                  <a:solidFill>
                    <a:schemeClr val="dk1"/>
                  </a:solidFill>
                  <a:latin typeface="Times New Roman"/>
                  <a:ea typeface="Times New Roman"/>
                  <a:cs typeface="Times New Roman"/>
                  <a:sym typeface="Times New Roman"/>
                </a:rPr>
                <a:t>     // In client class</a:t>
              </a:r>
              <a:endParaRPr/>
            </a:p>
            <a:p>
              <a:pPr indent="0" lvl="0" marL="0" marR="0" rtl="0" algn="l">
                <a:lnSpc>
                  <a:spcPct val="84222"/>
                </a:lnSpc>
                <a:spcBef>
                  <a:spcPts val="300"/>
                </a:spcBef>
                <a:spcAft>
                  <a:spcPts val="0"/>
                </a:spcAft>
                <a:buNone/>
              </a:pPr>
              <a:r>
                <a:rPr lang="en-US" sz="1781">
                  <a:solidFill>
                    <a:schemeClr val="dk1"/>
                  </a:solidFill>
                  <a:latin typeface="Times New Roman"/>
                  <a:ea typeface="Times New Roman"/>
                  <a:cs typeface="Times New Roman"/>
                  <a:sym typeface="Times New Roman"/>
                </a:rPr>
                <a:t>     Customer customer = site.getCustomer();</a:t>
              </a:r>
              <a:endParaRPr/>
            </a:p>
            <a:p>
              <a:pPr indent="0" lvl="0" marL="0" marR="0" rtl="0" algn="l">
                <a:lnSpc>
                  <a:spcPct val="84222"/>
                </a:lnSpc>
                <a:spcBef>
                  <a:spcPts val="1600"/>
                </a:spcBef>
                <a:spcAft>
                  <a:spcPts val="0"/>
                </a:spcAft>
                <a:buNone/>
              </a:pPr>
              <a:r>
                <a:rPr lang="en-US" sz="1781">
                  <a:solidFill>
                    <a:schemeClr val="dk1"/>
                  </a:solidFill>
                  <a:latin typeface="Times New Roman"/>
                  <a:ea typeface="Times New Roman"/>
                  <a:cs typeface="Times New Roman"/>
                  <a:sym typeface="Times New Roman"/>
                </a:rPr>
                <a:t>    BillingPlan plan;</a:t>
              </a:r>
              <a:endParaRPr/>
            </a:p>
            <a:p>
              <a:pPr indent="0" lvl="0" marL="0" marR="0" rtl="0" algn="l">
                <a:lnSpc>
                  <a:spcPct val="84222"/>
                </a:lnSpc>
                <a:spcBef>
                  <a:spcPts val="1600"/>
                </a:spcBef>
                <a:spcAft>
                  <a:spcPts val="0"/>
                </a:spcAft>
                <a:buNone/>
              </a:pPr>
              <a:r>
                <a:rPr lang="en-US" sz="1781">
                  <a:solidFill>
                    <a:schemeClr val="dk1"/>
                  </a:solidFill>
                  <a:latin typeface="Times New Roman"/>
                  <a:ea typeface="Times New Roman"/>
                  <a:cs typeface="Times New Roman"/>
                  <a:sym typeface="Times New Roman"/>
                </a:rPr>
                <a:t>    if (customer == null) plan = BillingPlan.basic(); </a:t>
              </a:r>
              <a:endParaRPr/>
            </a:p>
          </p:txBody>
        </p:sp>
        <p:sp>
          <p:nvSpPr>
            <p:cNvPr id="2653" name="Google Shape;2653;p153"/>
            <p:cNvSpPr txBox="1"/>
            <p:nvPr/>
          </p:nvSpPr>
          <p:spPr>
            <a:xfrm>
              <a:off x="178752" y="3530600"/>
              <a:ext cx="4120229" cy="190500"/>
            </a:xfrm>
            <a:prstGeom prst="rect">
              <a:avLst/>
            </a:prstGeom>
            <a:noFill/>
            <a:ln>
              <a:noFill/>
            </a:ln>
          </p:spPr>
          <p:txBody>
            <a:bodyPr anchorCtr="0" anchor="t" bIns="0" lIns="0" spcFirstLastPara="1" rIns="0" wrap="square" tIns="0">
              <a:noAutofit/>
            </a:bodyPr>
            <a:lstStyle/>
            <a:p>
              <a:pPr indent="0" lvl="0" marL="0" marR="0" rtl="0" algn="l">
                <a:lnSpc>
                  <a:spcPct val="84222"/>
                </a:lnSpc>
                <a:spcBef>
                  <a:spcPts val="0"/>
                </a:spcBef>
                <a:spcAft>
                  <a:spcPts val="0"/>
                </a:spcAft>
                <a:buNone/>
              </a:pPr>
              <a:r>
                <a:rPr lang="en-US" sz="1781">
                  <a:solidFill>
                    <a:schemeClr val="dk1"/>
                  </a:solidFill>
                  <a:latin typeface="Times New Roman"/>
                  <a:ea typeface="Times New Roman"/>
                  <a:cs typeface="Times New Roman"/>
                  <a:sym typeface="Times New Roman"/>
                </a:rPr>
                <a:t>    else plan = customer.getPlan(); </a:t>
              </a:r>
              <a:endParaRPr/>
            </a:p>
          </p:txBody>
        </p:sp>
        <p:sp>
          <p:nvSpPr>
            <p:cNvPr id="2654" name="Google Shape;2654;p153"/>
            <p:cNvSpPr txBox="1"/>
            <p:nvPr/>
          </p:nvSpPr>
          <p:spPr>
            <a:xfrm>
              <a:off x="177800" y="4521200"/>
              <a:ext cx="2748400" cy="190500"/>
            </a:xfrm>
            <a:prstGeom prst="rect">
              <a:avLst/>
            </a:prstGeom>
            <a:noFill/>
            <a:ln>
              <a:noFill/>
            </a:ln>
          </p:spPr>
          <p:txBody>
            <a:bodyPr anchorCtr="0" anchor="t" bIns="0" lIns="0" spcFirstLastPara="1" rIns="0" wrap="square" tIns="0">
              <a:noAutofit/>
            </a:bodyPr>
            <a:lstStyle/>
            <a:p>
              <a:pPr indent="0" lvl="0" marL="0" marR="0" rtl="0" algn="l">
                <a:lnSpc>
                  <a:spcPct val="84222"/>
                </a:lnSpc>
                <a:spcBef>
                  <a:spcPts val="0"/>
                </a:spcBef>
                <a:spcAft>
                  <a:spcPts val="0"/>
                </a:spcAft>
                <a:buNone/>
              </a:pPr>
              <a:r>
                <a:rPr lang="en-US" sz="1781">
                  <a:solidFill>
                    <a:schemeClr val="dk1"/>
                  </a:solidFill>
                  <a:latin typeface="Times New Roman"/>
                  <a:ea typeface="Times New Roman"/>
                  <a:cs typeface="Times New Roman"/>
                  <a:sym typeface="Times New Roman"/>
                </a:rPr>
                <a:t>     // In client class </a:t>
              </a:r>
              <a:endParaRPr/>
            </a:p>
          </p:txBody>
        </p:sp>
        <p:sp>
          <p:nvSpPr>
            <p:cNvPr id="2655" name="Google Shape;2655;p153"/>
            <p:cNvSpPr txBox="1"/>
            <p:nvPr/>
          </p:nvSpPr>
          <p:spPr>
            <a:xfrm>
              <a:off x="0" y="4722818"/>
              <a:ext cx="5149100" cy="190500"/>
            </a:xfrm>
            <a:prstGeom prst="rect">
              <a:avLst/>
            </a:prstGeom>
            <a:noFill/>
            <a:ln>
              <a:noFill/>
            </a:ln>
          </p:spPr>
          <p:txBody>
            <a:bodyPr anchorCtr="0" anchor="t" bIns="0" lIns="0" spcFirstLastPara="1" rIns="0" wrap="square" tIns="0">
              <a:noAutofit/>
            </a:bodyPr>
            <a:lstStyle/>
            <a:p>
              <a:pPr indent="0" lvl="0" marL="0" marR="0" rtl="0" algn="l">
                <a:lnSpc>
                  <a:spcPct val="84222"/>
                </a:lnSpc>
                <a:spcBef>
                  <a:spcPts val="0"/>
                </a:spcBef>
                <a:spcAft>
                  <a:spcPts val="0"/>
                </a:spcAft>
                <a:buNone/>
              </a:pPr>
              <a:r>
                <a:rPr lang="en-US" sz="1781">
                  <a:solidFill>
                    <a:schemeClr val="dk1"/>
                  </a:solidFill>
                  <a:latin typeface="Times New Roman"/>
                  <a:ea typeface="Times New Roman"/>
                  <a:cs typeface="Times New Roman"/>
                  <a:sym typeface="Times New Roman"/>
                </a:rPr>
                <a:t>     Customer customer = site.getCustomer(); </a:t>
              </a:r>
              <a:endParaRPr/>
            </a:p>
          </p:txBody>
        </p:sp>
        <p:sp>
          <p:nvSpPr>
            <p:cNvPr id="2656" name="Google Shape;2656;p153"/>
            <p:cNvSpPr txBox="1"/>
            <p:nvPr/>
          </p:nvSpPr>
          <p:spPr>
            <a:xfrm>
              <a:off x="177800" y="5207000"/>
              <a:ext cx="4921300" cy="2019300"/>
            </a:xfrm>
            <a:prstGeom prst="rect">
              <a:avLst/>
            </a:prstGeom>
            <a:noFill/>
            <a:ln>
              <a:noFill/>
            </a:ln>
          </p:spPr>
          <p:txBody>
            <a:bodyPr anchorCtr="0" anchor="t" bIns="0" lIns="0" spcFirstLastPara="1" rIns="0" wrap="square" tIns="0">
              <a:noAutofit/>
            </a:bodyPr>
            <a:lstStyle/>
            <a:p>
              <a:pPr indent="0" lvl="0" marL="0" marR="0" rtl="0" algn="l">
                <a:lnSpc>
                  <a:spcPct val="84222"/>
                </a:lnSpc>
                <a:spcBef>
                  <a:spcPts val="0"/>
                </a:spcBef>
                <a:spcAft>
                  <a:spcPts val="0"/>
                </a:spcAft>
                <a:buNone/>
              </a:pPr>
              <a:r>
                <a:rPr lang="en-US" sz="1781">
                  <a:solidFill>
                    <a:schemeClr val="dk1"/>
                  </a:solidFill>
                  <a:latin typeface="Times New Roman"/>
                  <a:ea typeface="Times New Roman"/>
                  <a:cs typeface="Times New Roman"/>
                  <a:sym typeface="Times New Roman"/>
                </a:rPr>
                <a:t> BillingPlan plan = customer.getPlan();</a:t>
              </a:r>
              <a:endParaRPr/>
            </a:p>
            <a:p>
              <a:pPr indent="0" lvl="0" marL="0" marR="0" rtl="0" algn="l">
                <a:lnSpc>
                  <a:spcPct val="101066"/>
                </a:lnSpc>
                <a:spcBef>
                  <a:spcPts val="3000"/>
                </a:spcBef>
                <a:spcAft>
                  <a:spcPts val="0"/>
                </a:spcAft>
                <a:buNone/>
              </a:pPr>
              <a:r>
                <a:rPr lang="en-US" sz="1781">
                  <a:solidFill>
                    <a:schemeClr val="dk1"/>
                  </a:solidFill>
                  <a:latin typeface="Times New Roman"/>
                  <a:ea typeface="Times New Roman"/>
                  <a:cs typeface="Times New Roman"/>
                  <a:sym typeface="Times New Roman"/>
                </a:rPr>
                <a:t> // In Null Customer     </a:t>
              </a:r>
              <a:endParaRPr sz="1781">
                <a:solidFill>
                  <a:schemeClr val="dk1"/>
                </a:solidFill>
                <a:latin typeface="Times New Roman"/>
                <a:ea typeface="Times New Roman"/>
                <a:cs typeface="Times New Roman"/>
                <a:sym typeface="Times New Roman"/>
              </a:endParaRPr>
            </a:p>
            <a:p>
              <a:pPr indent="0" lvl="0" marL="0" marR="0" rtl="0" algn="l">
                <a:lnSpc>
                  <a:spcPct val="101066"/>
                </a:lnSpc>
                <a:spcBef>
                  <a:spcPts val="1600"/>
                </a:spcBef>
                <a:spcAft>
                  <a:spcPts val="0"/>
                </a:spcAft>
                <a:buNone/>
              </a:pPr>
              <a:r>
                <a:rPr lang="en-US" sz="1781">
                  <a:solidFill>
                    <a:schemeClr val="dk1"/>
                  </a:solidFill>
                  <a:latin typeface="Times New Roman"/>
                  <a:ea typeface="Times New Roman"/>
                  <a:cs typeface="Times New Roman"/>
                  <a:sym typeface="Times New Roman"/>
                </a:rPr>
                <a:t>public BillingPlan getPlan(){</a:t>
              </a:r>
              <a:endParaRPr/>
            </a:p>
            <a:p>
              <a:pPr indent="0" lvl="0" marL="0" marR="0" rtl="0" algn="l">
                <a:lnSpc>
                  <a:spcPct val="84222"/>
                </a:lnSpc>
                <a:spcBef>
                  <a:spcPts val="1600"/>
                </a:spcBef>
                <a:spcAft>
                  <a:spcPts val="0"/>
                </a:spcAft>
                <a:buNone/>
              </a:pPr>
              <a:r>
                <a:rPr lang="en-US" sz="1781">
                  <a:solidFill>
                    <a:schemeClr val="dk1"/>
                  </a:solidFill>
                  <a:latin typeface="Times New Roman"/>
                  <a:ea typeface="Times New Roman"/>
                  <a:cs typeface="Times New Roman"/>
                  <a:sym typeface="Times New Roman"/>
                </a:rPr>
                <a:t>        return BillingPlan.basic();</a:t>
              </a:r>
              <a:endParaRPr/>
            </a:p>
            <a:p>
              <a:pPr indent="0" lvl="0" marL="0" marR="0" rtl="0" algn="l">
                <a:lnSpc>
                  <a:spcPct val="84222"/>
                </a:lnSpc>
                <a:spcBef>
                  <a:spcPts val="1600"/>
                </a:spcBef>
                <a:spcAft>
                  <a:spcPts val="0"/>
                </a:spcAft>
                <a:buNone/>
              </a:pPr>
              <a:r>
                <a:rPr lang="en-US" sz="1781">
                  <a:solidFill>
                    <a:schemeClr val="dk1"/>
                  </a:solidFill>
                  <a:latin typeface="Times New Roman"/>
                  <a:ea typeface="Times New Roman"/>
                  <a:cs typeface="Times New Roman"/>
                  <a:sym typeface="Times New Roman"/>
                </a:rPr>
                <a:t>    } </a:t>
              </a:r>
              <a:endParaRPr/>
            </a:p>
          </p:txBody>
        </p:sp>
        <p:sp>
          <p:nvSpPr>
            <p:cNvPr id="2657" name="Google Shape;2657;p153"/>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2658" name="Google Shape;2658;p153"/>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146 </a:t>
              </a:r>
              <a:endParaRPr/>
            </a:p>
          </p:txBody>
        </p:sp>
        <p:sp>
          <p:nvSpPr>
            <p:cNvPr id="2659" name="Google Shape;2659;p153"/>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3" name="Shape 2663"/>
        <p:cNvGrpSpPr/>
        <p:nvPr/>
      </p:nvGrpSpPr>
      <p:grpSpPr>
        <a:xfrm>
          <a:off x="0" y="0"/>
          <a:ext cx="0" cy="0"/>
          <a:chOff x="0" y="0"/>
          <a:chExt cx="0" cy="0"/>
        </a:xfrm>
      </p:grpSpPr>
      <p:pic>
        <p:nvPicPr>
          <p:cNvPr id="2664" name="Google Shape;2664;p154"/>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2665" name="Google Shape;2665;p154"/>
          <p:cNvGrpSpPr/>
          <p:nvPr/>
        </p:nvGrpSpPr>
        <p:grpSpPr>
          <a:xfrm>
            <a:off x="0" y="0"/>
            <a:ext cx="10253202" cy="7785100"/>
            <a:chOff x="0" y="0"/>
            <a:chExt cx="10253202" cy="7785100"/>
          </a:xfrm>
        </p:grpSpPr>
        <p:cxnSp>
          <p:nvCxnSpPr>
            <p:cNvPr id="2666" name="Google Shape;2666;p154"/>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2667" name="Google Shape;2667;p154"/>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668" name="Google Shape;2668;p154"/>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2669" name="Google Shape;2669;p154"/>
            <p:cNvPicPr preferRelativeResize="0"/>
            <p:nvPr/>
          </p:nvPicPr>
          <p:blipFill rotWithShape="1">
            <a:blip r:embed="rId4">
              <a:alphaModFix/>
            </a:blip>
            <a:srcRect b="0" l="0" r="0" t="0"/>
            <a:stretch/>
          </p:blipFill>
          <p:spPr>
            <a:xfrm>
              <a:off x="495300" y="4191000"/>
              <a:ext cx="213915" cy="192524"/>
            </a:xfrm>
            <a:prstGeom prst="rect">
              <a:avLst/>
            </a:prstGeom>
            <a:noFill/>
            <a:ln>
              <a:noFill/>
            </a:ln>
          </p:spPr>
        </p:pic>
        <p:sp>
          <p:nvSpPr>
            <p:cNvPr id="2670" name="Google Shape;2670;p154"/>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671" name="Google Shape;2671;p154"/>
            <p:cNvSpPr txBox="1"/>
            <p:nvPr/>
          </p:nvSpPr>
          <p:spPr>
            <a:xfrm>
              <a:off x="2175675" y="838200"/>
              <a:ext cx="6218428"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Refactoring &amp; Patterns </a:t>
              </a:r>
              <a:endParaRPr/>
            </a:p>
          </p:txBody>
        </p:sp>
        <p:sp>
          <p:nvSpPr>
            <p:cNvPr id="2672" name="Google Shape;2672;p154"/>
            <p:cNvSpPr txBox="1"/>
            <p:nvPr/>
          </p:nvSpPr>
          <p:spPr>
            <a:xfrm>
              <a:off x="939800" y="4102100"/>
              <a:ext cx="8712362" cy="3422650"/>
            </a:xfrm>
            <a:prstGeom prst="rect">
              <a:avLst/>
            </a:prstGeom>
            <a:noFill/>
            <a:ln>
              <a:noFill/>
            </a:ln>
          </p:spPr>
          <p:txBody>
            <a:bodyPr anchorCtr="0" anchor="t" bIns="0" lIns="0" spcFirstLastPara="1" rIns="0" wrap="square" tIns="0">
              <a:noAutofit/>
            </a:bodyPr>
            <a:lstStyle/>
            <a:p>
              <a:pPr indent="0" lvl="0" marL="0" marR="0" rtl="0" algn="l">
                <a:lnSpc>
                  <a:spcPct val="120481"/>
                </a:lnSpc>
                <a:spcBef>
                  <a:spcPts val="0"/>
                </a:spcBef>
                <a:spcAft>
                  <a:spcPts val="0"/>
                </a:spcAft>
                <a:buNone/>
              </a:pPr>
              <a:r>
                <a:rPr lang="en-US" sz="2075">
                  <a:solidFill>
                    <a:schemeClr val="dk1"/>
                  </a:solidFill>
                  <a:latin typeface="Times New Roman"/>
                  <a:ea typeface="Times New Roman"/>
                  <a:cs typeface="Times New Roman"/>
                  <a:sym typeface="Times New Roman"/>
                </a:rPr>
                <a:t>There is a natural relation between patterns and refactorings.  Patterns are  where you want to be; refactorings are ways to get there from somewhere  else. - Martin Fowler</a:t>
              </a:r>
              <a:endParaRPr/>
            </a:p>
            <a:p>
              <a:pPr indent="1841500" lvl="0" marL="0" marR="0" rtl="0" algn="l">
                <a:lnSpc>
                  <a:spcPct val="96685"/>
                </a:lnSpc>
                <a:spcBef>
                  <a:spcPts val="1380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2673" name="Google Shape;2673;p154"/>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182 </a:t>
              </a:r>
              <a:endParaRPr/>
            </a:p>
          </p:txBody>
        </p:sp>
        <p:sp>
          <p:nvSpPr>
            <p:cNvPr id="2674" name="Google Shape;2674;p154"/>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8" name="Shape 2678"/>
        <p:cNvGrpSpPr/>
        <p:nvPr/>
      </p:nvGrpSpPr>
      <p:grpSpPr>
        <a:xfrm>
          <a:off x="0" y="0"/>
          <a:ext cx="0" cy="0"/>
          <a:chOff x="0" y="0"/>
          <a:chExt cx="0" cy="0"/>
        </a:xfrm>
      </p:grpSpPr>
      <p:pic>
        <p:nvPicPr>
          <p:cNvPr id="2679" name="Google Shape;2679;p155"/>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2680" name="Google Shape;2680;p155"/>
          <p:cNvGrpSpPr/>
          <p:nvPr/>
        </p:nvGrpSpPr>
        <p:grpSpPr>
          <a:xfrm>
            <a:off x="0" y="0"/>
            <a:ext cx="10253202" cy="7785100"/>
            <a:chOff x="0" y="0"/>
            <a:chExt cx="10253202" cy="7785100"/>
          </a:xfrm>
        </p:grpSpPr>
        <p:cxnSp>
          <p:nvCxnSpPr>
            <p:cNvPr id="2681" name="Google Shape;2681;p155"/>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2682" name="Google Shape;2682;p155"/>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683" name="Google Shape;2683;p155"/>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2684" name="Google Shape;2684;p155"/>
            <p:cNvPicPr preferRelativeResize="0"/>
            <p:nvPr/>
          </p:nvPicPr>
          <p:blipFill rotWithShape="1">
            <a:blip r:embed="rId4">
              <a:alphaModFix/>
            </a:blip>
            <a:srcRect b="0" l="0" r="0" t="0"/>
            <a:stretch/>
          </p:blipFill>
          <p:spPr>
            <a:xfrm>
              <a:off x="838200" y="3035300"/>
              <a:ext cx="2133600" cy="2705100"/>
            </a:xfrm>
            <a:prstGeom prst="rect">
              <a:avLst/>
            </a:prstGeom>
            <a:noFill/>
            <a:ln>
              <a:noFill/>
            </a:ln>
          </p:spPr>
        </p:pic>
        <p:pic>
          <p:nvPicPr>
            <p:cNvPr id="2685" name="Google Shape;2685;p155"/>
            <p:cNvPicPr preferRelativeResize="0"/>
            <p:nvPr/>
          </p:nvPicPr>
          <p:blipFill rotWithShape="1">
            <a:blip r:embed="rId5">
              <a:alphaModFix/>
            </a:blip>
            <a:srcRect b="0" l="0" r="0" t="0"/>
            <a:stretch/>
          </p:blipFill>
          <p:spPr>
            <a:xfrm>
              <a:off x="7162800" y="2870200"/>
              <a:ext cx="2273300" cy="3048000"/>
            </a:xfrm>
            <a:prstGeom prst="rect">
              <a:avLst/>
            </a:prstGeom>
            <a:noFill/>
            <a:ln>
              <a:noFill/>
            </a:ln>
          </p:spPr>
        </p:pic>
        <p:pic>
          <p:nvPicPr>
            <p:cNvPr id="2686" name="Google Shape;2686;p155"/>
            <p:cNvPicPr preferRelativeResize="0"/>
            <p:nvPr/>
          </p:nvPicPr>
          <p:blipFill rotWithShape="1">
            <a:blip r:embed="rId6">
              <a:alphaModFix/>
            </a:blip>
            <a:srcRect b="0" l="0" r="0" t="0"/>
            <a:stretch/>
          </p:blipFill>
          <p:spPr>
            <a:xfrm>
              <a:off x="3962400" y="2870200"/>
              <a:ext cx="2222500" cy="3048000"/>
            </a:xfrm>
            <a:prstGeom prst="rect">
              <a:avLst/>
            </a:prstGeom>
            <a:noFill/>
            <a:ln>
              <a:noFill/>
            </a:ln>
          </p:spPr>
        </p:pic>
        <p:sp>
          <p:nvSpPr>
            <p:cNvPr id="2687" name="Google Shape;2687;p155"/>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688" name="Google Shape;2688;p155"/>
            <p:cNvSpPr txBox="1"/>
            <p:nvPr/>
          </p:nvSpPr>
          <p:spPr>
            <a:xfrm>
              <a:off x="2898731" y="838200"/>
              <a:ext cx="4772279"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Reference Reading </a:t>
              </a:r>
              <a:endParaRPr/>
            </a:p>
          </p:txBody>
        </p:sp>
        <p:sp>
          <p:nvSpPr>
            <p:cNvPr id="2689" name="Google Shape;2689;p155"/>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2690" name="Google Shape;2690;p155"/>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185 </a:t>
              </a:r>
              <a:endParaRPr/>
            </a:p>
          </p:txBody>
        </p:sp>
        <p:sp>
          <p:nvSpPr>
            <p:cNvPr id="2691" name="Google Shape;2691;p155"/>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5" name="Shape 2695"/>
        <p:cNvGrpSpPr/>
        <p:nvPr/>
      </p:nvGrpSpPr>
      <p:grpSpPr>
        <a:xfrm>
          <a:off x="0" y="0"/>
          <a:ext cx="0" cy="0"/>
          <a:chOff x="0" y="0"/>
          <a:chExt cx="0" cy="0"/>
        </a:xfrm>
      </p:grpSpPr>
      <p:pic>
        <p:nvPicPr>
          <p:cNvPr id="2696" name="Google Shape;2696;p156"/>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2697" name="Google Shape;2697;p156"/>
          <p:cNvGrpSpPr/>
          <p:nvPr/>
        </p:nvGrpSpPr>
        <p:grpSpPr>
          <a:xfrm>
            <a:off x="0" y="0"/>
            <a:ext cx="10253202" cy="7785100"/>
            <a:chOff x="0" y="0"/>
            <a:chExt cx="10253202" cy="7785100"/>
          </a:xfrm>
        </p:grpSpPr>
        <p:cxnSp>
          <p:nvCxnSpPr>
            <p:cNvPr id="2698" name="Google Shape;2698;p156"/>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2699" name="Google Shape;2699;p156"/>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700" name="Google Shape;2700;p156"/>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2701" name="Google Shape;2701;p156"/>
            <p:cNvPicPr preferRelativeResize="0"/>
            <p:nvPr/>
          </p:nvPicPr>
          <p:blipFill rotWithShape="1">
            <a:blip r:embed="rId4">
              <a:alphaModFix/>
            </a:blip>
            <a:srcRect b="0" l="0" r="0" t="0"/>
            <a:stretch/>
          </p:blipFill>
          <p:spPr>
            <a:xfrm>
              <a:off x="495300" y="2984500"/>
              <a:ext cx="213915" cy="192524"/>
            </a:xfrm>
            <a:prstGeom prst="rect">
              <a:avLst/>
            </a:prstGeom>
            <a:noFill/>
            <a:ln>
              <a:noFill/>
            </a:ln>
          </p:spPr>
        </p:pic>
        <p:pic>
          <p:nvPicPr>
            <p:cNvPr id="2702" name="Google Shape;2702;p156"/>
            <p:cNvPicPr preferRelativeResize="0"/>
            <p:nvPr/>
          </p:nvPicPr>
          <p:blipFill rotWithShape="1">
            <a:blip r:embed="rId4">
              <a:alphaModFix/>
            </a:blip>
            <a:srcRect b="0" l="0" r="0" t="0"/>
            <a:stretch/>
          </p:blipFill>
          <p:spPr>
            <a:xfrm>
              <a:off x="495300" y="3505200"/>
              <a:ext cx="213915" cy="192524"/>
            </a:xfrm>
            <a:prstGeom prst="rect">
              <a:avLst/>
            </a:prstGeom>
            <a:noFill/>
            <a:ln>
              <a:noFill/>
            </a:ln>
          </p:spPr>
        </p:pic>
        <p:pic>
          <p:nvPicPr>
            <p:cNvPr id="2703" name="Google Shape;2703;p156"/>
            <p:cNvPicPr preferRelativeResize="0"/>
            <p:nvPr/>
          </p:nvPicPr>
          <p:blipFill rotWithShape="1">
            <a:blip r:embed="rId4">
              <a:alphaModFix/>
            </a:blip>
            <a:srcRect b="0" l="0" r="0" t="0"/>
            <a:stretch/>
          </p:blipFill>
          <p:spPr>
            <a:xfrm>
              <a:off x="495300" y="4343400"/>
              <a:ext cx="213915" cy="192524"/>
            </a:xfrm>
            <a:prstGeom prst="rect">
              <a:avLst/>
            </a:prstGeom>
            <a:noFill/>
            <a:ln>
              <a:noFill/>
            </a:ln>
          </p:spPr>
        </p:pic>
        <p:pic>
          <p:nvPicPr>
            <p:cNvPr id="2704" name="Google Shape;2704;p156"/>
            <p:cNvPicPr preferRelativeResize="0"/>
            <p:nvPr/>
          </p:nvPicPr>
          <p:blipFill rotWithShape="1">
            <a:blip r:embed="rId4">
              <a:alphaModFix/>
            </a:blip>
            <a:srcRect b="0" l="0" r="0" t="0"/>
            <a:stretch/>
          </p:blipFill>
          <p:spPr>
            <a:xfrm>
              <a:off x="495300" y="4864100"/>
              <a:ext cx="213915" cy="192524"/>
            </a:xfrm>
            <a:prstGeom prst="rect">
              <a:avLst/>
            </a:prstGeom>
            <a:noFill/>
            <a:ln>
              <a:noFill/>
            </a:ln>
          </p:spPr>
        </p:pic>
        <p:pic>
          <p:nvPicPr>
            <p:cNvPr id="2705" name="Google Shape;2705;p156"/>
            <p:cNvPicPr preferRelativeResize="0"/>
            <p:nvPr/>
          </p:nvPicPr>
          <p:blipFill rotWithShape="1">
            <a:blip r:embed="rId4">
              <a:alphaModFix/>
            </a:blip>
            <a:srcRect b="0" l="0" r="0" t="0"/>
            <a:stretch/>
          </p:blipFill>
          <p:spPr>
            <a:xfrm>
              <a:off x="495300" y="5384800"/>
              <a:ext cx="213915" cy="192524"/>
            </a:xfrm>
            <a:prstGeom prst="rect">
              <a:avLst/>
            </a:prstGeom>
            <a:noFill/>
            <a:ln>
              <a:noFill/>
            </a:ln>
          </p:spPr>
        </p:pic>
        <p:sp>
          <p:nvSpPr>
            <p:cNvPr id="2706" name="Google Shape;2706;p156"/>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707" name="Google Shape;2707;p156"/>
            <p:cNvSpPr txBox="1"/>
            <p:nvPr/>
          </p:nvSpPr>
          <p:spPr>
            <a:xfrm>
              <a:off x="1818666" y="431800"/>
              <a:ext cx="6740398"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Further Information On  </a:t>
              </a:r>
              <a:endParaRPr/>
            </a:p>
          </p:txBody>
        </p:sp>
        <p:sp>
          <p:nvSpPr>
            <p:cNvPr id="2708" name="Google Shape;2708;p156"/>
            <p:cNvSpPr txBox="1"/>
            <p:nvPr/>
          </p:nvSpPr>
          <p:spPr>
            <a:xfrm>
              <a:off x="1195604" y="1168400"/>
              <a:ext cx="7810246"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Code Smells and Refactoring </a:t>
              </a:r>
              <a:endParaRPr/>
            </a:p>
          </p:txBody>
        </p:sp>
        <p:sp>
          <p:nvSpPr>
            <p:cNvPr id="2709" name="Google Shape;2709;p156"/>
            <p:cNvSpPr txBox="1"/>
            <p:nvPr/>
          </p:nvSpPr>
          <p:spPr>
            <a:xfrm>
              <a:off x="939800" y="2895600"/>
              <a:ext cx="8433549" cy="462915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lang="en-US" sz="2075">
                  <a:solidFill>
                    <a:schemeClr val="dk1"/>
                  </a:solidFill>
                  <a:latin typeface="Times New Roman"/>
                  <a:ea typeface="Times New Roman"/>
                  <a:cs typeface="Times New Roman"/>
                  <a:sym typeface="Times New Roman"/>
                </a:rPr>
                <a:t>Wiki Discussion About Code Smells: http://c2.com/cgi/wiki?CodeSmell</a:t>
              </a:r>
              <a:endParaRPr/>
            </a:p>
            <a:p>
              <a:pPr indent="0" lvl="0" marL="0" marR="0" rtl="0" algn="l">
                <a:lnSpc>
                  <a:spcPct val="106024"/>
                </a:lnSpc>
                <a:spcBef>
                  <a:spcPts val="1500"/>
                </a:spcBef>
                <a:spcAft>
                  <a:spcPts val="0"/>
                </a:spcAft>
                <a:buNone/>
              </a:pPr>
              <a:r>
                <a:rPr lang="en-US" sz="2075">
                  <a:solidFill>
                    <a:schemeClr val="dk1"/>
                  </a:solidFill>
                  <a:latin typeface="Times New Roman"/>
                  <a:ea typeface="Times New Roman"/>
                  <a:cs typeface="Times New Roman"/>
                  <a:sym typeface="Times New Roman"/>
                </a:rPr>
                <a:t>Mika’s Smell Taxonomy: http://www.soberit.hut.fi/mmantyla/</a:t>
              </a:r>
              <a:endParaRPr/>
            </a:p>
            <a:p>
              <a:pPr indent="0" lvl="0" marL="0" marR="0" rtl="0" algn="l">
                <a:lnSpc>
                  <a:spcPct val="106024"/>
                </a:lnSpc>
                <a:spcBef>
                  <a:spcPts val="300"/>
                </a:spcBef>
                <a:spcAft>
                  <a:spcPts val="0"/>
                </a:spcAft>
                <a:buNone/>
              </a:pPr>
              <a:r>
                <a:rPr lang="en-US" sz="2075">
                  <a:solidFill>
                    <a:schemeClr val="dk1"/>
                  </a:solidFill>
                  <a:latin typeface="Times New Roman"/>
                  <a:ea typeface="Times New Roman"/>
                  <a:cs typeface="Times New Roman"/>
                  <a:sym typeface="Times New Roman"/>
                </a:rPr>
                <a:t>BadCodeSmellsTaxonomy.htm</a:t>
              </a:r>
              <a:endParaRPr/>
            </a:p>
            <a:p>
              <a:pPr indent="0" lvl="0" marL="0" marR="0" rtl="0" algn="l">
                <a:lnSpc>
                  <a:spcPct val="106024"/>
                </a:lnSpc>
                <a:spcBef>
                  <a:spcPts val="1500"/>
                </a:spcBef>
                <a:spcAft>
                  <a:spcPts val="0"/>
                </a:spcAft>
                <a:buNone/>
              </a:pPr>
              <a:r>
                <a:rPr lang="en-US" sz="2075">
                  <a:solidFill>
                    <a:schemeClr val="dk1"/>
                  </a:solidFill>
                  <a:latin typeface="Times New Roman"/>
                  <a:ea typeface="Times New Roman"/>
                  <a:cs typeface="Times New Roman"/>
                  <a:sym typeface="Times New Roman"/>
                </a:rPr>
                <a:t>Bill Wake’s book, “Refactoring Workbook”</a:t>
              </a:r>
              <a:endParaRPr/>
            </a:p>
            <a:p>
              <a:pPr indent="0" lvl="0" marL="0" marR="0" rtl="0" algn="l">
                <a:lnSpc>
                  <a:spcPct val="106024"/>
                </a:lnSpc>
                <a:spcBef>
                  <a:spcPts val="1500"/>
                </a:spcBef>
                <a:spcAft>
                  <a:spcPts val="0"/>
                </a:spcAft>
                <a:buNone/>
              </a:pPr>
              <a:r>
                <a:rPr lang="en-US" sz="2075">
                  <a:solidFill>
                    <a:schemeClr val="dk1"/>
                  </a:solidFill>
                  <a:latin typeface="Times New Roman"/>
                  <a:ea typeface="Times New Roman"/>
                  <a:cs typeface="Times New Roman"/>
                  <a:sym typeface="Times New Roman"/>
                </a:rPr>
                <a:t>Refactoring Catalog Online: http://www.refactoring.com/catalog/index.html</a:t>
              </a:r>
              <a:endParaRPr/>
            </a:p>
            <a:p>
              <a:pPr indent="0" lvl="0" marL="0" marR="0" rtl="0" algn="l">
                <a:lnSpc>
                  <a:spcPct val="120481"/>
                </a:lnSpc>
                <a:spcBef>
                  <a:spcPts val="1500"/>
                </a:spcBef>
                <a:spcAft>
                  <a:spcPts val="0"/>
                </a:spcAft>
                <a:buNone/>
              </a:pPr>
              <a:r>
                <a:rPr lang="en-US" sz="2075">
                  <a:solidFill>
                    <a:schemeClr val="dk1"/>
                  </a:solidFill>
                  <a:latin typeface="Times New Roman"/>
                  <a:ea typeface="Times New Roman"/>
                  <a:cs typeface="Times New Roman"/>
                  <a:sym typeface="Times New Roman"/>
                </a:rPr>
                <a:t>Refactoring to Patterns Catalog Online: http://industriallogic.com/xp/ refactoring/catalog.html</a:t>
              </a:r>
              <a:endParaRPr/>
            </a:p>
            <a:p>
              <a:pPr indent="1841500" lvl="0" marL="0" marR="0" rtl="0" algn="l">
                <a:lnSpc>
                  <a:spcPct val="96685"/>
                </a:lnSpc>
                <a:spcBef>
                  <a:spcPts val="860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2710" name="Google Shape;2710;p156"/>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186 </a:t>
              </a:r>
              <a:endParaRPr/>
            </a:p>
          </p:txBody>
        </p:sp>
        <p:sp>
          <p:nvSpPr>
            <p:cNvPr id="2711" name="Google Shape;2711;p156"/>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5" name="Shape 2715"/>
        <p:cNvGrpSpPr/>
        <p:nvPr/>
      </p:nvGrpSpPr>
      <p:grpSpPr>
        <a:xfrm>
          <a:off x="0" y="0"/>
          <a:ext cx="0" cy="0"/>
          <a:chOff x="0" y="0"/>
          <a:chExt cx="0" cy="0"/>
        </a:xfrm>
      </p:grpSpPr>
      <p:pic>
        <p:nvPicPr>
          <p:cNvPr id="2716" name="Google Shape;2716;p157"/>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2717" name="Google Shape;2717;p157"/>
          <p:cNvGrpSpPr/>
          <p:nvPr/>
        </p:nvGrpSpPr>
        <p:grpSpPr>
          <a:xfrm>
            <a:off x="0" y="0"/>
            <a:ext cx="10253202" cy="7785100"/>
            <a:chOff x="0" y="0"/>
            <a:chExt cx="10253202" cy="7785100"/>
          </a:xfrm>
        </p:grpSpPr>
        <p:cxnSp>
          <p:nvCxnSpPr>
            <p:cNvPr id="2718" name="Google Shape;2718;p157"/>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2719" name="Google Shape;2719;p157"/>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720" name="Google Shape;2720;p157"/>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721" name="Google Shape;2721;p157"/>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722" name="Google Shape;2722;p157"/>
            <p:cNvSpPr txBox="1"/>
            <p:nvPr/>
          </p:nvSpPr>
          <p:spPr>
            <a:xfrm>
              <a:off x="3670622" y="838200"/>
              <a:ext cx="3228467"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References </a:t>
              </a:r>
              <a:endParaRPr/>
            </a:p>
          </p:txBody>
        </p:sp>
        <p:sp>
          <p:nvSpPr>
            <p:cNvPr id="2723" name="Google Shape;2723;p157"/>
            <p:cNvSpPr txBox="1"/>
            <p:nvPr/>
          </p:nvSpPr>
          <p:spPr>
            <a:xfrm>
              <a:off x="413455" y="3657600"/>
              <a:ext cx="8917349" cy="386715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2075">
                  <a:solidFill>
                    <a:schemeClr val="dk1"/>
                  </a:solidFill>
                  <a:latin typeface="Times New Roman"/>
                  <a:ea typeface="Times New Roman"/>
                  <a:cs typeface="Times New Roman"/>
                  <a:sym typeface="Times New Roman"/>
                </a:rPr>
                <a:t>[F] Fowler, Martin.  </a:t>
              </a:r>
              <a:r>
                <a:rPr i="1" lang="en-US" sz="2200">
                  <a:solidFill>
                    <a:schemeClr val="dk1"/>
                  </a:solidFill>
                  <a:latin typeface="Arial"/>
                  <a:ea typeface="Arial"/>
                  <a:cs typeface="Arial"/>
                  <a:sym typeface="Arial"/>
                </a:rPr>
                <a:t>Refactoring: Improving the Design of Existing Code</a:t>
              </a:r>
              <a:r>
                <a:rPr lang="en-US" sz="2075">
                  <a:solidFill>
                    <a:schemeClr val="dk1"/>
                  </a:solidFill>
                  <a:latin typeface="Times New Roman"/>
                  <a:ea typeface="Times New Roman"/>
                  <a:cs typeface="Times New Roman"/>
                  <a:sym typeface="Times New Roman"/>
                </a:rPr>
                <a:t>.  </a:t>
              </a:r>
              <a:endParaRPr/>
            </a:p>
            <a:p>
              <a:pPr indent="381000" lvl="0" marL="0" marR="0" rtl="0" algn="l">
                <a:lnSpc>
                  <a:spcPct val="106024"/>
                </a:lnSpc>
                <a:spcBef>
                  <a:spcPts val="300"/>
                </a:spcBef>
                <a:spcAft>
                  <a:spcPts val="0"/>
                </a:spcAft>
                <a:buNone/>
              </a:pPr>
              <a:r>
                <a:rPr lang="en-US" sz="2075">
                  <a:solidFill>
                    <a:schemeClr val="dk1"/>
                  </a:solidFill>
                  <a:latin typeface="Times New Roman"/>
                  <a:ea typeface="Times New Roman"/>
                  <a:cs typeface="Times New Roman"/>
                  <a:sym typeface="Times New Roman"/>
                </a:rPr>
                <a:t>Boston, MA: Addison-Wesley, 2000</a:t>
              </a:r>
              <a:endParaRPr/>
            </a:p>
            <a:p>
              <a:pPr indent="0" lvl="0" marL="0" marR="0" rtl="0" algn="l">
                <a:lnSpc>
                  <a:spcPct val="100000"/>
                </a:lnSpc>
                <a:spcBef>
                  <a:spcPts val="1500"/>
                </a:spcBef>
                <a:spcAft>
                  <a:spcPts val="0"/>
                </a:spcAft>
                <a:buNone/>
              </a:pPr>
              <a:r>
                <a:rPr lang="en-US" sz="2075">
                  <a:solidFill>
                    <a:schemeClr val="dk1"/>
                  </a:solidFill>
                  <a:latin typeface="Times New Roman"/>
                  <a:ea typeface="Times New Roman"/>
                  <a:cs typeface="Times New Roman"/>
                  <a:sym typeface="Times New Roman"/>
                </a:rPr>
                <a:t>[K] Kerievsky, Joshua.  </a:t>
              </a:r>
              <a:r>
                <a:rPr i="1" lang="en-US" sz="2200">
                  <a:solidFill>
                    <a:schemeClr val="dk1"/>
                  </a:solidFill>
                  <a:latin typeface="Arial"/>
                  <a:ea typeface="Arial"/>
                  <a:cs typeface="Arial"/>
                  <a:sym typeface="Arial"/>
                </a:rPr>
                <a:t>Refactoring to Patterns</a:t>
              </a:r>
              <a:r>
                <a:rPr lang="en-US" sz="2075">
                  <a:solidFill>
                    <a:schemeClr val="dk1"/>
                  </a:solidFill>
                  <a:latin typeface="Times New Roman"/>
                  <a:ea typeface="Times New Roman"/>
                  <a:cs typeface="Times New Roman"/>
                  <a:sym typeface="Times New Roman"/>
                </a:rPr>
                <a:t>.  Boston, MA: Addison-Wesley, </a:t>
              </a:r>
              <a:endParaRPr/>
            </a:p>
            <a:p>
              <a:pPr indent="381000" lvl="0" marL="0" marR="0" rtl="0" algn="l">
                <a:lnSpc>
                  <a:spcPct val="106024"/>
                </a:lnSpc>
                <a:spcBef>
                  <a:spcPts val="300"/>
                </a:spcBef>
                <a:spcAft>
                  <a:spcPts val="0"/>
                </a:spcAft>
                <a:buNone/>
              </a:pPr>
              <a:r>
                <a:rPr lang="en-US" sz="2075">
                  <a:solidFill>
                    <a:schemeClr val="dk1"/>
                  </a:solidFill>
                  <a:latin typeface="Times New Roman"/>
                  <a:ea typeface="Times New Roman"/>
                  <a:cs typeface="Times New Roman"/>
                  <a:sym typeface="Times New Roman"/>
                </a:rPr>
                <a:t>2005</a:t>
              </a:r>
              <a:endParaRPr/>
            </a:p>
            <a:p>
              <a:pPr indent="2362200" lvl="0" marL="0" marR="0" rtl="0" algn="l">
                <a:lnSpc>
                  <a:spcPct val="96685"/>
                </a:lnSpc>
                <a:spcBef>
                  <a:spcPts val="1310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2724" name="Google Shape;2724;p157"/>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187 </a:t>
              </a:r>
              <a:endParaRPr/>
            </a:p>
          </p:txBody>
        </p:sp>
        <p:sp>
          <p:nvSpPr>
            <p:cNvPr id="2725" name="Google Shape;2725;p157"/>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p27"/>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379" name="Google Shape;379;p27"/>
          <p:cNvGrpSpPr/>
          <p:nvPr/>
        </p:nvGrpSpPr>
        <p:grpSpPr>
          <a:xfrm>
            <a:off x="0" y="0"/>
            <a:ext cx="10227807" cy="7785100"/>
            <a:chOff x="0" y="0"/>
            <a:chExt cx="10227807" cy="7785100"/>
          </a:xfrm>
        </p:grpSpPr>
        <p:cxnSp>
          <p:nvCxnSpPr>
            <p:cNvPr id="380" name="Google Shape;380;p27"/>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381" name="Google Shape;381;p27"/>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82" name="Google Shape;382;p27"/>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id="383" name="Google Shape;383;p27"/>
            <p:cNvPicPr preferRelativeResize="0"/>
            <p:nvPr/>
          </p:nvPicPr>
          <p:blipFill rotWithShape="1">
            <a:blip r:embed="rId4">
              <a:alphaModFix/>
            </a:blip>
            <a:srcRect b="0" l="0" r="0" t="0"/>
            <a:stretch/>
          </p:blipFill>
          <p:spPr>
            <a:xfrm>
              <a:off x="495300" y="3149600"/>
              <a:ext cx="213915" cy="192524"/>
            </a:xfrm>
            <a:prstGeom prst="rect">
              <a:avLst/>
            </a:prstGeom>
            <a:noFill/>
            <a:ln>
              <a:noFill/>
            </a:ln>
          </p:spPr>
        </p:pic>
        <p:pic>
          <p:nvPicPr>
            <p:cNvPr id="384" name="Google Shape;384;p27"/>
            <p:cNvPicPr preferRelativeResize="0"/>
            <p:nvPr/>
          </p:nvPicPr>
          <p:blipFill rotWithShape="1">
            <a:blip r:embed="rId4">
              <a:alphaModFix/>
            </a:blip>
            <a:srcRect b="0" l="0" r="0" t="0"/>
            <a:stretch/>
          </p:blipFill>
          <p:spPr>
            <a:xfrm>
              <a:off x="495300" y="3670300"/>
              <a:ext cx="213915" cy="192524"/>
            </a:xfrm>
            <a:prstGeom prst="rect">
              <a:avLst/>
            </a:prstGeom>
            <a:noFill/>
            <a:ln>
              <a:noFill/>
            </a:ln>
          </p:spPr>
        </p:pic>
        <p:pic>
          <p:nvPicPr>
            <p:cNvPr id="385" name="Google Shape;385;p27"/>
            <p:cNvPicPr preferRelativeResize="0"/>
            <p:nvPr/>
          </p:nvPicPr>
          <p:blipFill rotWithShape="1">
            <a:blip r:embed="rId4">
              <a:alphaModFix/>
            </a:blip>
            <a:srcRect b="0" l="0" r="0" t="0"/>
            <a:stretch/>
          </p:blipFill>
          <p:spPr>
            <a:xfrm>
              <a:off x="495300" y="4508500"/>
              <a:ext cx="213915" cy="192524"/>
            </a:xfrm>
            <a:prstGeom prst="rect">
              <a:avLst/>
            </a:prstGeom>
            <a:noFill/>
            <a:ln>
              <a:noFill/>
            </a:ln>
          </p:spPr>
        </p:pic>
        <p:pic>
          <p:nvPicPr>
            <p:cNvPr id="386" name="Google Shape;386;p27"/>
            <p:cNvPicPr preferRelativeResize="0"/>
            <p:nvPr/>
          </p:nvPicPr>
          <p:blipFill rotWithShape="1">
            <a:blip r:embed="rId4">
              <a:alphaModFix/>
            </a:blip>
            <a:srcRect b="0" l="0" r="0" t="0"/>
            <a:stretch/>
          </p:blipFill>
          <p:spPr>
            <a:xfrm>
              <a:off x="495300" y="5346700"/>
              <a:ext cx="213915" cy="192524"/>
            </a:xfrm>
            <a:prstGeom prst="rect">
              <a:avLst/>
            </a:prstGeom>
            <a:noFill/>
            <a:ln>
              <a:noFill/>
            </a:ln>
          </p:spPr>
        </p:pic>
        <p:pic>
          <p:nvPicPr>
            <p:cNvPr id="387" name="Google Shape;387;p27"/>
            <p:cNvPicPr preferRelativeResize="0"/>
            <p:nvPr/>
          </p:nvPicPr>
          <p:blipFill rotWithShape="1">
            <a:blip r:embed="rId4">
              <a:alphaModFix/>
            </a:blip>
            <a:srcRect b="0" l="0" r="0" t="0"/>
            <a:stretch/>
          </p:blipFill>
          <p:spPr>
            <a:xfrm>
              <a:off x="495300" y="5867400"/>
              <a:ext cx="213915" cy="192524"/>
            </a:xfrm>
            <a:prstGeom prst="rect">
              <a:avLst/>
            </a:prstGeom>
            <a:noFill/>
            <a:ln>
              <a:noFill/>
            </a:ln>
          </p:spPr>
        </p:pic>
        <p:cxnSp>
          <p:nvCxnSpPr>
            <p:cNvPr id="388" name="Google Shape;388;p27"/>
            <p:cNvCxnSpPr/>
            <p:nvPr/>
          </p:nvCxnSpPr>
          <p:spPr>
            <a:xfrm>
              <a:off x="3657600" y="2539029"/>
              <a:ext cx="1015993" cy="751012"/>
            </a:xfrm>
            <a:prstGeom prst="straightConnector1">
              <a:avLst/>
            </a:prstGeom>
            <a:noFill/>
            <a:ln cap="flat" cmpd="sng" w="127000">
              <a:solidFill>
                <a:srgbClr val="FF221C"/>
              </a:solidFill>
              <a:prstDash val="solid"/>
              <a:round/>
              <a:headEnd len="sm" w="sm" type="none"/>
              <a:tailEnd len="sm" w="sm" type="none"/>
            </a:ln>
          </p:spPr>
        </p:cxnSp>
        <p:cxnSp>
          <p:nvCxnSpPr>
            <p:cNvPr id="389" name="Google Shape;389;p27"/>
            <p:cNvCxnSpPr/>
            <p:nvPr/>
          </p:nvCxnSpPr>
          <p:spPr>
            <a:xfrm flipH="1" rot="10800000">
              <a:off x="3713571" y="2501784"/>
              <a:ext cx="904057" cy="825499"/>
            </a:xfrm>
            <a:prstGeom prst="straightConnector1">
              <a:avLst/>
            </a:prstGeom>
            <a:noFill/>
            <a:ln cap="flat" cmpd="sng" w="127000">
              <a:solidFill>
                <a:srgbClr val="FF0003"/>
              </a:solidFill>
              <a:prstDash val="solid"/>
              <a:round/>
              <a:headEnd len="sm" w="sm" type="none"/>
              <a:tailEnd len="sm" w="sm" type="none"/>
            </a:ln>
          </p:spPr>
        </p:cxnSp>
        <p:cxnSp>
          <p:nvCxnSpPr>
            <p:cNvPr id="390" name="Google Shape;390;p27"/>
            <p:cNvCxnSpPr/>
            <p:nvPr/>
          </p:nvCxnSpPr>
          <p:spPr>
            <a:xfrm>
              <a:off x="5829300" y="3212129"/>
              <a:ext cx="1015994" cy="751012"/>
            </a:xfrm>
            <a:prstGeom prst="straightConnector1">
              <a:avLst/>
            </a:prstGeom>
            <a:noFill/>
            <a:ln cap="flat" cmpd="sng" w="127000">
              <a:solidFill>
                <a:srgbClr val="FF221C"/>
              </a:solidFill>
              <a:prstDash val="solid"/>
              <a:round/>
              <a:headEnd len="sm" w="sm" type="none"/>
              <a:tailEnd len="sm" w="sm" type="none"/>
            </a:ln>
          </p:spPr>
        </p:cxnSp>
        <p:cxnSp>
          <p:nvCxnSpPr>
            <p:cNvPr id="391" name="Google Shape;391;p27"/>
            <p:cNvCxnSpPr/>
            <p:nvPr/>
          </p:nvCxnSpPr>
          <p:spPr>
            <a:xfrm flipH="1" rot="10800000">
              <a:off x="5885271" y="3174884"/>
              <a:ext cx="904057" cy="825499"/>
            </a:xfrm>
            <a:prstGeom prst="straightConnector1">
              <a:avLst/>
            </a:prstGeom>
            <a:noFill/>
            <a:ln cap="flat" cmpd="sng" w="127000">
              <a:solidFill>
                <a:srgbClr val="FF0003"/>
              </a:solidFill>
              <a:prstDash val="solid"/>
              <a:round/>
              <a:headEnd len="sm" w="sm" type="none"/>
              <a:tailEnd len="sm" w="sm" type="none"/>
            </a:ln>
          </p:spPr>
        </p:cxnSp>
        <p:cxnSp>
          <p:nvCxnSpPr>
            <p:cNvPr id="392" name="Google Shape;392;p27"/>
            <p:cNvCxnSpPr/>
            <p:nvPr/>
          </p:nvCxnSpPr>
          <p:spPr>
            <a:xfrm>
              <a:off x="1079500" y="5612429"/>
              <a:ext cx="1015993" cy="751012"/>
            </a:xfrm>
            <a:prstGeom prst="straightConnector1">
              <a:avLst/>
            </a:prstGeom>
            <a:noFill/>
            <a:ln cap="flat" cmpd="sng" w="127000">
              <a:solidFill>
                <a:srgbClr val="FF221C"/>
              </a:solidFill>
              <a:prstDash val="solid"/>
              <a:round/>
              <a:headEnd len="sm" w="sm" type="none"/>
              <a:tailEnd len="sm" w="sm" type="none"/>
            </a:ln>
          </p:spPr>
        </p:cxnSp>
        <p:cxnSp>
          <p:nvCxnSpPr>
            <p:cNvPr id="393" name="Google Shape;393;p27"/>
            <p:cNvCxnSpPr/>
            <p:nvPr/>
          </p:nvCxnSpPr>
          <p:spPr>
            <a:xfrm flipH="1" rot="10800000">
              <a:off x="1135470" y="5575184"/>
              <a:ext cx="904058" cy="825499"/>
            </a:xfrm>
            <a:prstGeom prst="straightConnector1">
              <a:avLst/>
            </a:prstGeom>
            <a:noFill/>
            <a:ln cap="flat" cmpd="sng" w="127000">
              <a:solidFill>
                <a:srgbClr val="FF0003"/>
              </a:solidFill>
              <a:prstDash val="solid"/>
              <a:round/>
              <a:headEnd len="sm" w="sm" type="none"/>
              <a:tailEnd len="sm" w="sm" type="none"/>
            </a:ln>
          </p:spPr>
        </p:cxnSp>
        <p:pic>
          <p:nvPicPr>
            <p:cNvPr id="394" name="Google Shape;394;p27"/>
            <p:cNvPicPr preferRelativeResize="0"/>
            <p:nvPr/>
          </p:nvPicPr>
          <p:blipFill rotWithShape="1">
            <a:blip r:embed="rId5">
              <a:alphaModFix/>
            </a:blip>
            <a:srcRect b="0" l="0" r="0" t="0"/>
            <a:stretch/>
          </p:blipFill>
          <p:spPr>
            <a:xfrm>
              <a:off x="4431110" y="3820045"/>
              <a:ext cx="918878" cy="1244600"/>
            </a:xfrm>
            <a:prstGeom prst="rect">
              <a:avLst/>
            </a:prstGeom>
            <a:noFill/>
            <a:ln>
              <a:noFill/>
            </a:ln>
          </p:spPr>
        </p:pic>
        <p:pic>
          <p:nvPicPr>
            <p:cNvPr id="395" name="Google Shape;395;p27"/>
            <p:cNvPicPr preferRelativeResize="0"/>
            <p:nvPr/>
          </p:nvPicPr>
          <p:blipFill rotWithShape="1">
            <a:blip r:embed="rId5">
              <a:alphaModFix/>
            </a:blip>
            <a:srcRect b="0" l="0" r="0" t="0"/>
            <a:stretch/>
          </p:blipFill>
          <p:spPr>
            <a:xfrm>
              <a:off x="3338910" y="4683645"/>
              <a:ext cx="918878" cy="1244600"/>
            </a:xfrm>
            <a:prstGeom prst="rect">
              <a:avLst/>
            </a:prstGeom>
            <a:noFill/>
            <a:ln>
              <a:noFill/>
            </a:ln>
          </p:spPr>
        </p:pic>
        <p:sp>
          <p:nvSpPr>
            <p:cNvPr id="396" name="Google Shape;396;p27"/>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97" name="Google Shape;397;p27"/>
            <p:cNvSpPr txBox="1"/>
            <p:nvPr/>
          </p:nvSpPr>
          <p:spPr>
            <a:xfrm>
              <a:off x="2726184" y="838200"/>
              <a:ext cx="5117021"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b="0" i="0" lang="en-US" sz="4716" u="none" cap="none" strike="noStrike">
                  <a:solidFill>
                    <a:schemeClr val="dk1"/>
                  </a:solidFill>
                  <a:latin typeface="Times New Roman"/>
                  <a:ea typeface="Times New Roman"/>
                  <a:cs typeface="Times New Roman"/>
                  <a:sym typeface="Times New Roman"/>
                </a:rPr>
                <a:t>What if you hear... </a:t>
              </a:r>
              <a:endParaRPr/>
            </a:p>
          </p:txBody>
        </p:sp>
        <p:sp>
          <p:nvSpPr>
            <p:cNvPr id="398" name="Google Shape;398;p27"/>
            <p:cNvSpPr txBox="1"/>
            <p:nvPr/>
          </p:nvSpPr>
          <p:spPr>
            <a:xfrm>
              <a:off x="939800" y="3060700"/>
              <a:ext cx="5442069" cy="2794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We’ll just refactor the code to support logging </a:t>
              </a:r>
              <a:endParaRPr/>
            </a:p>
          </p:txBody>
        </p:sp>
        <p:sp>
          <p:nvSpPr>
            <p:cNvPr id="399" name="Google Shape;399;p27"/>
            <p:cNvSpPr txBox="1"/>
            <p:nvPr/>
          </p:nvSpPr>
          <p:spPr>
            <a:xfrm>
              <a:off x="939800" y="3581400"/>
              <a:ext cx="8675425" cy="2794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Can you refactor the code so that it authenticates against LDAP instead of  </a:t>
              </a:r>
              <a:endParaRPr/>
            </a:p>
          </p:txBody>
        </p:sp>
        <p:sp>
          <p:nvSpPr>
            <p:cNvPr id="400" name="Google Shape;400;p27"/>
            <p:cNvSpPr txBox="1"/>
            <p:nvPr/>
          </p:nvSpPr>
          <p:spPr>
            <a:xfrm>
              <a:off x="939800" y="3898900"/>
              <a:ext cx="1309044" cy="2794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Database? </a:t>
              </a:r>
              <a:endParaRPr/>
            </a:p>
          </p:txBody>
        </p:sp>
        <p:sp>
          <p:nvSpPr>
            <p:cNvPr id="401" name="Google Shape;401;p27"/>
            <p:cNvSpPr txBox="1"/>
            <p:nvPr/>
          </p:nvSpPr>
          <p:spPr>
            <a:xfrm>
              <a:off x="939800" y="4419600"/>
              <a:ext cx="9001094" cy="2794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We have too much duplicate code, we need to refactor the code to eliminate  </a:t>
              </a:r>
              <a:endParaRPr/>
            </a:p>
          </p:txBody>
        </p:sp>
        <p:sp>
          <p:nvSpPr>
            <p:cNvPr id="402" name="Google Shape;402;p27"/>
            <p:cNvSpPr txBox="1"/>
            <p:nvPr/>
          </p:nvSpPr>
          <p:spPr>
            <a:xfrm>
              <a:off x="939800" y="4737100"/>
              <a:ext cx="1408734" cy="2794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duplication </a:t>
              </a:r>
              <a:endParaRPr/>
            </a:p>
          </p:txBody>
        </p:sp>
        <p:sp>
          <p:nvSpPr>
            <p:cNvPr id="403" name="Google Shape;403;p27"/>
            <p:cNvSpPr txBox="1"/>
            <p:nvPr/>
          </p:nvSpPr>
          <p:spPr>
            <a:xfrm>
              <a:off x="939800" y="5257800"/>
              <a:ext cx="4980612" cy="2794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This class is too big, we need to refactor it </a:t>
              </a:r>
              <a:endParaRPr/>
            </a:p>
          </p:txBody>
        </p:sp>
        <p:sp>
          <p:nvSpPr>
            <p:cNvPr id="404" name="Google Shape;404;p27"/>
            <p:cNvSpPr txBox="1"/>
            <p:nvPr/>
          </p:nvSpPr>
          <p:spPr>
            <a:xfrm>
              <a:off x="939800" y="5778500"/>
              <a:ext cx="1166997" cy="2794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Caching? </a:t>
              </a:r>
              <a:endParaRPr/>
            </a:p>
          </p:txBody>
        </p:sp>
        <p:sp>
          <p:nvSpPr>
            <p:cNvPr id="405" name="Google Shape;405;p27"/>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b="0" i="0" sz="1448" u="none" cap="none" strike="noStrike">
                <a:solidFill>
                  <a:srgbClr val="0812FF"/>
                </a:solidFill>
                <a:latin typeface="Times New Roman"/>
                <a:ea typeface="Times New Roman"/>
                <a:cs typeface="Times New Roman"/>
                <a:sym typeface="Times New Roman"/>
              </a:endParaRPr>
            </a:p>
          </p:txBody>
        </p:sp>
        <p:sp>
          <p:nvSpPr>
            <p:cNvPr id="406" name="Google Shape;406;p27"/>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68 </a:t>
              </a:r>
              <a:endParaRPr/>
            </a:p>
          </p:txBody>
        </p:sp>
        <p:sp>
          <p:nvSpPr>
            <p:cNvPr id="407" name="Google Shape;407;p27"/>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 </a:t>
              </a:r>
              <a:endParaRPr b="0" i="0" sz="1200" u="none" cap="none" strike="noStrike">
                <a:solidFill>
                  <a:schemeClr val="dk1"/>
                </a:solidFill>
                <a:latin typeface="Helvetica Neue"/>
                <a:ea typeface="Helvetica Neue"/>
                <a:cs typeface="Helvetica Neue"/>
                <a:sym typeface="Helvetica Neue"/>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pic>
        <p:nvPicPr>
          <p:cNvPr id="412" name="Google Shape;412;p28"/>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413" name="Google Shape;413;p28"/>
          <p:cNvGrpSpPr/>
          <p:nvPr/>
        </p:nvGrpSpPr>
        <p:grpSpPr>
          <a:xfrm>
            <a:off x="0" y="9552"/>
            <a:ext cx="10227807" cy="7785100"/>
            <a:chOff x="0" y="0"/>
            <a:chExt cx="10227807" cy="7785100"/>
          </a:xfrm>
        </p:grpSpPr>
        <p:cxnSp>
          <p:nvCxnSpPr>
            <p:cNvPr id="414" name="Google Shape;414;p28"/>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415" name="Google Shape;415;p28"/>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416" name="Google Shape;416;p28"/>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417" name="Google Shape;417;p28"/>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418" name="Google Shape;418;p28"/>
            <p:cNvSpPr txBox="1"/>
            <p:nvPr/>
          </p:nvSpPr>
          <p:spPr>
            <a:xfrm>
              <a:off x="2282955" y="838200"/>
              <a:ext cx="6003671"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b="0" i="0" lang="en-US" sz="4716" u="none" cap="none" strike="noStrike">
                  <a:solidFill>
                    <a:schemeClr val="dk1"/>
                  </a:solidFill>
                  <a:latin typeface="Times New Roman"/>
                  <a:ea typeface="Times New Roman"/>
                  <a:cs typeface="Times New Roman"/>
                  <a:sym typeface="Times New Roman"/>
                </a:rPr>
                <a:t>Why do we Refactor? </a:t>
              </a:r>
              <a:endParaRPr/>
            </a:p>
          </p:txBody>
        </p:sp>
        <p:sp>
          <p:nvSpPr>
            <p:cNvPr id="419" name="Google Shape;419;p28"/>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b="0" i="0" sz="1448" u="none" cap="none" strike="noStrike">
                <a:solidFill>
                  <a:srgbClr val="0812FF"/>
                </a:solidFill>
                <a:latin typeface="Times New Roman"/>
                <a:ea typeface="Times New Roman"/>
                <a:cs typeface="Times New Roman"/>
                <a:sym typeface="Times New Roman"/>
              </a:endParaRPr>
            </a:p>
          </p:txBody>
        </p:sp>
        <p:sp>
          <p:nvSpPr>
            <p:cNvPr id="420" name="Google Shape;420;p28"/>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70 </a:t>
              </a:r>
              <a:endParaRPr/>
            </a:p>
          </p:txBody>
        </p:sp>
        <p:sp>
          <p:nvSpPr>
            <p:cNvPr id="421" name="Google Shape;421;p28"/>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 </a:t>
              </a:r>
              <a:endParaRPr b="0" i="0" sz="1200" u="none" cap="none" strike="noStrike">
                <a:solidFill>
                  <a:schemeClr val="dk1"/>
                </a:solidFill>
                <a:latin typeface="Helvetica Neue"/>
                <a:ea typeface="Helvetica Neue"/>
                <a:cs typeface="Helvetica Neue"/>
                <a:sym typeface="Helvetica Neue"/>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id="426" name="Google Shape;426;p29"/>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427" name="Google Shape;427;p29"/>
          <p:cNvGrpSpPr/>
          <p:nvPr/>
        </p:nvGrpSpPr>
        <p:grpSpPr>
          <a:xfrm>
            <a:off x="0" y="0"/>
            <a:ext cx="10227807" cy="7785100"/>
            <a:chOff x="0" y="0"/>
            <a:chExt cx="10227807" cy="7785100"/>
          </a:xfrm>
        </p:grpSpPr>
        <p:cxnSp>
          <p:nvCxnSpPr>
            <p:cNvPr id="428" name="Google Shape;428;p29"/>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429" name="Google Shape;429;p29"/>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430" name="Google Shape;430;p29"/>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id="431" name="Google Shape;431;p29"/>
            <p:cNvPicPr preferRelativeResize="0"/>
            <p:nvPr/>
          </p:nvPicPr>
          <p:blipFill rotWithShape="1">
            <a:blip r:embed="rId4">
              <a:alphaModFix/>
            </a:blip>
            <a:srcRect b="0" l="0" r="0" t="0"/>
            <a:stretch/>
          </p:blipFill>
          <p:spPr>
            <a:xfrm>
              <a:off x="495300" y="2997200"/>
              <a:ext cx="213915" cy="192524"/>
            </a:xfrm>
            <a:prstGeom prst="rect">
              <a:avLst/>
            </a:prstGeom>
            <a:noFill/>
            <a:ln>
              <a:noFill/>
            </a:ln>
          </p:spPr>
        </p:pic>
        <p:sp>
          <p:nvSpPr>
            <p:cNvPr id="432" name="Google Shape;432;p29"/>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433" name="Google Shape;433;p29"/>
            <p:cNvSpPr txBox="1"/>
            <p:nvPr/>
          </p:nvSpPr>
          <p:spPr>
            <a:xfrm>
              <a:off x="2282955" y="838200"/>
              <a:ext cx="6003671"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b="0" i="0" lang="en-US" sz="4716" u="none" cap="none" strike="noStrike">
                  <a:solidFill>
                    <a:schemeClr val="dk1"/>
                  </a:solidFill>
                  <a:latin typeface="Times New Roman"/>
                  <a:ea typeface="Times New Roman"/>
                  <a:cs typeface="Times New Roman"/>
                  <a:sym typeface="Times New Roman"/>
                </a:rPr>
                <a:t>Why do we Refactor? </a:t>
              </a:r>
              <a:endParaRPr/>
            </a:p>
          </p:txBody>
        </p:sp>
        <p:sp>
          <p:nvSpPr>
            <p:cNvPr id="434" name="Google Shape;434;p29"/>
            <p:cNvSpPr txBox="1"/>
            <p:nvPr/>
          </p:nvSpPr>
          <p:spPr>
            <a:xfrm>
              <a:off x="939800" y="2908300"/>
              <a:ext cx="6401892" cy="4616450"/>
            </a:xfrm>
            <a:prstGeom prst="rect">
              <a:avLst/>
            </a:prstGeom>
            <a:noFill/>
            <a:ln>
              <a:noFill/>
            </a:ln>
          </p:spPr>
          <p:txBody>
            <a:bodyPr anchorCtr="0" anchor="t" bIns="0" lIns="0" spcFirstLastPara="1" rIns="0" wrap="square" tIns="0">
              <a:noAutofit/>
            </a:bodyPr>
            <a:lstStyle/>
            <a:p>
              <a:pPr indent="0" lvl="0" marL="0" marR="0" rtl="0" algn="l">
                <a:lnSpc>
                  <a:spcPct val="8789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Helps us deliver </a:t>
              </a:r>
              <a:r>
                <a:rPr b="1" i="0" lang="en-US" sz="2503" u="none" cap="none" strike="noStrike">
                  <a:solidFill>
                    <a:schemeClr val="dk1"/>
                  </a:solidFill>
                  <a:latin typeface="Times New Roman"/>
                  <a:ea typeface="Times New Roman"/>
                  <a:cs typeface="Times New Roman"/>
                  <a:sym typeface="Times New Roman"/>
                </a:rPr>
                <a:t>more business value faster</a:t>
              </a:r>
              <a:endParaRPr/>
            </a:p>
            <a:p>
              <a:pPr indent="1841500" lvl="0" marL="0" marR="0" rtl="0" algn="l">
                <a:lnSpc>
                  <a:spcPct val="96685"/>
                </a:lnSpc>
                <a:spcBef>
                  <a:spcPts val="24600"/>
                </a:spcBef>
                <a:spcAft>
                  <a:spcPts val="0"/>
                </a:spcAft>
                <a:buNone/>
              </a:pPr>
              <a:r>
                <a:t/>
              </a:r>
              <a:endParaRPr b="0" i="0" sz="1448" u="none" cap="none" strike="noStrike">
                <a:solidFill>
                  <a:srgbClr val="0812FF"/>
                </a:solidFill>
                <a:latin typeface="Times New Roman"/>
                <a:ea typeface="Times New Roman"/>
                <a:cs typeface="Times New Roman"/>
                <a:sym typeface="Times New Roman"/>
              </a:endParaRPr>
            </a:p>
          </p:txBody>
        </p:sp>
        <p:sp>
          <p:nvSpPr>
            <p:cNvPr id="435" name="Google Shape;435;p29"/>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70 </a:t>
              </a:r>
              <a:endParaRPr/>
            </a:p>
          </p:txBody>
        </p:sp>
        <p:sp>
          <p:nvSpPr>
            <p:cNvPr id="436" name="Google Shape;436;p29"/>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 </a:t>
              </a:r>
              <a:endParaRPr b="0" i="0" sz="1200" u="none" cap="none" strike="noStrike">
                <a:solidFill>
                  <a:schemeClr val="dk1"/>
                </a:solidFill>
                <a:latin typeface="Helvetica Neue"/>
                <a:ea typeface="Helvetica Neue"/>
                <a:cs typeface="Helvetica Neue"/>
                <a:sym typeface="Helvetica Neue"/>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id="441" name="Google Shape;441;p30"/>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442" name="Google Shape;442;p30"/>
          <p:cNvGrpSpPr/>
          <p:nvPr/>
        </p:nvGrpSpPr>
        <p:grpSpPr>
          <a:xfrm>
            <a:off x="0" y="0"/>
            <a:ext cx="10227807" cy="7785100"/>
            <a:chOff x="0" y="0"/>
            <a:chExt cx="10227807" cy="7785100"/>
          </a:xfrm>
        </p:grpSpPr>
        <p:cxnSp>
          <p:nvCxnSpPr>
            <p:cNvPr id="443" name="Google Shape;443;p30"/>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444" name="Google Shape;444;p30"/>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445" name="Google Shape;445;p30"/>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id="446" name="Google Shape;446;p30"/>
            <p:cNvPicPr preferRelativeResize="0"/>
            <p:nvPr/>
          </p:nvPicPr>
          <p:blipFill rotWithShape="1">
            <a:blip r:embed="rId4">
              <a:alphaModFix/>
            </a:blip>
            <a:srcRect b="0" l="0" r="0" t="0"/>
            <a:stretch/>
          </p:blipFill>
          <p:spPr>
            <a:xfrm>
              <a:off x="495300" y="2997200"/>
              <a:ext cx="213915" cy="192524"/>
            </a:xfrm>
            <a:prstGeom prst="rect">
              <a:avLst/>
            </a:prstGeom>
            <a:noFill/>
            <a:ln>
              <a:noFill/>
            </a:ln>
          </p:spPr>
        </p:pic>
        <p:pic>
          <p:nvPicPr>
            <p:cNvPr id="447" name="Google Shape;447;p30"/>
            <p:cNvPicPr preferRelativeResize="0"/>
            <p:nvPr/>
          </p:nvPicPr>
          <p:blipFill rotWithShape="1">
            <a:blip r:embed="rId4">
              <a:alphaModFix/>
            </a:blip>
            <a:srcRect b="0" l="0" r="0" t="0"/>
            <a:stretch/>
          </p:blipFill>
          <p:spPr>
            <a:xfrm>
              <a:off x="495300" y="3517900"/>
              <a:ext cx="213915" cy="192524"/>
            </a:xfrm>
            <a:prstGeom prst="rect">
              <a:avLst/>
            </a:prstGeom>
            <a:noFill/>
            <a:ln>
              <a:noFill/>
            </a:ln>
          </p:spPr>
        </p:pic>
        <p:pic>
          <p:nvPicPr>
            <p:cNvPr id="448" name="Google Shape;448;p30"/>
            <p:cNvPicPr preferRelativeResize="0"/>
            <p:nvPr/>
          </p:nvPicPr>
          <p:blipFill rotWithShape="1">
            <a:blip r:embed="rId4">
              <a:alphaModFix/>
            </a:blip>
            <a:srcRect b="0" l="0" r="0" t="0"/>
            <a:stretch/>
          </p:blipFill>
          <p:spPr>
            <a:xfrm>
              <a:off x="685800" y="4038599"/>
              <a:ext cx="194468" cy="175022"/>
            </a:xfrm>
            <a:prstGeom prst="rect">
              <a:avLst/>
            </a:prstGeom>
            <a:noFill/>
            <a:ln>
              <a:noFill/>
            </a:ln>
          </p:spPr>
        </p:pic>
        <p:pic>
          <p:nvPicPr>
            <p:cNvPr id="449" name="Google Shape;449;p30"/>
            <p:cNvPicPr preferRelativeResize="0"/>
            <p:nvPr/>
          </p:nvPicPr>
          <p:blipFill rotWithShape="1">
            <a:blip r:embed="rId4">
              <a:alphaModFix/>
            </a:blip>
            <a:srcRect b="0" l="0" r="0" t="0"/>
            <a:stretch/>
          </p:blipFill>
          <p:spPr>
            <a:xfrm>
              <a:off x="685800" y="4533899"/>
              <a:ext cx="194468" cy="175022"/>
            </a:xfrm>
            <a:prstGeom prst="rect">
              <a:avLst/>
            </a:prstGeom>
            <a:noFill/>
            <a:ln>
              <a:noFill/>
            </a:ln>
          </p:spPr>
        </p:pic>
        <p:pic>
          <p:nvPicPr>
            <p:cNvPr id="450" name="Google Shape;450;p30"/>
            <p:cNvPicPr preferRelativeResize="0"/>
            <p:nvPr/>
          </p:nvPicPr>
          <p:blipFill rotWithShape="1">
            <a:blip r:embed="rId4">
              <a:alphaModFix/>
            </a:blip>
            <a:srcRect b="0" l="0" r="0" t="0"/>
            <a:stretch/>
          </p:blipFill>
          <p:spPr>
            <a:xfrm>
              <a:off x="685800" y="5029199"/>
              <a:ext cx="194468" cy="175022"/>
            </a:xfrm>
            <a:prstGeom prst="rect">
              <a:avLst/>
            </a:prstGeom>
            <a:noFill/>
            <a:ln>
              <a:noFill/>
            </a:ln>
          </p:spPr>
        </p:pic>
        <p:pic>
          <p:nvPicPr>
            <p:cNvPr id="451" name="Google Shape;451;p30"/>
            <p:cNvPicPr preferRelativeResize="0"/>
            <p:nvPr/>
          </p:nvPicPr>
          <p:blipFill rotWithShape="1">
            <a:blip r:embed="rId4">
              <a:alphaModFix/>
            </a:blip>
            <a:srcRect b="0" l="0" r="0" t="0"/>
            <a:stretch/>
          </p:blipFill>
          <p:spPr>
            <a:xfrm>
              <a:off x="685800" y="5524499"/>
              <a:ext cx="194468" cy="175022"/>
            </a:xfrm>
            <a:prstGeom prst="rect">
              <a:avLst/>
            </a:prstGeom>
            <a:noFill/>
            <a:ln>
              <a:noFill/>
            </a:ln>
          </p:spPr>
        </p:pic>
        <p:pic>
          <p:nvPicPr>
            <p:cNvPr id="452" name="Google Shape;452;p30"/>
            <p:cNvPicPr preferRelativeResize="0"/>
            <p:nvPr/>
          </p:nvPicPr>
          <p:blipFill rotWithShape="1">
            <a:blip r:embed="rId4">
              <a:alphaModFix/>
            </a:blip>
            <a:srcRect b="0" l="0" r="0" t="0"/>
            <a:stretch/>
          </p:blipFill>
          <p:spPr>
            <a:xfrm>
              <a:off x="685800" y="6019799"/>
              <a:ext cx="194468" cy="175022"/>
            </a:xfrm>
            <a:prstGeom prst="rect">
              <a:avLst/>
            </a:prstGeom>
            <a:noFill/>
            <a:ln>
              <a:noFill/>
            </a:ln>
          </p:spPr>
        </p:pic>
        <p:sp>
          <p:nvSpPr>
            <p:cNvPr id="453" name="Google Shape;453;p30"/>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454" name="Google Shape;454;p30"/>
            <p:cNvSpPr txBox="1"/>
            <p:nvPr/>
          </p:nvSpPr>
          <p:spPr>
            <a:xfrm>
              <a:off x="2282955" y="838200"/>
              <a:ext cx="6003671"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b="0" i="0" lang="en-US" sz="4716" u="none" cap="none" strike="noStrike">
                  <a:solidFill>
                    <a:schemeClr val="dk1"/>
                  </a:solidFill>
                  <a:latin typeface="Times New Roman"/>
                  <a:ea typeface="Times New Roman"/>
                  <a:cs typeface="Times New Roman"/>
                  <a:sym typeface="Times New Roman"/>
                </a:rPr>
                <a:t>Why do we Refactor? </a:t>
              </a:r>
              <a:endParaRPr/>
            </a:p>
          </p:txBody>
        </p:sp>
        <p:sp>
          <p:nvSpPr>
            <p:cNvPr id="455" name="Google Shape;455;p30"/>
            <p:cNvSpPr txBox="1"/>
            <p:nvPr/>
          </p:nvSpPr>
          <p:spPr>
            <a:xfrm>
              <a:off x="939800" y="2908300"/>
              <a:ext cx="6401892" cy="4616450"/>
            </a:xfrm>
            <a:prstGeom prst="rect">
              <a:avLst/>
            </a:prstGeom>
            <a:noFill/>
            <a:ln>
              <a:noFill/>
            </a:ln>
          </p:spPr>
          <p:txBody>
            <a:bodyPr anchorCtr="0" anchor="t" bIns="0" lIns="0" spcFirstLastPara="1" rIns="0" wrap="square" tIns="0">
              <a:noAutofit/>
            </a:bodyPr>
            <a:lstStyle/>
            <a:p>
              <a:pPr indent="0" lvl="0" marL="0" marR="0" rtl="0" algn="l">
                <a:lnSpc>
                  <a:spcPct val="8789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Helps us deliver </a:t>
              </a:r>
              <a:r>
                <a:rPr b="1" i="0" lang="en-US" sz="2503" u="none" cap="none" strike="noStrike">
                  <a:solidFill>
                    <a:schemeClr val="dk1"/>
                  </a:solidFill>
                  <a:latin typeface="Times New Roman"/>
                  <a:ea typeface="Times New Roman"/>
                  <a:cs typeface="Times New Roman"/>
                  <a:sym typeface="Times New Roman"/>
                </a:rPr>
                <a:t>more business value faster</a:t>
              </a:r>
              <a:endParaRPr/>
            </a:p>
            <a:p>
              <a:pPr indent="0" lvl="0" marL="0" marR="0" rtl="0" algn="l">
                <a:lnSpc>
                  <a:spcPct val="87894"/>
                </a:lnSpc>
                <a:spcBef>
                  <a:spcPts val="1500"/>
                </a:spcBef>
                <a:spcAft>
                  <a:spcPts val="0"/>
                </a:spcAft>
                <a:buNone/>
              </a:pPr>
              <a:r>
                <a:rPr b="0" i="0" lang="en-US" sz="2075" u="none" cap="none" strike="noStrike">
                  <a:solidFill>
                    <a:schemeClr val="dk1"/>
                  </a:solidFill>
                  <a:latin typeface="Times New Roman"/>
                  <a:ea typeface="Times New Roman"/>
                  <a:cs typeface="Times New Roman"/>
                  <a:sym typeface="Times New Roman"/>
                </a:rPr>
                <a:t>Improves the </a:t>
              </a:r>
              <a:r>
                <a:rPr b="1" i="0" lang="en-US" sz="2503" u="none" cap="none" strike="noStrike">
                  <a:solidFill>
                    <a:schemeClr val="dk1"/>
                  </a:solidFill>
                  <a:latin typeface="Times New Roman"/>
                  <a:ea typeface="Times New Roman"/>
                  <a:cs typeface="Times New Roman"/>
                  <a:sym typeface="Times New Roman"/>
                </a:rPr>
                <a:t>design</a:t>
              </a:r>
              <a:r>
                <a:rPr b="0" i="0" lang="en-US" sz="2075" u="none" cap="none" strike="noStrike">
                  <a:solidFill>
                    <a:schemeClr val="dk1"/>
                  </a:solidFill>
                  <a:latin typeface="Times New Roman"/>
                  <a:ea typeface="Times New Roman"/>
                  <a:cs typeface="Times New Roman"/>
                  <a:sym typeface="Times New Roman"/>
                </a:rPr>
                <a:t> of our software</a:t>
              </a:r>
              <a:endParaRPr/>
            </a:p>
            <a:p>
              <a:pPr indent="152400" lvl="0" marL="0" marR="0" rtl="0" algn="l">
                <a:lnSpc>
                  <a:spcPct val="106044"/>
                </a:lnSpc>
                <a:spcBef>
                  <a:spcPts val="1500"/>
                </a:spcBef>
                <a:spcAft>
                  <a:spcPts val="0"/>
                </a:spcAft>
                <a:buNone/>
              </a:pPr>
              <a:r>
                <a:rPr b="0" i="0" lang="en-US" sz="1886" u="none" cap="none" strike="noStrike">
                  <a:solidFill>
                    <a:schemeClr val="dk1"/>
                  </a:solidFill>
                  <a:latin typeface="Times New Roman"/>
                  <a:ea typeface="Times New Roman"/>
                  <a:cs typeface="Times New Roman"/>
                  <a:sym typeface="Times New Roman"/>
                </a:rPr>
                <a:t>Combat’s “bit rot”</a:t>
              </a:r>
              <a:endParaRPr/>
            </a:p>
            <a:p>
              <a:pPr indent="152400" lvl="0" marL="0" marR="0" rtl="0" algn="l">
                <a:lnSpc>
                  <a:spcPct val="106044"/>
                </a:lnSpc>
                <a:spcBef>
                  <a:spcPts val="1500"/>
                </a:spcBef>
                <a:spcAft>
                  <a:spcPts val="0"/>
                </a:spcAft>
                <a:buNone/>
              </a:pPr>
              <a:r>
                <a:rPr b="0" i="0" lang="en-US" sz="1886" u="none" cap="none" strike="noStrike">
                  <a:solidFill>
                    <a:schemeClr val="dk1"/>
                  </a:solidFill>
                  <a:latin typeface="Times New Roman"/>
                  <a:ea typeface="Times New Roman"/>
                  <a:cs typeface="Times New Roman"/>
                  <a:sym typeface="Times New Roman"/>
                </a:rPr>
                <a:t>Easier to maintain and understand</a:t>
              </a:r>
              <a:endParaRPr/>
            </a:p>
            <a:p>
              <a:pPr indent="152400" lvl="0" marL="0" marR="0" rtl="0" algn="l">
                <a:lnSpc>
                  <a:spcPct val="106044"/>
                </a:lnSpc>
                <a:spcBef>
                  <a:spcPts val="1500"/>
                </a:spcBef>
                <a:spcAft>
                  <a:spcPts val="0"/>
                </a:spcAft>
                <a:buNone/>
              </a:pPr>
              <a:r>
                <a:rPr b="0" i="0" lang="en-US" sz="1886" u="none" cap="none" strike="noStrike">
                  <a:solidFill>
                    <a:schemeClr val="dk1"/>
                  </a:solidFill>
                  <a:latin typeface="Times New Roman"/>
                  <a:ea typeface="Times New Roman"/>
                  <a:cs typeface="Times New Roman"/>
                  <a:sym typeface="Times New Roman"/>
                </a:rPr>
                <a:t>Easier to facilitate change</a:t>
              </a:r>
              <a:endParaRPr/>
            </a:p>
            <a:p>
              <a:pPr indent="152400" lvl="0" marL="0" marR="0" rtl="0" algn="l">
                <a:lnSpc>
                  <a:spcPct val="106044"/>
                </a:lnSpc>
                <a:spcBef>
                  <a:spcPts val="1500"/>
                </a:spcBef>
                <a:spcAft>
                  <a:spcPts val="0"/>
                </a:spcAft>
                <a:buNone/>
              </a:pPr>
              <a:r>
                <a:rPr b="0" i="0" lang="en-US" sz="1886" u="none" cap="none" strike="noStrike">
                  <a:solidFill>
                    <a:schemeClr val="dk1"/>
                  </a:solidFill>
                  <a:latin typeface="Times New Roman"/>
                  <a:ea typeface="Times New Roman"/>
                  <a:cs typeface="Times New Roman"/>
                  <a:sym typeface="Times New Roman"/>
                </a:rPr>
                <a:t>More flexibility</a:t>
              </a:r>
              <a:endParaRPr/>
            </a:p>
            <a:p>
              <a:pPr indent="152400" lvl="0" marL="0" marR="0" rtl="0" algn="l">
                <a:lnSpc>
                  <a:spcPct val="106044"/>
                </a:lnSpc>
                <a:spcBef>
                  <a:spcPts val="1500"/>
                </a:spcBef>
                <a:spcAft>
                  <a:spcPts val="0"/>
                </a:spcAft>
                <a:buNone/>
              </a:pPr>
              <a:r>
                <a:rPr b="0" i="0" lang="en-US" sz="1886" u="none" cap="none" strike="noStrike">
                  <a:solidFill>
                    <a:schemeClr val="dk1"/>
                  </a:solidFill>
                  <a:latin typeface="Times New Roman"/>
                  <a:ea typeface="Times New Roman"/>
                  <a:cs typeface="Times New Roman"/>
                  <a:sym typeface="Times New Roman"/>
                </a:rPr>
                <a:t>Increased re-usability</a:t>
              </a:r>
              <a:endParaRPr/>
            </a:p>
            <a:p>
              <a:pPr indent="1841500" lvl="0" marL="0" marR="0" rtl="0" algn="l">
                <a:lnSpc>
                  <a:spcPct val="96685"/>
                </a:lnSpc>
                <a:spcBef>
                  <a:spcPts val="6800"/>
                </a:spcBef>
                <a:spcAft>
                  <a:spcPts val="0"/>
                </a:spcAft>
                <a:buNone/>
              </a:pPr>
              <a:r>
                <a:t/>
              </a:r>
              <a:endParaRPr b="0" i="0" sz="1448" u="none" cap="none" strike="noStrike">
                <a:solidFill>
                  <a:srgbClr val="0812FF"/>
                </a:solidFill>
                <a:latin typeface="Times New Roman"/>
                <a:ea typeface="Times New Roman"/>
                <a:cs typeface="Times New Roman"/>
                <a:sym typeface="Times New Roman"/>
              </a:endParaRPr>
            </a:p>
          </p:txBody>
        </p:sp>
        <p:sp>
          <p:nvSpPr>
            <p:cNvPr id="456" name="Google Shape;456;p30"/>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70 </a:t>
              </a:r>
              <a:endParaRPr/>
            </a:p>
          </p:txBody>
        </p:sp>
        <p:sp>
          <p:nvSpPr>
            <p:cNvPr id="457" name="Google Shape;457;p30"/>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 </a:t>
              </a:r>
              <a:endParaRPr b="0" i="0" sz="1200" u="none" cap="none" strike="noStrike">
                <a:solidFill>
                  <a:schemeClr val="dk1"/>
                </a:solidFill>
                <a:latin typeface="Helvetica Neue"/>
                <a:ea typeface="Helvetica Neue"/>
                <a:cs typeface="Helvetica Neue"/>
                <a:sym typeface="Helvetica Neue"/>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pic>
        <p:nvPicPr>
          <p:cNvPr id="462" name="Google Shape;462;p31"/>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463" name="Google Shape;463;p31"/>
          <p:cNvGrpSpPr/>
          <p:nvPr/>
        </p:nvGrpSpPr>
        <p:grpSpPr>
          <a:xfrm>
            <a:off x="0" y="7910"/>
            <a:ext cx="10227807" cy="7785100"/>
            <a:chOff x="0" y="0"/>
            <a:chExt cx="10227807" cy="7785100"/>
          </a:xfrm>
        </p:grpSpPr>
        <p:cxnSp>
          <p:nvCxnSpPr>
            <p:cNvPr id="464" name="Google Shape;464;p31"/>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465" name="Google Shape;465;p31"/>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466" name="Google Shape;466;p31"/>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467" name="Google Shape;467;p31"/>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468" name="Google Shape;468;p31"/>
            <p:cNvSpPr txBox="1"/>
            <p:nvPr/>
          </p:nvSpPr>
          <p:spPr>
            <a:xfrm>
              <a:off x="2074130" y="838200"/>
              <a:ext cx="6421120"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b="0" i="0" lang="en-US" sz="4716" u="none" cap="none" strike="noStrike">
                  <a:solidFill>
                    <a:schemeClr val="dk1"/>
                  </a:solidFill>
                  <a:latin typeface="Times New Roman"/>
                  <a:ea typeface="Times New Roman"/>
                  <a:cs typeface="Times New Roman"/>
                  <a:sym typeface="Times New Roman"/>
                </a:rPr>
                <a:t>Why do we Refactor?... </a:t>
              </a:r>
              <a:endParaRPr/>
            </a:p>
          </p:txBody>
        </p:sp>
        <p:sp>
          <p:nvSpPr>
            <p:cNvPr id="469" name="Google Shape;469;p31"/>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b="0" i="0" sz="1448" u="none" cap="none" strike="noStrike">
                <a:solidFill>
                  <a:srgbClr val="0812FF"/>
                </a:solidFill>
                <a:latin typeface="Times New Roman"/>
                <a:ea typeface="Times New Roman"/>
                <a:cs typeface="Times New Roman"/>
                <a:sym typeface="Times New Roman"/>
              </a:endParaRPr>
            </a:p>
          </p:txBody>
        </p:sp>
        <p:sp>
          <p:nvSpPr>
            <p:cNvPr id="470" name="Google Shape;470;p31"/>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71 </a:t>
              </a:r>
              <a:endParaRPr/>
            </a:p>
          </p:txBody>
        </p:sp>
        <p:sp>
          <p:nvSpPr>
            <p:cNvPr id="471" name="Google Shape;471;p31"/>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 </a:t>
              </a:r>
              <a:endParaRPr b="0" i="0" sz="1200" u="none" cap="none" strike="noStrike">
                <a:solidFill>
                  <a:schemeClr val="dk1"/>
                </a:solidFill>
                <a:latin typeface="Helvetica Neue"/>
                <a:ea typeface="Helvetica Neue"/>
                <a:cs typeface="Helvetica Neue"/>
                <a:sym typeface="Helvetica Neue"/>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14"/>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100" name="Google Shape;100;p14"/>
          <p:cNvGrpSpPr/>
          <p:nvPr/>
        </p:nvGrpSpPr>
        <p:grpSpPr>
          <a:xfrm>
            <a:off x="0" y="0"/>
            <a:ext cx="10227807" cy="7785100"/>
            <a:chOff x="0" y="0"/>
            <a:chExt cx="10227807" cy="7785100"/>
          </a:xfrm>
        </p:grpSpPr>
        <p:cxnSp>
          <p:nvCxnSpPr>
            <p:cNvPr id="101" name="Google Shape;101;p14"/>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102" name="Google Shape;102;p14"/>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03" name="Google Shape;103;p14"/>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04" name="Google Shape;104;p14"/>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05" name="Google Shape;105;p14"/>
            <p:cNvSpPr txBox="1"/>
            <p:nvPr/>
          </p:nvSpPr>
          <p:spPr>
            <a:xfrm>
              <a:off x="2413335" y="838200"/>
              <a:ext cx="5742940"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b="0" i="0" lang="en-US" sz="4716" u="none" cap="none" strike="noStrike">
                  <a:solidFill>
                    <a:schemeClr val="dk1"/>
                  </a:solidFill>
                  <a:latin typeface="Times New Roman"/>
                  <a:ea typeface="Times New Roman"/>
                  <a:cs typeface="Times New Roman"/>
                  <a:sym typeface="Times New Roman"/>
                </a:rPr>
                <a:t>What is Refactoring? </a:t>
              </a:r>
              <a:endParaRPr/>
            </a:p>
          </p:txBody>
        </p:sp>
        <p:sp>
          <p:nvSpPr>
            <p:cNvPr id="106" name="Google Shape;106;p14"/>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b="0" i="0" sz="1448" u="none" cap="none" strike="noStrike">
                <a:solidFill>
                  <a:srgbClr val="0812FF"/>
                </a:solidFill>
                <a:latin typeface="Times New Roman"/>
                <a:ea typeface="Times New Roman"/>
                <a:cs typeface="Times New Roman"/>
                <a:sym typeface="Times New Roman"/>
              </a:endParaRPr>
            </a:p>
          </p:txBody>
        </p:sp>
        <p:sp>
          <p:nvSpPr>
            <p:cNvPr id="107" name="Google Shape;107;p14"/>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67 </a:t>
              </a:r>
              <a:endParaRPr/>
            </a:p>
          </p:txBody>
        </p:sp>
        <p:sp>
          <p:nvSpPr>
            <p:cNvPr id="108" name="Google Shape;108;p14"/>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 </a:t>
              </a:r>
              <a:endParaRPr b="0" i="0" sz="1200" u="none" cap="none" strike="noStrike">
                <a:solidFill>
                  <a:schemeClr val="dk1"/>
                </a:solidFill>
                <a:latin typeface="Helvetica Neue"/>
                <a:ea typeface="Helvetica Neue"/>
                <a:cs typeface="Helvetica Neue"/>
                <a:sym typeface="Helvetica Neue"/>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id="476" name="Google Shape;476;p32"/>
          <p:cNvPicPr preferRelativeResize="0"/>
          <p:nvPr/>
        </p:nvPicPr>
        <p:blipFill rotWithShape="1">
          <a:blip r:embed="rId3">
            <a:alphaModFix/>
          </a:blip>
          <a:srcRect b="0" l="0" r="0" t="0"/>
          <a:stretch/>
        </p:blipFill>
        <p:spPr>
          <a:xfrm>
            <a:off x="0" y="7910"/>
            <a:ext cx="10125120" cy="7874000"/>
          </a:xfrm>
          <a:prstGeom prst="rect">
            <a:avLst/>
          </a:prstGeom>
          <a:noFill/>
          <a:ln>
            <a:noFill/>
          </a:ln>
        </p:spPr>
      </p:pic>
      <p:grpSp>
        <p:nvGrpSpPr>
          <p:cNvPr id="477" name="Google Shape;477;p32"/>
          <p:cNvGrpSpPr/>
          <p:nvPr/>
        </p:nvGrpSpPr>
        <p:grpSpPr>
          <a:xfrm>
            <a:off x="0" y="0"/>
            <a:ext cx="10227807" cy="7785100"/>
            <a:chOff x="0" y="0"/>
            <a:chExt cx="10227807" cy="7785100"/>
          </a:xfrm>
        </p:grpSpPr>
        <p:cxnSp>
          <p:nvCxnSpPr>
            <p:cNvPr id="478" name="Google Shape;478;p32"/>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479" name="Google Shape;479;p32"/>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480" name="Google Shape;480;p32"/>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id="481" name="Google Shape;481;p32"/>
            <p:cNvPicPr preferRelativeResize="0"/>
            <p:nvPr/>
          </p:nvPicPr>
          <p:blipFill rotWithShape="1">
            <a:blip r:embed="rId4">
              <a:alphaModFix/>
            </a:blip>
            <a:srcRect b="0" l="0" r="0" t="0"/>
            <a:stretch/>
          </p:blipFill>
          <p:spPr>
            <a:xfrm>
              <a:off x="495300" y="2717800"/>
              <a:ext cx="213915" cy="192524"/>
            </a:xfrm>
            <a:prstGeom prst="rect">
              <a:avLst/>
            </a:prstGeom>
            <a:noFill/>
            <a:ln>
              <a:noFill/>
            </a:ln>
          </p:spPr>
        </p:pic>
        <p:sp>
          <p:nvSpPr>
            <p:cNvPr id="482" name="Google Shape;482;p32"/>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483" name="Google Shape;483;p32"/>
            <p:cNvSpPr txBox="1"/>
            <p:nvPr/>
          </p:nvSpPr>
          <p:spPr>
            <a:xfrm>
              <a:off x="2074130" y="838200"/>
              <a:ext cx="6421120"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b="0" i="0" lang="en-US" sz="4716" u="none" cap="none" strike="noStrike">
                  <a:solidFill>
                    <a:schemeClr val="dk1"/>
                  </a:solidFill>
                  <a:latin typeface="Times New Roman"/>
                  <a:ea typeface="Times New Roman"/>
                  <a:cs typeface="Times New Roman"/>
                  <a:sym typeface="Times New Roman"/>
                </a:rPr>
                <a:t>Why do we Refactor?... </a:t>
              </a:r>
              <a:endParaRPr/>
            </a:p>
          </p:txBody>
        </p:sp>
        <p:sp>
          <p:nvSpPr>
            <p:cNvPr id="484" name="Google Shape;484;p32"/>
            <p:cNvSpPr txBox="1"/>
            <p:nvPr/>
          </p:nvSpPr>
          <p:spPr>
            <a:xfrm>
              <a:off x="939800" y="2628900"/>
              <a:ext cx="6401892" cy="489585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Minimizes </a:t>
              </a:r>
              <a:r>
                <a:rPr b="0" i="1" lang="en-US" sz="1907" u="none" cap="none" strike="noStrike">
                  <a:solidFill>
                    <a:schemeClr val="dk1"/>
                  </a:solidFill>
                  <a:latin typeface="Times New Roman"/>
                  <a:ea typeface="Times New Roman"/>
                  <a:cs typeface="Times New Roman"/>
                  <a:sym typeface="Times New Roman"/>
                </a:rPr>
                <a:t>technical debt</a:t>
              </a:r>
              <a:endParaRPr/>
            </a:p>
            <a:p>
              <a:pPr indent="1841500" lvl="0" marL="0" marR="0" rtl="0" algn="l">
                <a:lnSpc>
                  <a:spcPct val="96685"/>
                </a:lnSpc>
                <a:spcBef>
                  <a:spcPts val="26200"/>
                </a:spcBef>
                <a:spcAft>
                  <a:spcPts val="0"/>
                </a:spcAft>
                <a:buNone/>
              </a:pPr>
              <a:r>
                <a:t/>
              </a:r>
              <a:endParaRPr b="0" i="0" sz="1448" u="none" cap="none" strike="noStrike">
                <a:solidFill>
                  <a:srgbClr val="0812FF"/>
                </a:solidFill>
                <a:latin typeface="Times New Roman"/>
                <a:ea typeface="Times New Roman"/>
                <a:cs typeface="Times New Roman"/>
                <a:sym typeface="Times New Roman"/>
              </a:endParaRPr>
            </a:p>
          </p:txBody>
        </p:sp>
        <p:sp>
          <p:nvSpPr>
            <p:cNvPr id="485" name="Google Shape;485;p32"/>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71 </a:t>
              </a:r>
              <a:endParaRPr/>
            </a:p>
          </p:txBody>
        </p:sp>
        <p:sp>
          <p:nvSpPr>
            <p:cNvPr id="486" name="Google Shape;486;p32"/>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 </a:t>
              </a:r>
              <a:endParaRPr b="0" i="0" sz="1200" u="none" cap="none" strike="noStrike">
                <a:solidFill>
                  <a:schemeClr val="dk1"/>
                </a:solidFill>
                <a:latin typeface="Helvetica Neue"/>
                <a:ea typeface="Helvetica Neue"/>
                <a:cs typeface="Helvetica Neue"/>
                <a:sym typeface="Helvetica Neue"/>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id="491" name="Google Shape;491;p33"/>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492" name="Google Shape;492;p33"/>
          <p:cNvGrpSpPr/>
          <p:nvPr/>
        </p:nvGrpSpPr>
        <p:grpSpPr>
          <a:xfrm>
            <a:off x="0" y="0"/>
            <a:ext cx="10227807" cy="7785100"/>
            <a:chOff x="0" y="0"/>
            <a:chExt cx="10227807" cy="7785100"/>
          </a:xfrm>
        </p:grpSpPr>
        <p:cxnSp>
          <p:nvCxnSpPr>
            <p:cNvPr id="493" name="Google Shape;493;p33"/>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494" name="Google Shape;494;p33"/>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495" name="Google Shape;495;p33"/>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id="496" name="Google Shape;496;p33"/>
            <p:cNvPicPr preferRelativeResize="0"/>
            <p:nvPr/>
          </p:nvPicPr>
          <p:blipFill rotWithShape="1">
            <a:blip r:embed="rId4">
              <a:alphaModFix/>
            </a:blip>
            <a:srcRect b="0" l="0" r="0" t="0"/>
            <a:stretch/>
          </p:blipFill>
          <p:spPr>
            <a:xfrm>
              <a:off x="495300" y="2717800"/>
              <a:ext cx="213915" cy="192524"/>
            </a:xfrm>
            <a:prstGeom prst="rect">
              <a:avLst/>
            </a:prstGeom>
            <a:noFill/>
            <a:ln>
              <a:noFill/>
            </a:ln>
          </p:spPr>
        </p:pic>
        <p:pic>
          <p:nvPicPr>
            <p:cNvPr id="497" name="Google Shape;497;p33"/>
            <p:cNvPicPr preferRelativeResize="0"/>
            <p:nvPr/>
          </p:nvPicPr>
          <p:blipFill rotWithShape="1">
            <a:blip r:embed="rId4">
              <a:alphaModFix/>
            </a:blip>
            <a:srcRect b="0" l="0" r="0" t="0"/>
            <a:stretch/>
          </p:blipFill>
          <p:spPr>
            <a:xfrm>
              <a:off x="495300" y="3238500"/>
              <a:ext cx="213915" cy="192524"/>
            </a:xfrm>
            <a:prstGeom prst="rect">
              <a:avLst/>
            </a:prstGeom>
            <a:noFill/>
            <a:ln>
              <a:noFill/>
            </a:ln>
          </p:spPr>
        </p:pic>
        <p:sp>
          <p:nvSpPr>
            <p:cNvPr id="498" name="Google Shape;498;p33"/>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499" name="Google Shape;499;p33"/>
            <p:cNvSpPr txBox="1"/>
            <p:nvPr/>
          </p:nvSpPr>
          <p:spPr>
            <a:xfrm>
              <a:off x="2074130" y="838200"/>
              <a:ext cx="6421120"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b="0" i="0" lang="en-US" sz="4716" u="none" cap="none" strike="noStrike">
                  <a:solidFill>
                    <a:schemeClr val="dk1"/>
                  </a:solidFill>
                  <a:latin typeface="Times New Roman"/>
                  <a:ea typeface="Times New Roman"/>
                  <a:cs typeface="Times New Roman"/>
                  <a:sym typeface="Times New Roman"/>
                </a:rPr>
                <a:t>Why do we Refactor?... </a:t>
              </a:r>
              <a:endParaRPr/>
            </a:p>
          </p:txBody>
        </p:sp>
        <p:sp>
          <p:nvSpPr>
            <p:cNvPr id="500" name="Google Shape;500;p33"/>
            <p:cNvSpPr txBox="1"/>
            <p:nvPr/>
          </p:nvSpPr>
          <p:spPr>
            <a:xfrm>
              <a:off x="939800" y="2628900"/>
              <a:ext cx="6401892" cy="489585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Minimizes </a:t>
              </a:r>
              <a:r>
                <a:rPr b="0" i="1" lang="en-US" sz="1907" u="none" cap="none" strike="noStrike">
                  <a:solidFill>
                    <a:schemeClr val="dk1"/>
                  </a:solidFill>
                  <a:latin typeface="Times New Roman"/>
                  <a:ea typeface="Times New Roman"/>
                  <a:cs typeface="Times New Roman"/>
                  <a:sym typeface="Times New Roman"/>
                </a:rPr>
                <a:t>technical debt</a:t>
              </a:r>
              <a:endParaRPr/>
            </a:p>
            <a:p>
              <a:pPr indent="0" lvl="0" marL="0" marR="0" rtl="0" algn="l">
                <a:lnSpc>
                  <a:spcPct val="87894"/>
                </a:lnSpc>
                <a:spcBef>
                  <a:spcPts val="1500"/>
                </a:spcBef>
                <a:spcAft>
                  <a:spcPts val="0"/>
                </a:spcAft>
                <a:buNone/>
              </a:pPr>
              <a:r>
                <a:rPr b="0" i="0" lang="en-US" sz="2075" u="none" cap="none" strike="noStrike">
                  <a:solidFill>
                    <a:schemeClr val="dk1"/>
                  </a:solidFill>
                  <a:latin typeface="Times New Roman"/>
                  <a:ea typeface="Times New Roman"/>
                  <a:cs typeface="Times New Roman"/>
                  <a:sym typeface="Times New Roman"/>
                </a:rPr>
                <a:t>Keep </a:t>
              </a:r>
              <a:r>
                <a:rPr b="1" i="0" lang="en-US" sz="2503" u="none" cap="none" strike="noStrike">
                  <a:solidFill>
                    <a:schemeClr val="dk1"/>
                  </a:solidFill>
                  <a:latin typeface="Times New Roman"/>
                  <a:ea typeface="Times New Roman"/>
                  <a:cs typeface="Times New Roman"/>
                  <a:sym typeface="Times New Roman"/>
                </a:rPr>
                <a:t>development</a:t>
              </a:r>
              <a:r>
                <a:rPr b="0" i="0" lang="en-US" sz="2075" u="none" cap="none" strike="noStrike">
                  <a:solidFill>
                    <a:schemeClr val="dk1"/>
                  </a:solidFill>
                  <a:latin typeface="Times New Roman"/>
                  <a:ea typeface="Times New Roman"/>
                  <a:cs typeface="Times New Roman"/>
                  <a:sym typeface="Times New Roman"/>
                </a:rPr>
                <a:t> at </a:t>
              </a:r>
              <a:r>
                <a:rPr b="0" i="1" lang="en-US" sz="1907" u="none" cap="none" strike="noStrike">
                  <a:solidFill>
                    <a:schemeClr val="dk1"/>
                  </a:solidFill>
                  <a:latin typeface="Times New Roman"/>
                  <a:ea typeface="Times New Roman"/>
                  <a:cs typeface="Times New Roman"/>
                  <a:sym typeface="Times New Roman"/>
                </a:rPr>
                <a:t>speed</a:t>
              </a:r>
              <a:endParaRPr/>
            </a:p>
            <a:p>
              <a:pPr indent="1841500" lvl="0" marL="0" marR="0" rtl="0" algn="l">
                <a:lnSpc>
                  <a:spcPct val="96685"/>
                </a:lnSpc>
                <a:spcBef>
                  <a:spcPts val="23100"/>
                </a:spcBef>
                <a:spcAft>
                  <a:spcPts val="0"/>
                </a:spcAft>
                <a:buNone/>
              </a:pPr>
              <a:r>
                <a:t/>
              </a:r>
              <a:endParaRPr b="0" i="0" sz="1448" u="none" cap="none" strike="noStrike">
                <a:solidFill>
                  <a:srgbClr val="0812FF"/>
                </a:solidFill>
                <a:latin typeface="Times New Roman"/>
                <a:ea typeface="Times New Roman"/>
                <a:cs typeface="Times New Roman"/>
                <a:sym typeface="Times New Roman"/>
              </a:endParaRPr>
            </a:p>
          </p:txBody>
        </p:sp>
        <p:sp>
          <p:nvSpPr>
            <p:cNvPr id="501" name="Google Shape;501;p33"/>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71 </a:t>
              </a:r>
              <a:endParaRPr/>
            </a:p>
          </p:txBody>
        </p:sp>
        <p:sp>
          <p:nvSpPr>
            <p:cNvPr id="502" name="Google Shape;502;p33"/>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 </a:t>
              </a:r>
              <a:endParaRPr b="0" i="0" sz="1200" u="none" cap="none" strike="noStrike">
                <a:solidFill>
                  <a:schemeClr val="dk1"/>
                </a:solidFill>
                <a:latin typeface="Helvetica Neue"/>
                <a:ea typeface="Helvetica Neue"/>
                <a:cs typeface="Helvetica Neue"/>
                <a:sym typeface="Helvetica Neue"/>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pic>
        <p:nvPicPr>
          <p:cNvPr id="507" name="Google Shape;507;p34"/>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508" name="Google Shape;508;p34"/>
          <p:cNvGrpSpPr/>
          <p:nvPr/>
        </p:nvGrpSpPr>
        <p:grpSpPr>
          <a:xfrm>
            <a:off x="0" y="0"/>
            <a:ext cx="10227807" cy="7785100"/>
            <a:chOff x="0" y="0"/>
            <a:chExt cx="10227807" cy="7785100"/>
          </a:xfrm>
        </p:grpSpPr>
        <p:cxnSp>
          <p:nvCxnSpPr>
            <p:cNvPr id="509" name="Google Shape;509;p34"/>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510" name="Google Shape;510;p34"/>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511" name="Google Shape;511;p34"/>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id="512" name="Google Shape;512;p34"/>
            <p:cNvPicPr preferRelativeResize="0"/>
            <p:nvPr/>
          </p:nvPicPr>
          <p:blipFill rotWithShape="1">
            <a:blip r:embed="rId4">
              <a:alphaModFix/>
            </a:blip>
            <a:srcRect b="0" l="0" r="0" t="0"/>
            <a:stretch/>
          </p:blipFill>
          <p:spPr>
            <a:xfrm>
              <a:off x="495300" y="2717800"/>
              <a:ext cx="213915" cy="192524"/>
            </a:xfrm>
            <a:prstGeom prst="rect">
              <a:avLst/>
            </a:prstGeom>
            <a:noFill/>
            <a:ln>
              <a:noFill/>
            </a:ln>
          </p:spPr>
        </p:pic>
        <p:pic>
          <p:nvPicPr>
            <p:cNvPr id="513" name="Google Shape;513;p34"/>
            <p:cNvPicPr preferRelativeResize="0"/>
            <p:nvPr/>
          </p:nvPicPr>
          <p:blipFill rotWithShape="1">
            <a:blip r:embed="rId4">
              <a:alphaModFix/>
            </a:blip>
            <a:srcRect b="0" l="0" r="0" t="0"/>
            <a:stretch/>
          </p:blipFill>
          <p:spPr>
            <a:xfrm>
              <a:off x="495300" y="3238500"/>
              <a:ext cx="213915" cy="192524"/>
            </a:xfrm>
            <a:prstGeom prst="rect">
              <a:avLst/>
            </a:prstGeom>
            <a:noFill/>
            <a:ln>
              <a:noFill/>
            </a:ln>
          </p:spPr>
        </p:pic>
        <p:pic>
          <p:nvPicPr>
            <p:cNvPr id="514" name="Google Shape;514;p34"/>
            <p:cNvPicPr preferRelativeResize="0"/>
            <p:nvPr/>
          </p:nvPicPr>
          <p:blipFill rotWithShape="1">
            <a:blip r:embed="rId4">
              <a:alphaModFix/>
            </a:blip>
            <a:srcRect b="0" l="0" r="0" t="0"/>
            <a:stretch/>
          </p:blipFill>
          <p:spPr>
            <a:xfrm>
              <a:off x="495300" y="3759200"/>
              <a:ext cx="213915" cy="192524"/>
            </a:xfrm>
            <a:prstGeom prst="rect">
              <a:avLst/>
            </a:prstGeom>
            <a:noFill/>
            <a:ln>
              <a:noFill/>
            </a:ln>
          </p:spPr>
        </p:pic>
        <p:pic>
          <p:nvPicPr>
            <p:cNvPr id="515" name="Google Shape;515;p34"/>
            <p:cNvPicPr preferRelativeResize="0"/>
            <p:nvPr/>
          </p:nvPicPr>
          <p:blipFill rotWithShape="1">
            <a:blip r:embed="rId4">
              <a:alphaModFix/>
            </a:blip>
            <a:srcRect b="0" l="0" r="0" t="0"/>
            <a:stretch/>
          </p:blipFill>
          <p:spPr>
            <a:xfrm>
              <a:off x="685800" y="4279899"/>
              <a:ext cx="194468" cy="175022"/>
            </a:xfrm>
            <a:prstGeom prst="rect">
              <a:avLst/>
            </a:prstGeom>
            <a:noFill/>
            <a:ln>
              <a:noFill/>
            </a:ln>
          </p:spPr>
        </p:pic>
        <p:pic>
          <p:nvPicPr>
            <p:cNvPr id="516" name="Google Shape;516;p34"/>
            <p:cNvPicPr preferRelativeResize="0"/>
            <p:nvPr/>
          </p:nvPicPr>
          <p:blipFill rotWithShape="1">
            <a:blip r:embed="rId4">
              <a:alphaModFix/>
            </a:blip>
            <a:srcRect b="0" l="0" r="0" t="0"/>
            <a:stretch/>
          </p:blipFill>
          <p:spPr>
            <a:xfrm>
              <a:off x="685800" y="4775199"/>
              <a:ext cx="194468" cy="175022"/>
            </a:xfrm>
            <a:prstGeom prst="rect">
              <a:avLst/>
            </a:prstGeom>
            <a:noFill/>
            <a:ln>
              <a:noFill/>
            </a:ln>
          </p:spPr>
        </p:pic>
        <p:sp>
          <p:nvSpPr>
            <p:cNvPr id="517" name="Google Shape;517;p34"/>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518" name="Google Shape;518;p34"/>
            <p:cNvSpPr txBox="1"/>
            <p:nvPr/>
          </p:nvSpPr>
          <p:spPr>
            <a:xfrm>
              <a:off x="2074130" y="838200"/>
              <a:ext cx="6421120"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b="0" i="0" lang="en-US" sz="4716" u="none" cap="none" strike="noStrike">
                  <a:solidFill>
                    <a:schemeClr val="dk1"/>
                  </a:solidFill>
                  <a:latin typeface="Times New Roman"/>
                  <a:ea typeface="Times New Roman"/>
                  <a:cs typeface="Times New Roman"/>
                  <a:sym typeface="Times New Roman"/>
                </a:rPr>
                <a:t>Why do we Refactor?... </a:t>
              </a:r>
              <a:endParaRPr/>
            </a:p>
          </p:txBody>
        </p:sp>
        <p:sp>
          <p:nvSpPr>
            <p:cNvPr id="519" name="Google Shape;519;p34"/>
            <p:cNvSpPr txBox="1"/>
            <p:nvPr/>
          </p:nvSpPr>
          <p:spPr>
            <a:xfrm>
              <a:off x="939800" y="2628900"/>
              <a:ext cx="6401892" cy="489585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Minimizes </a:t>
              </a:r>
              <a:r>
                <a:rPr b="0" i="1" lang="en-US" sz="1907" u="none" cap="none" strike="noStrike">
                  <a:solidFill>
                    <a:schemeClr val="dk1"/>
                  </a:solidFill>
                  <a:latin typeface="Times New Roman"/>
                  <a:ea typeface="Times New Roman"/>
                  <a:cs typeface="Times New Roman"/>
                  <a:sym typeface="Times New Roman"/>
                </a:rPr>
                <a:t>technical debt</a:t>
              </a:r>
              <a:endParaRPr/>
            </a:p>
            <a:p>
              <a:pPr indent="0" lvl="0" marL="0" marR="0" rtl="0" algn="l">
                <a:lnSpc>
                  <a:spcPct val="87894"/>
                </a:lnSpc>
                <a:spcBef>
                  <a:spcPts val="1500"/>
                </a:spcBef>
                <a:spcAft>
                  <a:spcPts val="0"/>
                </a:spcAft>
                <a:buNone/>
              </a:pPr>
              <a:r>
                <a:rPr b="0" i="0" lang="en-US" sz="2075" u="none" cap="none" strike="noStrike">
                  <a:solidFill>
                    <a:schemeClr val="dk1"/>
                  </a:solidFill>
                  <a:latin typeface="Times New Roman"/>
                  <a:ea typeface="Times New Roman"/>
                  <a:cs typeface="Times New Roman"/>
                  <a:sym typeface="Times New Roman"/>
                </a:rPr>
                <a:t>Keep </a:t>
              </a:r>
              <a:r>
                <a:rPr b="1" i="0" lang="en-US" sz="2503" u="none" cap="none" strike="noStrike">
                  <a:solidFill>
                    <a:schemeClr val="dk1"/>
                  </a:solidFill>
                  <a:latin typeface="Times New Roman"/>
                  <a:ea typeface="Times New Roman"/>
                  <a:cs typeface="Times New Roman"/>
                  <a:sym typeface="Times New Roman"/>
                </a:rPr>
                <a:t>development</a:t>
              </a:r>
              <a:r>
                <a:rPr b="0" i="0" lang="en-US" sz="2075" u="none" cap="none" strike="noStrike">
                  <a:solidFill>
                    <a:schemeClr val="dk1"/>
                  </a:solidFill>
                  <a:latin typeface="Times New Roman"/>
                  <a:ea typeface="Times New Roman"/>
                  <a:cs typeface="Times New Roman"/>
                  <a:sym typeface="Times New Roman"/>
                </a:rPr>
                <a:t> at </a:t>
              </a:r>
              <a:r>
                <a:rPr b="0" i="1" lang="en-US" sz="1907" u="none" cap="none" strike="noStrike">
                  <a:solidFill>
                    <a:schemeClr val="dk1"/>
                  </a:solidFill>
                  <a:latin typeface="Times New Roman"/>
                  <a:ea typeface="Times New Roman"/>
                  <a:cs typeface="Times New Roman"/>
                  <a:sym typeface="Times New Roman"/>
                </a:rPr>
                <a:t>speed</a:t>
              </a:r>
              <a:endParaRPr/>
            </a:p>
            <a:p>
              <a:pPr indent="0" lvl="0" marL="0" marR="0" rtl="0" algn="l">
                <a:lnSpc>
                  <a:spcPct val="87894"/>
                </a:lnSpc>
                <a:spcBef>
                  <a:spcPts val="1500"/>
                </a:spcBef>
                <a:spcAft>
                  <a:spcPts val="0"/>
                </a:spcAft>
                <a:buNone/>
              </a:pPr>
              <a:r>
                <a:rPr b="0" i="0" lang="en-US" sz="2075" u="none" cap="none" strike="noStrike">
                  <a:solidFill>
                    <a:schemeClr val="dk1"/>
                  </a:solidFill>
                  <a:latin typeface="Times New Roman"/>
                  <a:ea typeface="Times New Roman"/>
                  <a:cs typeface="Times New Roman"/>
                  <a:sym typeface="Times New Roman"/>
                </a:rPr>
                <a:t>To make the software easier to </a:t>
              </a:r>
              <a:r>
                <a:rPr b="1" i="0" lang="en-US" sz="2503" u="none" cap="none" strike="noStrike">
                  <a:solidFill>
                    <a:schemeClr val="dk1"/>
                  </a:solidFill>
                  <a:latin typeface="Times New Roman"/>
                  <a:ea typeface="Times New Roman"/>
                  <a:cs typeface="Times New Roman"/>
                  <a:sym typeface="Times New Roman"/>
                </a:rPr>
                <a:t>understand</a:t>
              </a:r>
              <a:endParaRPr/>
            </a:p>
            <a:p>
              <a:pPr indent="152400" lvl="0" marL="0" marR="0" rtl="0" algn="l">
                <a:lnSpc>
                  <a:spcPct val="106044"/>
                </a:lnSpc>
                <a:spcBef>
                  <a:spcPts val="1500"/>
                </a:spcBef>
                <a:spcAft>
                  <a:spcPts val="0"/>
                </a:spcAft>
                <a:buNone/>
              </a:pPr>
              <a:r>
                <a:rPr b="0" i="0" lang="en-US" sz="1886" u="none" cap="none" strike="noStrike">
                  <a:solidFill>
                    <a:schemeClr val="dk1"/>
                  </a:solidFill>
                  <a:latin typeface="Times New Roman"/>
                  <a:ea typeface="Times New Roman"/>
                  <a:cs typeface="Times New Roman"/>
                  <a:sym typeface="Times New Roman"/>
                </a:rPr>
                <a:t>Write for people, not the compiler</a:t>
              </a:r>
              <a:endParaRPr/>
            </a:p>
            <a:p>
              <a:pPr indent="152400" lvl="0" marL="0" marR="0" rtl="0" algn="l">
                <a:lnSpc>
                  <a:spcPct val="106044"/>
                </a:lnSpc>
                <a:spcBef>
                  <a:spcPts val="1500"/>
                </a:spcBef>
                <a:spcAft>
                  <a:spcPts val="0"/>
                </a:spcAft>
                <a:buNone/>
              </a:pPr>
              <a:r>
                <a:rPr b="0" i="0" lang="en-US" sz="1886" u="none" cap="none" strike="noStrike">
                  <a:solidFill>
                    <a:schemeClr val="dk1"/>
                  </a:solidFill>
                  <a:latin typeface="Times New Roman"/>
                  <a:ea typeface="Times New Roman"/>
                  <a:cs typeface="Times New Roman"/>
                  <a:sym typeface="Times New Roman"/>
                </a:rPr>
                <a:t>Understand unfamiliar code</a:t>
              </a:r>
              <a:endParaRPr/>
            </a:p>
            <a:p>
              <a:pPr indent="1841500" lvl="0" marL="0" marR="0" rtl="0" algn="l">
                <a:lnSpc>
                  <a:spcPct val="96685"/>
                </a:lnSpc>
                <a:spcBef>
                  <a:spcPts val="14100"/>
                </a:spcBef>
                <a:spcAft>
                  <a:spcPts val="0"/>
                </a:spcAft>
                <a:buNone/>
              </a:pPr>
              <a:r>
                <a:t/>
              </a:r>
              <a:endParaRPr b="0" i="0" sz="1448" u="none" cap="none" strike="noStrike">
                <a:solidFill>
                  <a:srgbClr val="0812FF"/>
                </a:solidFill>
                <a:latin typeface="Times New Roman"/>
                <a:ea typeface="Times New Roman"/>
                <a:cs typeface="Times New Roman"/>
                <a:sym typeface="Times New Roman"/>
              </a:endParaRPr>
            </a:p>
          </p:txBody>
        </p:sp>
        <p:sp>
          <p:nvSpPr>
            <p:cNvPr id="520" name="Google Shape;520;p34"/>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71 </a:t>
              </a:r>
              <a:endParaRPr/>
            </a:p>
          </p:txBody>
        </p:sp>
        <p:sp>
          <p:nvSpPr>
            <p:cNvPr id="521" name="Google Shape;521;p34"/>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 </a:t>
              </a:r>
              <a:endParaRPr b="0" i="0" sz="1200" u="none" cap="none" strike="noStrike">
                <a:solidFill>
                  <a:schemeClr val="dk1"/>
                </a:solidFill>
                <a:latin typeface="Helvetica Neue"/>
                <a:ea typeface="Helvetica Neue"/>
                <a:cs typeface="Helvetica Neue"/>
                <a:sym typeface="Helvetica Neue"/>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pic>
        <p:nvPicPr>
          <p:cNvPr id="526" name="Google Shape;526;p35"/>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527" name="Google Shape;527;p35"/>
          <p:cNvGrpSpPr/>
          <p:nvPr/>
        </p:nvGrpSpPr>
        <p:grpSpPr>
          <a:xfrm>
            <a:off x="0" y="0"/>
            <a:ext cx="10227807" cy="7785100"/>
            <a:chOff x="0" y="0"/>
            <a:chExt cx="10227807" cy="7785100"/>
          </a:xfrm>
        </p:grpSpPr>
        <p:cxnSp>
          <p:nvCxnSpPr>
            <p:cNvPr id="528" name="Google Shape;528;p35"/>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529" name="Google Shape;529;p35"/>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530" name="Google Shape;530;p35"/>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id="531" name="Google Shape;531;p35"/>
            <p:cNvPicPr preferRelativeResize="0"/>
            <p:nvPr/>
          </p:nvPicPr>
          <p:blipFill rotWithShape="1">
            <a:blip r:embed="rId4">
              <a:alphaModFix/>
            </a:blip>
            <a:srcRect b="0" l="0" r="0" t="0"/>
            <a:stretch/>
          </p:blipFill>
          <p:spPr>
            <a:xfrm>
              <a:off x="495300" y="2717800"/>
              <a:ext cx="213915" cy="192524"/>
            </a:xfrm>
            <a:prstGeom prst="rect">
              <a:avLst/>
            </a:prstGeom>
            <a:noFill/>
            <a:ln>
              <a:noFill/>
            </a:ln>
          </p:spPr>
        </p:pic>
        <p:pic>
          <p:nvPicPr>
            <p:cNvPr id="532" name="Google Shape;532;p35"/>
            <p:cNvPicPr preferRelativeResize="0"/>
            <p:nvPr/>
          </p:nvPicPr>
          <p:blipFill rotWithShape="1">
            <a:blip r:embed="rId4">
              <a:alphaModFix/>
            </a:blip>
            <a:srcRect b="0" l="0" r="0" t="0"/>
            <a:stretch/>
          </p:blipFill>
          <p:spPr>
            <a:xfrm>
              <a:off x="495300" y="3238500"/>
              <a:ext cx="213915" cy="192524"/>
            </a:xfrm>
            <a:prstGeom prst="rect">
              <a:avLst/>
            </a:prstGeom>
            <a:noFill/>
            <a:ln>
              <a:noFill/>
            </a:ln>
          </p:spPr>
        </p:pic>
        <p:pic>
          <p:nvPicPr>
            <p:cNvPr id="533" name="Google Shape;533;p35"/>
            <p:cNvPicPr preferRelativeResize="0"/>
            <p:nvPr/>
          </p:nvPicPr>
          <p:blipFill rotWithShape="1">
            <a:blip r:embed="rId4">
              <a:alphaModFix/>
            </a:blip>
            <a:srcRect b="0" l="0" r="0" t="0"/>
            <a:stretch/>
          </p:blipFill>
          <p:spPr>
            <a:xfrm>
              <a:off x="495300" y="3759200"/>
              <a:ext cx="213915" cy="192524"/>
            </a:xfrm>
            <a:prstGeom prst="rect">
              <a:avLst/>
            </a:prstGeom>
            <a:noFill/>
            <a:ln>
              <a:noFill/>
            </a:ln>
          </p:spPr>
        </p:pic>
        <p:pic>
          <p:nvPicPr>
            <p:cNvPr id="534" name="Google Shape;534;p35"/>
            <p:cNvPicPr preferRelativeResize="0"/>
            <p:nvPr/>
          </p:nvPicPr>
          <p:blipFill rotWithShape="1">
            <a:blip r:embed="rId4">
              <a:alphaModFix/>
            </a:blip>
            <a:srcRect b="0" l="0" r="0" t="0"/>
            <a:stretch/>
          </p:blipFill>
          <p:spPr>
            <a:xfrm>
              <a:off x="685800" y="4279899"/>
              <a:ext cx="194468" cy="175022"/>
            </a:xfrm>
            <a:prstGeom prst="rect">
              <a:avLst/>
            </a:prstGeom>
            <a:noFill/>
            <a:ln>
              <a:noFill/>
            </a:ln>
          </p:spPr>
        </p:pic>
        <p:pic>
          <p:nvPicPr>
            <p:cNvPr id="535" name="Google Shape;535;p35"/>
            <p:cNvPicPr preferRelativeResize="0"/>
            <p:nvPr/>
          </p:nvPicPr>
          <p:blipFill rotWithShape="1">
            <a:blip r:embed="rId4">
              <a:alphaModFix/>
            </a:blip>
            <a:srcRect b="0" l="0" r="0" t="0"/>
            <a:stretch/>
          </p:blipFill>
          <p:spPr>
            <a:xfrm>
              <a:off x="685800" y="4775199"/>
              <a:ext cx="194468" cy="175022"/>
            </a:xfrm>
            <a:prstGeom prst="rect">
              <a:avLst/>
            </a:prstGeom>
            <a:noFill/>
            <a:ln>
              <a:noFill/>
            </a:ln>
          </p:spPr>
        </p:pic>
        <p:pic>
          <p:nvPicPr>
            <p:cNvPr id="536" name="Google Shape;536;p35"/>
            <p:cNvPicPr preferRelativeResize="0"/>
            <p:nvPr/>
          </p:nvPicPr>
          <p:blipFill rotWithShape="1">
            <a:blip r:embed="rId4">
              <a:alphaModFix/>
            </a:blip>
            <a:srcRect b="0" l="0" r="0" t="0"/>
            <a:stretch/>
          </p:blipFill>
          <p:spPr>
            <a:xfrm>
              <a:off x="495300" y="5270500"/>
              <a:ext cx="213915" cy="192524"/>
            </a:xfrm>
            <a:prstGeom prst="rect">
              <a:avLst/>
            </a:prstGeom>
            <a:noFill/>
            <a:ln>
              <a:noFill/>
            </a:ln>
          </p:spPr>
        </p:pic>
        <p:pic>
          <p:nvPicPr>
            <p:cNvPr id="537" name="Google Shape;537;p35"/>
            <p:cNvPicPr preferRelativeResize="0"/>
            <p:nvPr/>
          </p:nvPicPr>
          <p:blipFill rotWithShape="1">
            <a:blip r:embed="rId4">
              <a:alphaModFix/>
            </a:blip>
            <a:srcRect b="0" l="0" r="0" t="0"/>
            <a:stretch/>
          </p:blipFill>
          <p:spPr>
            <a:xfrm>
              <a:off x="685800" y="5791199"/>
              <a:ext cx="194468" cy="175022"/>
            </a:xfrm>
            <a:prstGeom prst="rect">
              <a:avLst/>
            </a:prstGeom>
            <a:noFill/>
            <a:ln>
              <a:noFill/>
            </a:ln>
          </p:spPr>
        </p:pic>
        <p:sp>
          <p:nvSpPr>
            <p:cNvPr id="538" name="Google Shape;538;p35"/>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539" name="Google Shape;539;p35"/>
            <p:cNvSpPr txBox="1"/>
            <p:nvPr/>
          </p:nvSpPr>
          <p:spPr>
            <a:xfrm>
              <a:off x="2074130" y="838200"/>
              <a:ext cx="6421120"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b="0" i="0" lang="en-US" sz="4716" u="none" cap="none" strike="noStrike">
                  <a:solidFill>
                    <a:schemeClr val="dk1"/>
                  </a:solidFill>
                  <a:latin typeface="Times New Roman"/>
                  <a:ea typeface="Times New Roman"/>
                  <a:cs typeface="Times New Roman"/>
                  <a:sym typeface="Times New Roman"/>
                </a:rPr>
                <a:t>Why do we Refactor?... </a:t>
              </a:r>
              <a:endParaRPr/>
            </a:p>
          </p:txBody>
        </p:sp>
        <p:sp>
          <p:nvSpPr>
            <p:cNvPr id="540" name="Google Shape;540;p35"/>
            <p:cNvSpPr txBox="1"/>
            <p:nvPr/>
          </p:nvSpPr>
          <p:spPr>
            <a:xfrm>
              <a:off x="939800" y="2628900"/>
              <a:ext cx="6401892" cy="489585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Minimizes </a:t>
              </a:r>
              <a:r>
                <a:rPr b="0" i="1" lang="en-US" sz="1907" u="none" cap="none" strike="noStrike">
                  <a:solidFill>
                    <a:schemeClr val="dk1"/>
                  </a:solidFill>
                  <a:latin typeface="Times New Roman"/>
                  <a:ea typeface="Times New Roman"/>
                  <a:cs typeface="Times New Roman"/>
                  <a:sym typeface="Times New Roman"/>
                </a:rPr>
                <a:t>technical debt</a:t>
              </a:r>
              <a:endParaRPr/>
            </a:p>
            <a:p>
              <a:pPr indent="0" lvl="0" marL="0" marR="0" rtl="0" algn="l">
                <a:lnSpc>
                  <a:spcPct val="87894"/>
                </a:lnSpc>
                <a:spcBef>
                  <a:spcPts val="1500"/>
                </a:spcBef>
                <a:spcAft>
                  <a:spcPts val="0"/>
                </a:spcAft>
                <a:buNone/>
              </a:pPr>
              <a:r>
                <a:rPr b="0" i="0" lang="en-US" sz="2075" u="none" cap="none" strike="noStrike">
                  <a:solidFill>
                    <a:schemeClr val="dk1"/>
                  </a:solidFill>
                  <a:latin typeface="Times New Roman"/>
                  <a:ea typeface="Times New Roman"/>
                  <a:cs typeface="Times New Roman"/>
                  <a:sym typeface="Times New Roman"/>
                </a:rPr>
                <a:t>Keep </a:t>
              </a:r>
              <a:r>
                <a:rPr b="1" i="0" lang="en-US" sz="2503" u="none" cap="none" strike="noStrike">
                  <a:solidFill>
                    <a:schemeClr val="dk1"/>
                  </a:solidFill>
                  <a:latin typeface="Times New Roman"/>
                  <a:ea typeface="Times New Roman"/>
                  <a:cs typeface="Times New Roman"/>
                  <a:sym typeface="Times New Roman"/>
                </a:rPr>
                <a:t>development</a:t>
              </a:r>
              <a:r>
                <a:rPr b="0" i="0" lang="en-US" sz="2075" u="none" cap="none" strike="noStrike">
                  <a:solidFill>
                    <a:schemeClr val="dk1"/>
                  </a:solidFill>
                  <a:latin typeface="Times New Roman"/>
                  <a:ea typeface="Times New Roman"/>
                  <a:cs typeface="Times New Roman"/>
                  <a:sym typeface="Times New Roman"/>
                </a:rPr>
                <a:t> at </a:t>
              </a:r>
              <a:r>
                <a:rPr b="0" i="1" lang="en-US" sz="1907" u="none" cap="none" strike="noStrike">
                  <a:solidFill>
                    <a:schemeClr val="dk1"/>
                  </a:solidFill>
                  <a:latin typeface="Times New Roman"/>
                  <a:ea typeface="Times New Roman"/>
                  <a:cs typeface="Times New Roman"/>
                  <a:sym typeface="Times New Roman"/>
                </a:rPr>
                <a:t>speed</a:t>
              </a:r>
              <a:endParaRPr/>
            </a:p>
            <a:p>
              <a:pPr indent="0" lvl="0" marL="0" marR="0" rtl="0" algn="l">
                <a:lnSpc>
                  <a:spcPct val="87894"/>
                </a:lnSpc>
                <a:spcBef>
                  <a:spcPts val="1500"/>
                </a:spcBef>
                <a:spcAft>
                  <a:spcPts val="0"/>
                </a:spcAft>
                <a:buNone/>
              </a:pPr>
              <a:r>
                <a:rPr b="0" i="0" lang="en-US" sz="2075" u="none" cap="none" strike="noStrike">
                  <a:solidFill>
                    <a:schemeClr val="dk1"/>
                  </a:solidFill>
                  <a:latin typeface="Times New Roman"/>
                  <a:ea typeface="Times New Roman"/>
                  <a:cs typeface="Times New Roman"/>
                  <a:sym typeface="Times New Roman"/>
                </a:rPr>
                <a:t>To make the software easier to </a:t>
              </a:r>
              <a:r>
                <a:rPr b="1" i="0" lang="en-US" sz="2503" u="none" cap="none" strike="noStrike">
                  <a:solidFill>
                    <a:schemeClr val="dk1"/>
                  </a:solidFill>
                  <a:latin typeface="Times New Roman"/>
                  <a:ea typeface="Times New Roman"/>
                  <a:cs typeface="Times New Roman"/>
                  <a:sym typeface="Times New Roman"/>
                </a:rPr>
                <a:t>understand</a:t>
              </a:r>
              <a:endParaRPr/>
            </a:p>
            <a:p>
              <a:pPr indent="152400" lvl="0" marL="0" marR="0" rtl="0" algn="l">
                <a:lnSpc>
                  <a:spcPct val="106044"/>
                </a:lnSpc>
                <a:spcBef>
                  <a:spcPts val="1500"/>
                </a:spcBef>
                <a:spcAft>
                  <a:spcPts val="0"/>
                </a:spcAft>
                <a:buNone/>
              </a:pPr>
              <a:r>
                <a:rPr b="0" i="0" lang="en-US" sz="1886" u="none" cap="none" strike="noStrike">
                  <a:solidFill>
                    <a:schemeClr val="dk1"/>
                  </a:solidFill>
                  <a:latin typeface="Times New Roman"/>
                  <a:ea typeface="Times New Roman"/>
                  <a:cs typeface="Times New Roman"/>
                  <a:sym typeface="Times New Roman"/>
                </a:rPr>
                <a:t>Write for people, not the compiler</a:t>
              </a:r>
              <a:endParaRPr/>
            </a:p>
            <a:p>
              <a:pPr indent="152400" lvl="0" marL="0" marR="0" rtl="0" algn="l">
                <a:lnSpc>
                  <a:spcPct val="106044"/>
                </a:lnSpc>
                <a:spcBef>
                  <a:spcPts val="1500"/>
                </a:spcBef>
                <a:spcAft>
                  <a:spcPts val="0"/>
                </a:spcAft>
                <a:buNone/>
              </a:pPr>
              <a:r>
                <a:rPr b="0" i="0" lang="en-US" sz="1886" u="none" cap="none" strike="noStrike">
                  <a:solidFill>
                    <a:schemeClr val="dk1"/>
                  </a:solidFill>
                  <a:latin typeface="Times New Roman"/>
                  <a:ea typeface="Times New Roman"/>
                  <a:cs typeface="Times New Roman"/>
                  <a:sym typeface="Times New Roman"/>
                </a:rPr>
                <a:t>Understand unfamiliar code</a:t>
              </a:r>
              <a:endParaRPr/>
            </a:p>
            <a:p>
              <a:pPr indent="0" lvl="0" marL="0" marR="0" rtl="0" algn="l">
                <a:lnSpc>
                  <a:spcPct val="87894"/>
                </a:lnSpc>
                <a:spcBef>
                  <a:spcPts val="1400"/>
                </a:spcBef>
                <a:spcAft>
                  <a:spcPts val="0"/>
                </a:spcAft>
                <a:buNone/>
              </a:pPr>
              <a:r>
                <a:rPr b="0" i="0" lang="en-US" sz="2075" u="none" cap="none" strike="noStrike">
                  <a:solidFill>
                    <a:schemeClr val="dk1"/>
                  </a:solidFill>
                  <a:latin typeface="Times New Roman"/>
                  <a:ea typeface="Times New Roman"/>
                  <a:cs typeface="Times New Roman"/>
                  <a:sym typeface="Times New Roman"/>
                </a:rPr>
                <a:t>To help find </a:t>
              </a:r>
              <a:r>
                <a:rPr b="1" i="0" lang="en-US" sz="2503" u="none" cap="none" strike="noStrike">
                  <a:solidFill>
                    <a:schemeClr val="dk1"/>
                  </a:solidFill>
                  <a:latin typeface="Times New Roman"/>
                  <a:ea typeface="Times New Roman"/>
                  <a:cs typeface="Times New Roman"/>
                  <a:sym typeface="Times New Roman"/>
                </a:rPr>
                <a:t>bugs</a:t>
              </a:r>
              <a:endParaRPr/>
            </a:p>
            <a:p>
              <a:pPr indent="152400" lvl="0" marL="0" marR="0" rtl="0" algn="l">
                <a:lnSpc>
                  <a:spcPct val="106044"/>
                </a:lnSpc>
                <a:spcBef>
                  <a:spcPts val="1500"/>
                </a:spcBef>
                <a:spcAft>
                  <a:spcPts val="0"/>
                </a:spcAft>
                <a:buNone/>
              </a:pPr>
              <a:r>
                <a:rPr b="0" i="0" lang="en-US" sz="1886" u="none" cap="none" strike="noStrike">
                  <a:solidFill>
                    <a:schemeClr val="dk1"/>
                  </a:solidFill>
                  <a:latin typeface="Times New Roman"/>
                  <a:ea typeface="Times New Roman"/>
                  <a:cs typeface="Times New Roman"/>
                  <a:sym typeface="Times New Roman"/>
                </a:rPr>
                <a:t>refactor while debugging to clarify the code</a:t>
              </a:r>
              <a:endParaRPr/>
            </a:p>
            <a:p>
              <a:pPr indent="1841500" lvl="0" marL="0" marR="0" rtl="0" algn="l">
                <a:lnSpc>
                  <a:spcPct val="96685"/>
                </a:lnSpc>
                <a:spcBef>
                  <a:spcPts val="8100"/>
                </a:spcBef>
                <a:spcAft>
                  <a:spcPts val="0"/>
                </a:spcAft>
                <a:buNone/>
              </a:pPr>
              <a:r>
                <a:t/>
              </a:r>
              <a:endParaRPr b="0" i="0" sz="1448" u="none" cap="none" strike="noStrike">
                <a:solidFill>
                  <a:srgbClr val="0812FF"/>
                </a:solidFill>
                <a:latin typeface="Times New Roman"/>
                <a:ea typeface="Times New Roman"/>
                <a:cs typeface="Times New Roman"/>
                <a:sym typeface="Times New Roman"/>
              </a:endParaRPr>
            </a:p>
          </p:txBody>
        </p:sp>
        <p:sp>
          <p:nvSpPr>
            <p:cNvPr id="541" name="Google Shape;541;p35"/>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71 </a:t>
              </a:r>
              <a:endParaRPr/>
            </a:p>
          </p:txBody>
        </p:sp>
        <p:sp>
          <p:nvSpPr>
            <p:cNvPr id="542" name="Google Shape;542;p35"/>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 </a:t>
              </a:r>
              <a:endParaRPr b="0" i="0" sz="1200" u="none" cap="none" strike="noStrike">
                <a:solidFill>
                  <a:schemeClr val="dk1"/>
                </a:solidFill>
                <a:latin typeface="Helvetica Neue"/>
                <a:ea typeface="Helvetica Neue"/>
                <a:cs typeface="Helvetica Neue"/>
                <a:sym typeface="Helvetica Neue"/>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pic>
        <p:nvPicPr>
          <p:cNvPr id="547" name="Google Shape;547;p36"/>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548" name="Google Shape;548;p36"/>
          <p:cNvGrpSpPr/>
          <p:nvPr/>
        </p:nvGrpSpPr>
        <p:grpSpPr>
          <a:xfrm>
            <a:off x="0" y="0"/>
            <a:ext cx="10227807" cy="7785100"/>
            <a:chOff x="0" y="0"/>
            <a:chExt cx="10227807" cy="7785100"/>
          </a:xfrm>
        </p:grpSpPr>
        <p:cxnSp>
          <p:nvCxnSpPr>
            <p:cNvPr id="549" name="Google Shape;549;p36"/>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550" name="Google Shape;550;p36"/>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551" name="Google Shape;551;p36"/>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id="552" name="Google Shape;552;p36"/>
            <p:cNvPicPr preferRelativeResize="0"/>
            <p:nvPr/>
          </p:nvPicPr>
          <p:blipFill rotWithShape="1">
            <a:blip r:embed="rId4">
              <a:alphaModFix/>
            </a:blip>
            <a:srcRect b="0" l="0" r="0" t="0"/>
            <a:stretch/>
          </p:blipFill>
          <p:spPr>
            <a:xfrm>
              <a:off x="495300" y="2717800"/>
              <a:ext cx="213915" cy="192524"/>
            </a:xfrm>
            <a:prstGeom prst="rect">
              <a:avLst/>
            </a:prstGeom>
            <a:noFill/>
            <a:ln>
              <a:noFill/>
            </a:ln>
          </p:spPr>
        </p:pic>
        <p:pic>
          <p:nvPicPr>
            <p:cNvPr id="553" name="Google Shape;553;p36"/>
            <p:cNvPicPr preferRelativeResize="0"/>
            <p:nvPr/>
          </p:nvPicPr>
          <p:blipFill rotWithShape="1">
            <a:blip r:embed="rId4">
              <a:alphaModFix/>
            </a:blip>
            <a:srcRect b="0" l="0" r="0" t="0"/>
            <a:stretch/>
          </p:blipFill>
          <p:spPr>
            <a:xfrm>
              <a:off x="495300" y="3238500"/>
              <a:ext cx="213915" cy="192524"/>
            </a:xfrm>
            <a:prstGeom prst="rect">
              <a:avLst/>
            </a:prstGeom>
            <a:noFill/>
            <a:ln>
              <a:noFill/>
            </a:ln>
          </p:spPr>
        </p:pic>
        <p:pic>
          <p:nvPicPr>
            <p:cNvPr id="554" name="Google Shape;554;p36"/>
            <p:cNvPicPr preferRelativeResize="0"/>
            <p:nvPr/>
          </p:nvPicPr>
          <p:blipFill rotWithShape="1">
            <a:blip r:embed="rId4">
              <a:alphaModFix/>
            </a:blip>
            <a:srcRect b="0" l="0" r="0" t="0"/>
            <a:stretch/>
          </p:blipFill>
          <p:spPr>
            <a:xfrm>
              <a:off x="495300" y="3759200"/>
              <a:ext cx="213915" cy="192524"/>
            </a:xfrm>
            <a:prstGeom prst="rect">
              <a:avLst/>
            </a:prstGeom>
            <a:noFill/>
            <a:ln>
              <a:noFill/>
            </a:ln>
          </p:spPr>
        </p:pic>
        <p:pic>
          <p:nvPicPr>
            <p:cNvPr id="555" name="Google Shape;555;p36"/>
            <p:cNvPicPr preferRelativeResize="0"/>
            <p:nvPr/>
          </p:nvPicPr>
          <p:blipFill rotWithShape="1">
            <a:blip r:embed="rId4">
              <a:alphaModFix/>
            </a:blip>
            <a:srcRect b="0" l="0" r="0" t="0"/>
            <a:stretch/>
          </p:blipFill>
          <p:spPr>
            <a:xfrm>
              <a:off x="685800" y="4279899"/>
              <a:ext cx="194468" cy="175022"/>
            </a:xfrm>
            <a:prstGeom prst="rect">
              <a:avLst/>
            </a:prstGeom>
            <a:noFill/>
            <a:ln>
              <a:noFill/>
            </a:ln>
          </p:spPr>
        </p:pic>
        <p:pic>
          <p:nvPicPr>
            <p:cNvPr id="556" name="Google Shape;556;p36"/>
            <p:cNvPicPr preferRelativeResize="0"/>
            <p:nvPr/>
          </p:nvPicPr>
          <p:blipFill rotWithShape="1">
            <a:blip r:embed="rId4">
              <a:alphaModFix/>
            </a:blip>
            <a:srcRect b="0" l="0" r="0" t="0"/>
            <a:stretch/>
          </p:blipFill>
          <p:spPr>
            <a:xfrm>
              <a:off x="685800" y="4775199"/>
              <a:ext cx="194468" cy="175022"/>
            </a:xfrm>
            <a:prstGeom prst="rect">
              <a:avLst/>
            </a:prstGeom>
            <a:noFill/>
            <a:ln>
              <a:noFill/>
            </a:ln>
          </p:spPr>
        </p:pic>
        <p:pic>
          <p:nvPicPr>
            <p:cNvPr id="557" name="Google Shape;557;p36"/>
            <p:cNvPicPr preferRelativeResize="0"/>
            <p:nvPr/>
          </p:nvPicPr>
          <p:blipFill rotWithShape="1">
            <a:blip r:embed="rId4">
              <a:alphaModFix/>
            </a:blip>
            <a:srcRect b="0" l="0" r="0" t="0"/>
            <a:stretch/>
          </p:blipFill>
          <p:spPr>
            <a:xfrm>
              <a:off x="495300" y="5270500"/>
              <a:ext cx="213915" cy="192524"/>
            </a:xfrm>
            <a:prstGeom prst="rect">
              <a:avLst/>
            </a:prstGeom>
            <a:noFill/>
            <a:ln>
              <a:noFill/>
            </a:ln>
          </p:spPr>
        </p:pic>
        <p:pic>
          <p:nvPicPr>
            <p:cNvPr id="558" name="Google Shape;558;p36"/>
            <p:cNvPicPr preferRelativeResize="0"/>
            <p:nvPr/>
          </p:nvPicPr>
          <p:blipFill rotWithShape="1">
            <a:blip r:embed="rId4">
              <a:alphaModFix/>
            </a:blip>
            <a:srcRect b="0" l="0" r="0" t="0"/>
            <a:stretch/>
          </p:blipFill>
          <p:spPr>
            <a:xfrm>
              <a:off x="685800" y="5791199"/>
              <a:ext cx="194468" cy="175022"/>
            </a:xfrm>
            <a:prstGeom prst="rect">
              <a:avLst/>
            </a:prstGeom>
            <a:noFill/>
            <a:ln>
              <a:noFill/>
            </a:ln>
          </p:spPr>
        </p:pic>
        <p:pic>
          <p:nvPicPr>
            <p:cNvPr id="559" name="Google Shape;559;p36"/>
            <p:cNvPicPr preferRelativeResize="0"/>
            <p:nvPr/>
          </p:nvPicPr>
          <p:blipFill rotWithShape="1">
            <a:blip r:embed="rId4">
              <a:alphaModFix/>
            </a:blip>
            <a:srcRect b="0" l="0" r="0" t="0"/>
            <a:stretch/>
          </p:blipFill>
          <p:spPr>
            <a:xfrm>
              <a:off x="495300" y="6286500"/>
              <a:ext cx="213915" cy="192524"/>
            </a:xfrm>
            <a:prstGeom prst="rect">
              <a:avLst/>
            </a:prstGeom>
            <a:noFill/>
            <a:ln>
              <a:noFill/>
            </a:ln>
          </p:spPr>
        </p:pic>
        <p:sp>
          <p:nvSpPr>
            <p:cNvPr id="560" name="Google Shape;560;p36"/>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561" name="Google Shape;561;p36"/>
            <p:cNvSpPr txBox="1"/>
            <p:nvPr/>
          </p:nvSpPr>
          <p:spPr>
            <a:xfrm>
              <a:off x="2074130" y="838200"/>
              <a:ext cx="6421120"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b="0" i="0" lang="en-US" sz="4716" u="none" cap="none" strike="noStrike">
                  <a:solidFill>
                    <a:schemeClr val="dk1"/>
                  </a:solidFill>
                  <a:latin typeface="Times New Roman"/>
                  <a:ea typeface="Times New Roman"/>
                  <a:cs typeface="Times New Roman"/>
                  <a:sym typeface="Times New Roman"/>
                </a:rPr>
                <a:t>Why do we Refactor?... </a:t>
              </a:r>
              <a:endParaRPr/>
            </a:p>
          </p:txBody>
        </p:sp>
        <p:sp>
          <p:nvSpPr>
            <p:cNvPr id="562" name="Google Shape;562;p36"/>
            <p:cNvSpPr txBox="1"/>
            <p:nvPr/>
          </p:nvSpPr>
          <p:spPr>
            <a:xfrm>
              <a:off x="939800" y="2628900"/>
              <a:ext cx="6401892" cy="489585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Minimizes </a:t>
              </a:r>
              <a:r>
                <a:rPr b="0" i="1" lang="en-US" sz="1907" u="none" cap="none" strike="noStrike">
                  <a:solidFill>
                    <a:schemeClr val="dk1"/>
                  </a:solidFill>
                  <a:latin typeface="Times New Roman"/>
                  <a:ea typeface="Times New Roman"/>
                  <a:cs typeface="Times New Roman"/>
                  <a:sym typeface="Times New Roman"/>
                </a:rPr>
                <a:t>technical debt</a:t>
              </a:r>
              <a:endParaRPr/>
            </a:p>
            <a:p>
              <a:pPr indent="0" lvl="0" marL="0" marR="0" rtl="0" algn="l">
                <a:lnSpc>
                  <a:spcPct val="87894"/>
                </a:lnSpc>
                <a:spcBef>
                  <a:spcPts val="1500"/>
                </a:spcBef>
                <a:spcAft>
                  <a:spcPts val="0"/>
                </a:spcAft>
                <a:buNone/>
              </a:pPr>
              <a:r>
                <a:rPr b="0" i="0" lang="en-US" sz="2075" u="none" cap="none" strike="noStrike">
                  <a:solidFill>
                    <a:schemeClr val="dk1"/>
                  </a:solidFill>
                  <a:latin typeface="Times New Roman"/>
                  <a:ea typeface="Times New Roman"/>
                  <a:cs typeface="Times New Roman"/>
                  <a:sym typeface="Times New Roman"/>
                </a:rPr>
                <a:t>Keep </a:t>
              </a:r>
              <a:r>
                <a:rPr b="1" i="0" lang="en-US" sz="2503" u="none" cap="none" strike="noStrike">
                  <a:solidFill>
                    <a:schemeClr val="dk1"/>
                  </a:solidFill>
                  <a:latin typeface="Times New Roman"/>
                  <a:ea typeface="Times New Roman"/>
                  <a:cs typeface="Times New Roman"/>
                  <a:sym typeface="Times New Roman"/>
                </a:rPr>
                <a:t>development</a:t>
              </a:r>
              <a:r>
                <a:rPr b="0" i="0" lang="en-US" sz="2075" u="none" cap="none" strike="noStrike">
                  <a:solidFill>
                    <a:schemeClr val="dk1"/>
                  </a:solidFill>
                  <a:latin typeface="Times New Roman"/>
                  <a:ea typeface="Times New Roman"/>
                  <a:cs typeface="Times New Roman"/>
                  <a:sym typeface="Times New Roman"/>
                </a:rPr>
                <a:t> at </a:t>
              </a:r>
              <a:r>
                <a:rPr b="0" i="1" lang="en-US" sz="1907" u="none" cap="none" strike="noStrike">
                  <a:solidFill>
                    <a:schemeClr val="dk1"/>
                  </a:solidFill>
                  <a:latin typeface="Times New Roman"/>
                  <a:ea typeface="Times New Roman"/>
                  <a:cs typeface="Times New Roman"/>
                  <a:sym typeface="Times New Roman"/>
                </a:rPr>
                <a:t>speed</a:t>
              </a:r>
              <a:endParaRPr/>
            </a:p>
            <a:p>
              <a:pPr indent="0" lvl="0" marL="0" marR="0" rtl="0" algn="l">
                <a:lnSpc>
                  <a:spcPct val="87894"/>
                </a:lnSpc>
                <a:spcBef>
                  <a:spcPts val="1500"/>
                </a:spcBef>
                <a:spcAft>
                  <a:spcPts val="0"/>
                </a:spcAft>
                <a:buNone/>
              </a:pPr>
              <a:r>
                <a:rPr b="0" i="0" lang="en-US" sz="2075" u="none" cap="none" strike="noStrike">
                  <a:solidFill>
                    <a:schemeClr val="dk1"/>
                  </a:solidFill>
                  <a:latin typeface="Times New Roman"/>
                  <a:ea typeface="Times New Roman"/>
                  <a:cs typeface="Times New Roman"/>
                  <a:sym typeface="Times New Roman"/>
                </a:rPr>
                <a:t>To make the software easier to </a:t>
              </a:r>
              <a:r>
                <a:rPr b="1" i="0" lang="en-US" sz="2503" u="none" cap="none" strike="noStrike">
                  <a:solidFill>
                    <a:schemeClr val="dk1"/>
                  </a:solidFill>
                  <a:latin typeface="Times New Roman"/>
                  <a:ea typeface="Times New Roman"/>
                  <a:cs typeface="Times New Roman"/>
                  <a:sym typeface="Times New Roman"/>
                </a:rPr>
                <a:t>understand</a:t>
              </a:r>
              <a:endParaRPr/>
            </a:p>
            <a:p>
              <a:pPr indent="152400" lvl="0" marL="0" marR="0" rtl="0" algn="l">
                <a:lnSpc>
                  <a:spcPct val="106044"/>
                </a:lnSpc>
                <a:spcBef>
                  <a:spcPts val="1500"/>
                </a:spcBef>
                <a:spcAft>
                  <a:spcPts val="0"/>
                </a:spcAft>
                <a:buNone/>
              </a:pPr>
              <a:r>
                <a:rPr b="0" i="0" lang="en-US" sz="1886" u="none" cap="none" strike="noStrike">
                  <a:solidFill>
                    <a:schemeClr val="dk1"/>
                  </a:solidFill>
                  <a:latin typeface="Times New Roman"/>
                  <a:ea typeface="Times New Roman"/>
                  <a:cs typeface="Times New Roman"/>
                  <a:sym typeface="Times New Roman"/>
                </a:rPr>
                <a:t>Write for people, not the compiler</a:t>
              </a:r>
              <a:endParaRPr/>
            </a:p>
            <a:p>
              <a:pPr indent="152400" lvl="0" marL="0" marR="0" rtl="0" algn="l">
                <a:lnSpc>
                  <a:spcPct val="106044"/>
                </a:lnSpc>
                <a:spcBef>
                  <a:spcPts val="1500"/>
                </a:spcBef>
                <a:spcAft>
                  <a:spcPts val="0"/>
                </a:spcAft>
                <a:buNone/>
              </a:pPr>
              <a:r>
                <a:rPr b="0" i="0" lang="en-US" sz="1886" u="none" cap="none" strike="noStrike">
                  <a:solidFill>
                    <a:schemeClr val="dk1"/>
                  </a:solidFill>
                  <a:latin typeface="Times New Roman"/>
                  <a:ea typeface="Times New Roman"/>
                  <a:cs typeface="Times New Roman"/>
                  <a:sym typeface="Times New Roman"/>
                </a:rPr>
                <a:t>Understand unfamiliar code</a:t>
              </a:r>
              <a:endParaRPr/>
            </a:p>
            <a:p>
              <a:pPr indent="0" lvl="0" marL="0" marR="0" rtl="0" algn="l">
                <a:lnSpc>
                  <a:spcPct val="87894"/>
                </a:lnSpc>
                <a:spcBef>
                  <a:spcPts val="1400"/>
                </a:spcBef>
                <a:spcAft>
                  <a:spcPts val="0"/>
                </a:spcAft>
                <a:buNone/>
              </a:pPr>
              <a:r>
                <a:rPr b="0" i="0" lang="en-US" sz="2075" u="none" cap="none" strike="noStrike">
                  <a:solidFill>
                    <a:schemeClr val="dk1"/>
                  </a:solidFill>
                  <a:latin typeface="Times New Roman"/>
                  <a:ea typeface="Times New Roman"/>
                  <a:cs typeface="Times New Roman"/>
                  <a:sym typeface="Times New Roman"/>
                </a:rPr>
                <a:t>To help find </a:t>
              </a:r>
              <a:r>
                <a:rPr b="1" i="0" lang="en-US" sz="2503" u="none" cap="none" strike="noStrike">
                  <a:solidFill>
                    <a:schemeClr val="dk1"/>
                  </a:solidFill>
                  <a:latin typeface="Times New Roman"/>
                  <a:ea typeface="Times New Roman"/>
                  <a:cs typeface="Times New Roman"/>
                  <a:sym typeface="Times New Roman"/>
                </a:rPr>
                <a:t>bugs</a:t>
              </a:r>
              <a:endParaRPr/>
            </a:p>
            <a:p>
              <a:pPr indent="152400" lvl="0" marL="0" marR="0" rtl="0" algn="l">
                <a:lnSpc>
                  <a:spcPct val="106044"/>
                </a:lnSpc>
                <a:spcBef>
                  <a:spcPts val="1500"/>
                </a:spcBef>
                <a:spcAft>
                  <a:spcPts val="0"/>
                </a:spcAft>
                <a:buNone/>
              </a:pPr>
              <a:r>
                <a:rPr b="0" i="0" lang="en-US" sz="1886" u="none" cap="none" strike="noStrike">
                  <a:solidFill>
                    <a:schemeClr val="dk1"/>
                  </a:solidFill>
                  <a:latin typeface="Times New Roman"/>
                  <a:ea typeface="Times New Roman"/>
                  <a:cs typeface="Times New Roman"/>
                  <a:sym typeface="Times New Roman"/>
                </a:rPr>
                <a:t>refactor while debugging to clarify the code</a:t>
              </a:r>
              <a:endParaRPr/>
            </a:p>
            <a:p>
              <a:pPr indent="0" lvl="0" marL="0" marR="0" rtl="0" algn="l">
                <a:lnSpc>
                  <a:spcPct val="106024"/>
                </a:lnSpc>
                <a:spcBef>
                  <a:spcPts val="1400"/>
                </a:spcBef>
                <a:spcAft>
                  <a:spcPts val="0"/>
                </a:spcAft>
                <a:buNone/>
              </a:pPr>
              <a:r>
                <a:rPr b="0" i="0" lang="en-US" sz="2075" u="none" cap="none" strike="noStrike">
                  <a:solidFill>
                    <a:schemeClr val="dk1"/>
                  </a:solidFill>
                  <a:latin typeface="Times New Roman"/>
                  <a:ea typeface="Times New Roman"/>
                  <a:cs typeface="Times New Roman"/>
                  <a:sym typeface="Times New Roman"/>
                </a:rPr>
                <a:t>To “</a:t>
              </a:r>
              <a:r>
                <a:rPr b="0" i="1" lang="en-US" sz="1907" u="none" cap="none" strike="noStrike">
                  <a:solidFill>
                    <a:schemeClr val="dk1"/>
                  </a:solidFill>
                  <a:latin typeface="Times New Roman"/>
                  <a:ea typeface="Times New Roman"/>
                  <a:cs typeface="Times New Roman"/>
                  <a:sym typeface="Times New Roman"/>
                </a:rPr>
                <a:t>Fix broken windows</a:t>
              </a:r>
              <a:r>
                <a:rPr b="0" i="0" lang="en-US" sz="2075" u="none" cap="none" strike="noStrike">
                  <a:solidFill>
                    <a:schemeClr val="dk1"/>
                  </a:solidFill>
                  <a:latin typeface="Times New Roman"/>
                  <a:ea typeface="Times New Roman"/>
                  <a:cs typeface="Times New Roman"/>
                  <a:sym typeface="Times New Roman"/>
                </a:rPr>
                <a:t>” - Pragmatic Programmers</a:t>
              </a:r>
              <a:endParaRPr/>
            </a:p>
            <a:p>
              <a:pPr indent="1841500" lvl="0" marL="0" marR="0" rtl="0" algn="l">
                <a:lnSpc>
                  <a:spcPct val="96685"/>
                </a:lnSpc>
                <a:spcBef>
                  <a:spcPts val="5100"/>
                </a:spcBef>
                <a:spcAft>
                  <a:spcPts val="0"/>
                </a:spcAft>
                <a:buNone/>
              </a:pPr>
              <a:r>
                <a:t/>
              </a:r>
              <a:endParaRPr b="0" i="0" sz="1448" u="none" cap="none" strike="noStrike">
                <a:solidFill>
                  <a:srgbClr val="0812FF"/>
                </a:solidFill>
                <a:latin typeface="Times New Roman"/>
                <a:ea typeface="Times New Roman"/>
                <a:cs typeface="Times New Roman"/>
                <a:sym typeface="Times New Roman"/>
              </a:endParaRPr>
            </a:p>
          </p:txBody>
        </p:sp>
        <p:sp>
          <p:nvSpPr>
            <p:cNvPr id="563" name="Google Shape;563;p36"/>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71 </a:t>
              </a:r>
              <a:endParaRPr/>
            </a:p>
          </p:txBody>
        </p:sp>
        <p:sp>
          <p:nvSpPr>
            <p:cNvPr id="564" name="Google Shape;564;p36"/>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 </a:t>
              </a:r>
              <a:endParaRPr b="0" i="0" sz="1200" u="none" cap="none" strike="noStrike">
                <a:solidFill>
                  <a:schemeClr val="dk1"/>
                </a:solidFill>
                <a:latin typeface="Helvetica Neue"/>
                <a:ea typeface="Helvetica Neue"/>
                <a:cs typeface="Helvetica Neue"/>
                <a:sym typeface="Helvetica Neue"/>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pic>
        <p:nvPicPr>
          <p:cNvPr id="569" name="Google Shape;569;p37"/>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570" name="Google Shape;570;p37"/>
          <p:cNvGrpSpPr/>
          <p:nvPr/>
        </p:nvGrpSpPr>
        <p:grpSpPr>
          <a:xfrm>
            <a:off x="0" y="0"/>
            <a:ext cx="10227807" cy="7785100"/>
            <a:chOff x="0" y="0"/>
            <a:chExt cx="10227807" cy="7785100"/>
          </a:xfrm>
        </p:grpSpPr>
        <p:cxnSp>
          <p:nvCxnSpPr>
            <p:cNvPr id="571" name="Google Shape;571;p37"/>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572" name="Google Shape;572;p37"/>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573" name="Google Shape;573;p37"/>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574" name="Google Shape;574;p37"/>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575" name="Google Shape;575;p37"/>
            <p:cNvSpPr txBox="1"/>
            <p:nvPr/>
          </p:nvSpPr>
          <p:spPr>
            <a:xfrm>
              <a:off x="3697287" y="838200"/>
              <a:ext cx="3175000"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b="0" i="0" lang="en-US" sz="4716" u="none" cap="none" strike="noStrike">
                  <a:solidFill>
                    <a:schemeClr val="dk1"/>
                  </a:solidFill>
                  <a:latin typeface="Times New Roman"/>
                  <a:ea typeface="Times New Roman"/>
                  <a:cs typeface="Times New Roman"/>
                  <a:sym typeface="Times New Roman"/>
                </a:rPr>
                <a:t>Readability </a:t>
              </a:r>
              <a:endParaRPr/>
            </a:p>
          </p:txBody>
        </p:sp>
        <p:sp>
          <p:nvSpPr>
            <p:cNvPr id="576" name="Google Shape;576;p37"/>
            <p:cNvSpPr txBox="1"/>
            <p:nvPr/>
          </p:nvSpPr>
          <p:spPr>
            <a:xfrm>
              <a:off x="596900" y="2413000"/>
              <a:ext cx="4565787" cy="7874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Which code segment is easier to read?</a:t>
              </a:r>
              <a:endParaRPr/>
            </a:p>
            <a:p>
              <a:pPr indent="0" lvl="0" marL="0" marR="0" rtl="0" algn="l">
                <a:lnSpc>
                  <a:spcPct val="87894"/>
                </a:lnSpc>
                <a:spcBef>
                  <a:spcPts val="1400"/>
                </a:spcBef>
                <a:spcAft>
                  <a:spcPts val="0"/>
                </a:spcAft>
                <a:buNone/>
              </a:pPr>
              <a:r>
                <a:rPr b="1" i="0" lang="en-US" sz="2503" u="none" cap="none" strike="noStrike">
                  <a:solidFill>
                    <a:schemeClr val="dk1"/>
                  </a:solidFill>
                  <a:latin typeface="Times New Roman"/>
                  <a:ea typeface="Times New Roman"/>
                  <a:cs typeface="Times New Roman"/>
                  <a:sym typeface="Times New Roman"/>
                </a:rPr>
                <a:t>Sample 1 </a:t>
              </a:r>
              <a:endParaRPr/>
            </a:p>
          </p:txBody>
        </p:sp>
        <p:sp>
          <p:nvSpPr>
            <p:cNvPr id="577" name="Google Shape;577;p37"/>
            <p:cNvSpPr txBox="1"/>
            <p:nvPr/>
          </p:nvSpPr>
          <p:spPr>
            <a:xfrm>
              <a:off x="596900" y="3429000"/>
              <a:ext cx="6940072" cy="2794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if (date.Before(Summer_Start) || date.After(Summer_End)){</a:t>
              </a:r>
              <a:endParaRPr b="0" i="0" sz="2075" u="none" cap="none" strike="noStrike">
                <a:solidFill>
                  <a:schemeClr val="dk1"/>
                </a:solidFill>
                <a:latin typeface="Times New Roman"/>
                <a:ea typeface="Times New Roman"/>
                <a:cs typeface="Times New Roman"/>
                <a:sym typeface="Times New Roman"/>
              </a:endParaRPr>
            </a:p>
          </p:txBody>
        </p:sp>
        <p:sp>
          <p:nvSpPr>
            <p:cNvPr id="578" name="Google Shape;578;p37"/>
            <p:cNvSpPr txBox="1"/>
            <p:nvPr/>
          </p:nvSpPr>
          <p:spPr>
            <a:xfrm>
              <a:off x="1104905" y="3683000"/>
              <a:ext cx="6435029" cy="2794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 charge = quantity * winterRate + winterServiceCharge; </a:t>
              </a:r>
              <a:endParaRPr/>
            </a:p>
          </p:txBody>
        </p:sp>
        <p:sp>
          <p:nvSpPr>
            <p:cNvPr id="579" name="Google Shape;579;p37"/>
            <p:cNvSpPr txBox="1"/>
            <p:nvPr/>
          </p:nvSpPr>
          <p:spPr>
            <a:xfrm>
              <a:off x="596900" y="3937000"/>
              <a:ext cx="4356125" cy="2794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else</a:t>
              </a:r>
              <a:r>
                <a:rPr b="0" baseline="-25000" i="0" lang="en-US" sz="2075" u="none" cap="none" strike="noStrike">
                  <a:solidFill>
                    <a:schemeClr val="dk1"/>
                  </a:solidFill>
                  <a:latin typeface="Times New Roman"/>
                  <a:ea typeface="Times New Roman"/>
                  <a:cs typeface="Times New Roman"/>
                  <a:sym typeface="Times New Roman"/>
                </a:rPr>
                <a:t>	charge = quantity * summerRate; </a:t>
              </a:r>
              <a:endParaRPr/>
            </a:p>
          </p:txBody>
        </p:sp>
        <p:sp>
          <p:nvSpPr>
            <p:cNvPr id="580" name="Google Shape;580;p37"/>
            <p:cNvSpPr txBox="1"/>
            <p:nvPr/>
          </p:nvSpPr>
          <p:spPr>
            <a:xfrm>
              <a:off x="596900" y="4445000"/>
              <a:ext cx="1289542" cy="7874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a:t>
              </a:r>
              <a:endParaRPr/>
            </a:p>
            <a:p>
              <a:pPr indent="0" lvl="0" marL="0" marR="0" rtl="0" algn="l">
                <a:lnSpc>
                  <a:spcPct val="87894"/>
                </a:lnSpc>
                <a:spcBef>
                  <a:spcPts val="1400"/>
                </a:spcBef>
                <a:spcAft>
                  <a:spcPts val="0"/>
                </a:spcAft>
                <a:buNone/>
              </a:pPr>
              <a:r>
                <a:rPr b="1" i="0" lang="en-US" sz="2503" u="none" cap="none" strike="noStrike">
                  <a:solidFill>
                    <a:schemeClr val="dk1"/>
                  </a:solidFill>
                  <a:latin typeface="Times New Roman"/>
                  <a:ea typeface="Times New Roman"/>
                  <a:cs typeface="Times New Roman"/>
                  <a:sym typeface="Times New Roman"/>
                </a:rPr>
                <a:t>Sample 2 </a:t>
              </a:r>
              <a:endParaRPr/>
            </a:p>
          </p:txBody>
        </p:sp>
        <p:sp>
          <p:nvSpPr>
            <p:cNvPr id="581" name="Google Shape;581;p37"/>
            <p:cNvSpPr txBox="1"/>
            <p:nvPr/>
          </p:nvSpPr>
          <p:spPr>
            <a:xfrm>
              <a:off x="596900" y="5461000"/>
              <a:ext cx="2524099" cy="2794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if (IsSummer(date)) { </a:t>
              </a:r>
              <a:endParaRPr b="0" i="0" sz="2075" u="none" cap="none" strike="noStrike">
                <a:solidFill>
                  <a:schemeClr val="dk1"/>
                </a:solidFill>
                <a:latin typeface="Times New Roman"/>
                <a:ea typeface="Times New Roman"/>
                <a:cs typeface="Times New Roman"/>
                <a:sym typeface="Times New Roman"/>
              </a:endParaRPr>
            </a:p>
          </p:txBody>
        </p:sp>
        <p:sp>
          <p:nvSpPr>
            <p:cNvPr id="582" name="Google Shape;582;p37"/>
            <p:cNvSpPr txBox="1"/>
            <p:nvPr/>
          </p:nvSpPr>
          <p:spPr>
            <a:xfrm>
              <a:off x="1104905" y="5715000"/>
              <a:ext cx="4154175" cy="2794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 charge = SummerCharge(quantity); </a:t>
              </a:r>
              <a:endParaRPr/>
            </a:p>
          </p:txBody>
        </p:sp>
        <p:sp>
          <p:nvSpPr>
            <p:cNvPr id="583" name="Google Shape;583;p37"/>
            <p:cNvSpPr txBox="1"/>
            <p:nvPr/>
          </p:nvSpPr>
          <p:spPr>
            <a:xfrm>
              <a:off x="596900" y="5969000"/>
              <a:ext cx="4477385" cy="2794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else</a:t>
              </a:r>
              <a:r>
                <a:rPr b="0" baseline="-25000" i="0" lang="en-US" sz="2075" u="none" cap="none" strike="noStrike">
                  <a:solidFill>
                    <a:schemeClr val="dk1"/>
                  </a:solidFill>
                  <a:latin typeface="Times New Roman"/>
                  <a:ea typeface="Times New Roman"/>
                  <a:cs typeface="Times New Roman"/>
                  <a:sym typeface="Times New Roman"/>
                </a:rPr>
                <a:t>	charge = WinterCharge(quantity); </a:t>
              </a:r>
              <a:endParaRPr/>
            </a:p>
          </p:txBody>
        </p:sp>
        <p:sp>
          <p:nvSpPr>
            <p:cNvPr id="584" name="Google Shape;584;p37"/>
            <p:cNvSpPr txBox="1"/>
            <p:nvPr/>
          </p:nvSpPr>
          <p:spPr>
            <a:xfrm>
              <a:off x="596900" y="6477000"/>
              <a:ext cx="293065" cy="2794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 </a:t>
              </a:r>
              <a:endParaRPr/>
            </a:p>
          </p:txBody>
        </p:sp>
        <p:sp>
          <p:nvSpPr>
            <p:cNvPr id="585" name="Google Shape;585;p37"/>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b="0" i="0" sz="1448" u="none" cap="none" strike="noStrike">
                <a:solidFill>
                  <a:srgbClr val="0812FF"/>
                </a:solidFill>
                <a:latin typeface="Times New Roman"/>
                <a:ea typeface="Times New Roman"/>
                <a:cs typeface="Times New Roman"/>
                <a:sym typeface="Times New Roman"/>
              </a:endParaRPr>
            </a:p>
          </p:txBody>
        </p:sp>
        <p:sp>
          <p:nvSpPr>
            <p:cNvPr id="586" name="Google Shape;586;p37"/>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72 </a:t>
              </a:r>
              <a:endParaRPr/>
            </a:p>
          </p:txBody>
        </p:sp>
        <p:sp>
          <p:nvSpPr>
            <p:cNvPr id="587" name="Google Shape;587;p37"/>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 </a:t>
              </a:r>
              <a:endParaRPr b="0" i="0" sz="1200" u="none" cap="none" strike="noStrike">
                <a:solidFill>
                  <a:schemeClr val="dk1"/>
                </a:solidFill>
                <a:latin typeface="Helvetica Neue"/>
                <a:ea typeface="Helvetica Neue"/>
                <a:cs typeface="Helvetica Neue"/>
                <a:sym typeface="Helvetica Neue"/>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pic>
        <p:nvPicPr>
          <p:cNvPr id="592" name="Google Shape;592;p38"/>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593" name="Google Shape;593;p38"/>
          <p:cNvGrpSpPr/>
          <p:nvPr/>
        </p:nvGrpSpPr>
        <p:grpSpPr>
          <a:xfrm>
            <a:off x="0" y="0"/>
            <a:ext cx="10227807" cy="7785100"/>
            <a:chOff x="0" y="0"/>
            <a:chExt cx="10227807" cy="7785100"/>
          </a:xfrm>
        </p:grpSpPr>
        <p:cxnSp>
          <p:nvCxnSpPr>
            <p:cNvPr id="594" name="Google Shape;594;p38"/>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595" name="Google Shape;595;p38"/>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596" name="Google Shape;596;p38"/>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597" name="Google Shape;597;p38"/>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598" name="Google Shape;598;p38"/>
            <p:cNvSpPr txBox="1"/>
            <p:nvPr/>
          </p:nvSpPr>
          <p:spPr>
            <a:xfrm>
              <a:off x="1570595" y="838200"/>
              <a:ext cx="7428484"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b="0" i="0" lang="en-US" sz="4716" u="none" cap="none" strike="noStrike">
                  <a:solidFill>
                    <a:schemeClr val="dk1"/>
                  </a:solidFill>
                  <a:latin typeface="Times New Roman"/>
                  <a:ea typeface="Times New Roman"/>
                  <a:cs typeface="Times New Roman"/>
                  <a:sym typeface="Times New Roman"/>
                </a:rPr>
                <a:t>When should you refactor? </a:t>
              </a:r>
              <a:endParaRPr/>
            </a:p>
          </p:txBody>
        </p:sp>
        <p:sp>
          <p:nvSpPr>
            <p:cNvPr id="599" name="Google Shape;599;p38"/>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b="0" i="0" sz="1448" u="none" cap="none" strike="noStrike">
                <a:solidFill>
                  <a:srgbClr val="0812FF"/>
                </a:solidFill>
                <a:latin typeface="Times New Roman"/>
                <a:ea typeface="Times New Roman"/>
                <a:cs typeface="Times New Roman"/>
                <a:sym typeface="Times New Roman"/>
              </a:endParaRPr>
            </a:p>
          </p:txBody>
        </p:sp>
        <p:sp>
          <p:nvSpPr>
            <p:cNvPr id="600" name="Google Shape;600;p38"/>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73 </a:t>
              </a:r>
              <a:endParaRPr/>
            </a:p>
          </p:txBody>
        </p:sp>
        <p:sp>
          <p:nvSpPr>
            <p:cNvPr id="601" name="Google Shape;601;p38"/>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 </a:t>
              </a:r>
              <a:endParaRPr b="0" i="0" sz="1200" u="none" cap="none" strike="noStrike">
                <a:solidFill>
                  <a:schemeClr val="dk1"/>
                </a:solidFill>
                <a:latin typeface="Helvetica Neue"/>
                <a:ea typeface="Helvetica Neue"/>
                <a:cs typeface="Helvetica Neue"/>
                <a:sym typeface="Helvetica Neue"/>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pic>
        <p:nvPicPr>
          <p:cNvPr id="606" name="Google Shape;606;p39"/>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607" name="Google Shape;607;p39"/>
          <p:cNvGrpSpPr/>
          <p:nvPr/>
        </p:nvGrpSpPr>
        <p:grpSpPr>
          <a:xfrm>
            <a:off x="0" y="0"/>
            <a:ext cx="10227807" cy="7785100"/>
            <a:chOff x="0" y="0"/>
            <a:chExt cx="10227807" cy="7785100"/>
          </a:xfrm>
        </p:grpSpPr>
        <p:cxnSp>
          <p:nvCxnSpPr>
            <p:cNvPr id="608" name="Google Shape;608;p39"/>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609" name="Google Shape;609;p39"/>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610" name="Google Shape;610;p39"/>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id="611" name="Google Shape;611;p39"/>
            <p:cNvPicPr preferRelativeResize="0"/>
            <p:nvPr/>
          </p:nvPicPr>
          <p:blipFill rotWithShape="1">
            <a:blip r:embed="rId4">
              <a:alphaModFix/>
            </a:blip>
            <a:srcRect b="0" l="0" r="0" t="0"/>
            <a:stretch/>
          </p:blipFill>
          <p:spPr>
            <a:xfrm>
              <a:off x="609600" y="2870200"/>
              <a:ext cx="213915" cy="192524"/>
            </a:xfrm>
            <a:prstGeom prst="rect">
              <a:avLst/>
            </a:prstGeom>
            <a:noFill/>
            <a:ln>
              <a:noFill/>
            </a:ln>
          </p:spPr>
        </p:pic>
        <p:pic>
          <p:nvPicPr>
            <p:cNvPr id="612" name="Google Shape;612;p39"/>
            <p:cNvPicPr preferRelativeResize="0"/>
            <p:nvPr/>
          </p:nvPicPr>
          <p:blipFill rotWithShape="1">
            <a:blip r:embed="rId4">
              <a:alphaModFix/>
            </a:blip>
            <a:srcRect b="0" l="0" r="0" t="0"/>
            <a:stretch/>
          </p:blipFill>
          <p:spPr>
            <a:xfrm>
              <a:off x="800100" y="3378199"/>
              <a:ext cx="194468" cy="175022"/>
            </a:xfrm>
            <a:prstGeom prst="rect">
              <a:avLst/>
            </a:prstGeom>
            <a:noFill/>
            <a:ln>
              <a:noFill/>
            </a:ln>
          </p:spPr>
        </p:pic>
        <p:pic>
          <p:nvPicPr>
            <p:cNvPr id="613" name="Google Shape;613;p39"/>
            <p:cNvPicPr preferRelativeResize="0"/>
            <p:nvPr/>
          </p:nvPicPr>
          <p:blipFill rotWithShape="1">
            <a:blip r:embed="rId4">
              <a:alphaModFix/>
            </a:blip>
            <a:srcRect b="0" l="0" r="0" t="0"/>
            <a:stretch/>
          </p:blipFill>
          <p:spPr>
            <a:xfrm>
              <a:off x="800100" y="3873499"/>
              <a:ext cx="194468" cy="175022"/>
            </a:xfrm>
            <a:prstGeom prst="rect">
              <a:avLst/>
            </a:prstGeom>
            <a:noFill/>
            <a:ln>
              <a:noFill/>
            </a:ln>
          </p:spPr>
        </p:pic>
        <p:sp>
          <p:nvSpPr>
            <p:cNvPr id="614" name="Google Shape;614;p39"/>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615" name="Google Shape;615;p39"/>
            <p:cNvSpPr txBox="1"/>
            <p:nvPr/>
          </p:nvSpPr>
          <p:spPr>
            <a:xfrm>
              <a:off x="1570595" y="838200"/>
              <a:ext cx="7428484"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b="0" i="0" lang="en-US" sz="4716" u="none" cap="none" strike="noStrike">
                  <a:solidFill>
                    <a:schemeClr val="dk1"/>
                  </a:solidFill>
                  <a:latin typeface="Times New Roman"/>
                  <a:ea typeface="Times New Roman"/>
                  <a:cs typeface="Times New Roman"/>
                  <a:sym typeface="Times New Roman"/>
                </a:rPr>
                <a:t>When should you refactor? </a:t>
              </a:r>
              <a:endParaRPr/>
            </a:p>
          </p:txBody>
        </p:sp>
        <p:sp>
          <p:nvSpPr>
            <p:cNvPr id="616" name="Google Shape;616;p39"/>
            <p:cNvSpPr txBox="1"/>
            <p:nvPr/>
          </p:nvSpPr>
          <p:spPr>
            <a:xfrm>
              <a:off x="1054100" y="2781300"/>
              <a:ext cx="6287592" cy="4743450"/>
            </a:xfrm>
            <a:prstGeom prst="rect">
              <a:avLst/>
            </a:prstGeom>
            <a:noFill/>
            <a:ln>
              <a:noFill/>
            </a:ln>
          </p:spPr>
          <p:txBody>
            <a:bodyPr anchorCtr="0" anchor="t" bIns="0" lIns="0" spcFirstLastPara="1" rIns="0" wrap="square" tIns="0">
              <a:noAutofit/>
            </a:bodyPr>
            <a:lstStyle/>
            <a:p>
              <a:pPr indent="0" lvl="0" marL="0" marR="0" rtl="0" algn="l">
                <a:lnSpc>
                  <a:spcPct val="8789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To add </a:t>
              </a:r>
              <a:r>
                <a:rPr b="1" i="0" lang="en-US" sz="2503" u="none" cap="none" strike="noStrike">
                  <a:solidFill>
                    <a:schemeClr val="dk1"/>
                  </a:solidFill>
                  <a:latin typeface="Times New Roman"/>
                  <a:ea typeface="Times New Roman"/>
                  <a:cs typeface="Times New Roman"/>
                  <a:sym typeface="Times New Roman"/>
                </a:rPr>
                <a:t>new functionality</a:t>
              </a:r>
              <a:endParaRPr/>
            </a:p>
            <a:p>
              <a:pPr indent="152400" lvl="0" marL="0" marR="0" rtl="0" algn="l">
                <a:lnSpc>
                  <a:spcPct val="106044"/>
                </a:lnSpc>
                <a:spcBef>
                  <a:spcPts val="1500"/>
                </a:spcBef>
                <a:spcAft>
                  <a:spcPts val="0"/>
                </a:spcAft>
                <a:buNone/>
              </a:pPr>
              <a:r>
                <a:rPr b="0" i="0" lang="en-US" sz="1886" u="none" cap="none" strike="noStrike">
                  <a:solidFill>
                    <a:schemeClr val="dk1"/>
                  </a:solidFill>
                  <a:latin typeface="Times New Roman"/>
                  <a:ea typeface="Times New Roman"/>
                  <a:cs typeface="Times New Roman"/>
                  <a:sym typeface="Times New Roman"/>
                </a:rPr>
                <a:t>refactor existing code until you understand it</a:t>
              </a:r>
              <a:endParaRPr/>
            </a:p>
            <a:p>
              <a:pPr indent="152400" lvl="0" marL="0" marR="0" rtl="0" algn="l">
                <a:lnSpc>
                  <a:spcPct val="106044"/>
                </a:lnSpc>
                <a:spcBef>
                  <a:spcPts val="1500"/>
                </a:spcBef>
                <a:spcAft>
                  <a:spcPts val="0"/>
                </a:spcAft>
                <a:buNone/>
              </a:pPr>
              <a:r>
                <a:rPr b="0" i="0" lang="en-US" sz="1886" u="none" cap="none" strike="noStrike">
                  <a:solidFill>
                    <a:schemeClr val="dk1"/>
                  </a:solidFill>
                  <a:latin typeface="Times New Roman"/>
                  <a:ea typeface="Times New Roman"/>
                  <a:cs typeface="Times New Roman"/>
                  <a:sym typeface="Times New Roman"/>
                </a:rPr>
                <a:t>refactor the design to make it simple to add</a:t>
              </a:r>
              <a:endParaRPr/>
            </a:p>
            <a:p>
              <a:pPr indent="1727200" lvl="0" marL="0" marR="0" rtl="0" algn="l">
                <a:lnSpc>
                  <a:spcPct val="96685"/>
                </a:lnSpc>
                <a:spcBef>
                  <a:spcPts val="19500"/>
                </a:spcBef>
                <a:spcAft>
                  <a:spcPts val="0"/>
                </a:spcAft>
                <a:buNone/>
              </a:pPr>
              <a:r>
                <a:t/>
              </a:r>
              <a:endParaRPr b="0" i="0" sz="1448" u="none" cap="none" strike="noStrike">
                <a:solidFill>
                  <a:srgbClr val="0812FF"/>
                </a:solidFill>
                <a:latin typeface="Times New Roman"/>
                <a:ea typeface="Times New Roman"/>
                <a:cs typeface="Times New Roman"/>
                <a:sym typeface="Times New Roman"/>
              </a:endParaRPr>
            </a:p>
          </p:txBody>
        </p:sp>
        <p:sp>
          <p:nvSpPr>
            <p:cNvPr id="617" name="Google Shape;617;p39"/>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73 </a:t>
              </a:r>
              <a:endParaRPr/>
            </a:p>
          </p:txBody>
        </p:sp>
        <p:sp>
          <p:nvSpPr>
            <p:cNvPr id="618" name="Google Shape;618;p39"/>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 </a:t>
              </a:r>
              <a:endParaRPr b="0" i="0" sz="1200" u="none" cap="none" strike="noStrike">
                <a:solidFill>
                  <a:schemeClr val="dk1"/>
                </a:solidFill>
                <a:latin typeface="Helvetica Neue"/>
                <a:ea typeface="Helvetica Neue"/>
                <a:cs typeface="Helvetica Neue"/>
                <a:sym typeface="Helvetica Neue"/>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pic>
        <p:nvPicPr>
          <p:cNvPr id="623" name="Google Shape;623;p40"/>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624" name="Google Shape;624;p40"/>
          <p:cNvGrpSpPr/>
          <p:nvPr/>
        </p:nvGrpSpPr>
        <p:grpSpPr>
          <a:xfrm>
            <a:off x="0" y="0"/>
            <a:ext cx="10227807" cy="7785100"/>
            <a:chOff x="0" y="0"/>
            <a:chExt cx="10227807" cy="7785100"/>
          </a:xfrm>
        </p:grpSpPr>
        <p:cxnSp>
          <p:nvCxnSpPr>
            <p:cNvPr id="625" name="Google Shape;625;p40"/>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626" name="Google Shape;626;p40"/>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627" name="Google Shape;627;p40"/>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id="628" name="Google Shape;628;p40"/>
            <p:cNvPicPr preferRelativeResize="0"/>
            <p:nvPr/>
          </p:nvPicPr>
          <p:blipFill rotWithShape="1">
            <a:blip r:embed="rId4">
              <a:alphaModFix/>
            </a:blip>
            <a:srcRect b="0" l="0" r="0" t="0"/>
            <a:stretch/>
          </p:blipFill>
          <p:spPr>
            <a:xfrm>
              <a:off x="609600" y="2870200"/>
              <a:ext cx="213915" cy="192524"/>
            </a:xfrm>
            <a:prstGeom prst="rect">
              <a:avLst/>
            </a:prstGeom>
            <a:noFill/>
            <a:ln>
              <a:noFill/>
            </a:ln>
          </p:spPr>
        </p:pic>
        <p:pic>
          <p:nvPicPr>
            <p:cNvPr id="629" name="Google Shape;629;p40"/>
            <p:cNvPicPr preferRelativeResize="0"/>
            <p:nvPr/>
          </p:nvPicPr>
          <p:blipFill rotWithShape="1">
            <a:blip r:embed="rId4">
              <a:alphaModFix/>
            </a:blip>
            <a:srcRect b="0" l="0" r="0" t="0"/>
            <a:stretch/>
          </p:blipFill>
          <p:spPr>
            <a:xfrm>
              <a:off x="800100" y="3378199"/>
              <a:ext cx="194468" cy="175022"/>
            </a:xfrm>
            <a:prstGeom prst="rect">
              <a:avLst/>
            </a:prstGeom>
            <a:noFill/>
            <a:ln>
              <a:noFill/>
            </a:ln>
          </p:spPr>
        </p:pic>
        <p:pic>
          <p:nvPicPr>
            <p:cNvPr id="630" name="Google Shape;630;p40"/>
            <p:cNvPicPr preferRelativeResize="0"/>
            <p:nvPr/>
          </p:nvPicPr>
          <p:blipFill rotWithShape="1">
            <a:blip r:embed="rId4">
              <a:alphaModFix/>
            </a:blip>
            <a:srcRect b="0" l="0" r="0" t="0"/>
            <a:stretch/>
          </p:blipFill>
          <p:spPr>
            <a:xfrm>
              <a:off x="800100" y="3873499"/>
              <a:ext cx="194468" cy="175022"/>
            </a:xfrm>
            <a:prstGeom prst="rect">
              <a:avLst/>
            </a:prstGeom>
            <a:noFill/>
            <a:ln>
              <a:noFill/>
            </a:ln>
          </p:spPr>
        </p:pic>
        <p:pic>
          <p:nvPicPr>
            <p:cNvPr id="631" name="Google Shape;631;p40"/>
            <p:cNvPicPr preferRelativeResize="0"/>
            <p:nvPr/>
          </p:nvPicPr>
          <p:blipFill rotWithShape="1">
            <a:blip r:embed="rId4">
              <a:alphaModFix/>
            </a:blip>
            <a:srcRect b="0" l="0" r="0" t="0"/>
            <a:stretch/>
          </p:blipFill>
          <p:spPr>
            <a:xfrm>
              <a:off x="609600" y="4381500"/>
              <a:ext cx="213915" cy="192524"/>
            </a:xfrm>
            <a:prstGeom prst="rect">
              <a:avLst/>
            </a:prstGeom>
            <a:noFill/>
            <a:ln>
              <a:noFill/>
            </a:ln>
          </p:spPr>
        </p:pic>
        <p:pic>
          <p:nvPicPr>
            <p:cNvPr id="632" name="Google Shape;632;p40"/>
            <p:cNvPicPr preferRelativeResize="0"/>
            <p:nvPr/>
          </p:nvPicPr>
          <p:blipFill rotWithShape="1">
            <a:blip r:embed="rId4">
              <a:alphaModFix/>
            </a:blip>
            <a:srcRect b="0" l="0" r="0" t="0"/>
            <a:stretch/>
          </p:blipFill>
          <p:spPr>
            <a:xfrm>
              <a:off x="800100" y="4902199"/>
              <a:ext cx="194468" cy="175022"/>
            </a:xfrm>
            <a:prstGeom prst="rect">
              <a:avLst/>
            </a:prstGeom>
            <a:noFill/>
            <a:ln>
              <a:noFill/>
            </a:ln>
          </p:spPr>
        </p:pic>
        <p:sp>
          <p:nvSpPr>
            <p:cNvPr id="633" name="Google Shape;633;p40"/>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634" name="Google Shape;634;p40"/>
            <p:cNvSpPr txBox="1"/>
            <p:nvPr/>
          </p:nvSpPr>
          <p:spPr>
            <a:xfrm>
              <a:off x="1570595" y="838200"/>
              <a:ext cx="7428484"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b="0" i="0" lang="en-US" sz="4716" u="none" cap="none" strike="noStrike">
                  <a:solidFill>
                    <a:schemeClr val="dk1"/>
                  </a:solidFill>
                  <a:latin typeface="Times New Roman"/>
                  <a:ea typeface="Times New Roman"/>
                  <a:cs typeface="Times New Roman"/>
                  <a:sym typeface="Times New Roman"/>
                </a:rPr>
                <a:t>When should you refactor? </a:t>
              </a:r>
              <a:endParaRPr/>
            </a:p>
          </p:txBody>
        </p:sp>
        <p:sp>
          <p:nvSpPr>
            <p:cNvPr id="635" name="Google Shape;635;p40"/>
            <p:cNvSpPr txBox="1"/>
            <p:nvPr/>
          </p:nvSpPr>
          <p:spPr>
            <a:xfrm>
              <a:off x="1054100" y="2781300"/>
              <a:ext cx="6287592" cy="4743450"/>
            </a:xfrm>
            <a:prstGeom prst="rect">
              <a:avLst/>
            </a:prstGeom>
            <a:noFill/>
            <a:ln>
              <a:noFill/>
            </a:ln>
          </p:spPr>
          <p:txBody>
            <a:bodyPr anchorCtr="0" anchor="t" bIns="0" lIns="0" spcFirstLastPara="1" rIns="0" wrap="square" tIns="0">
              <a:noAutofit/>
            </a:bodyPr>
            <a:lstStyle/>
            <a:p>
              <a:pPr indent="0" lvl="0" marL="0" marR="0" rtl="0" algn="l">
                <a:lnSpc>
                  <a:spcPct val="8789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To add </a:t>
              </a:r>
              <a:r>
                <a:rPr b="1" i="0" lang="en-US" sz="2503" u="none" cap="none" strike="noStrike">
                  <a:solidFill>
                    <a:schemeClr val="dk1"/>
                  </a:solidFill>
                  <a:latin typeface="Times New Roman"/>
                  <a:ea typeface="Times New Roman"/>
                  <a:cs typeface="Times New Roman"/>
                  <a:sym typeface="Times New Roman"/>
                </a:rPr>
                <a:t>new functionality</a:t>
              </a:r>
              <a:endParaRPr/>
            </a:p>
            <a:p>
              <a:pPr indent="152400" lvl="0" marL="0" marR="0" rtl="0" algn="l">
                <a:lnSpc>
                  <a:spcPct val="106044"/>
                </a:lnSpc>
                <a:spcBef>
                  <a:spcPts val="1500"/>
                </a:spcBef>
                <a:spcAft>
                  <a:spcPts val="0"/>
                </a:spcAft>
                <a:buNone/>
              </a:pPr>
              <a:r>
                <a:rPr b="0" i="0" lang="en-US" sz="1886" u="none" cap="none" strike="noStrike">
                  <a:solidFill>
                    <a:schemeClr val="dk1"/>
                  </a:solidFill>
                  <a:latin typeface="Times New Roman"/>
                  <a:ea typeface="Times New Roman"/>
                  <a:cs typeface="Times New Roman"/>
                  <a:sym typeface="Times New Roman"/>
                </a:rPr>
                <a:t>refactor existing code until you understand it</a:t>
              </a:r>
              <a:endParaRPr/>
            </a:p>
            <a:p>
              <a:pPr indent="152400" lvl="0" marL="0" marR="0" rtl="0" algn="l">
                <a:lnSpc>
                  <a:spcPct val="106044"/>
                </a:lnSpc>
                <a:spcBef>
                  <a:spcPts val="1500"/>
                </a:spcBef>
                <a:spcAft>
                  <a:spcPts val="0"/>
                </a:spcAft>
                <a:buNone/>
              </a:pPr>
              <a:r>
                <a:rPr b="0" i="0" lang="en-US" sz="1886" u="none" cap="none" strike="noStrike">
                  <a:solidFill>
                    <a:schemeClr val="dk1"/>
                  </a:solidFill>
                  <a:latin typeface="Times New Roman"/>
                  <a:ea typeface="Times New Roman"/>
                  <a:cs typeface="Times New Roman"/>
                  <a:sym typeface="Times New Roman"/>
                </a:rPr>
                <a:t>refactor the design to make it simple to add</a:t>
              </a:r>
              <a:endParaRPr/>
            </a:p>
            <a:p>
              <a:pPr indent="0" lvl="0" marL="0" marR="0" rtl="0" algn="l">
                <a:lnSpc>
                  <a:spcPct val="87894"/>
                </a:lnSpc>
                <a:spcBef>
                  <a:spcPts val="1500"/>
                </a:spcBef>
                <a:spcAft>
                  <a:spcPts val="0"/>
                </a:spcAft>
                <a:buNone/>
              </a:pPr>
              <a:r>
                <a:rPr b="0" i="0" lang="en-US" sz="2075" u="none" cap="none" strike="noStrike">
                  <a:solidFill>
                    <a:schemeClr val="dk1"/>
                  </a:solidFill>
                  <a:latin typeface="Times New Roman"/>
                  <a:ea typeface="Times New Roman"/>
                  <a:cs typeface="Times New Roman"/>
                  <a:sym typeface="Times New Roman"/>
                </a:rPr>
                <a:t>To find </a:t>
              </a:r>
              <a:r>
                <a:rPr b="1" i="0" lang="en-US" sz="2503" u="none" cap="none" strike="noStrike">
                  <a:solidFill>
                    <a:schemeClr val="dk1"/>
                  </a:solidFill>
                  <a:latin typeface="Times New Roman"/>
                  <a:ea typeface="Times New Roman"/>
                  <a:cs typeface="Times New Roman"/>
                  <a:sym typeface="Times New Roman"/>
                </a:rPr>
                <a:t>bugs</a:t>
              </a:r>
              <a:endParaRPr/>
            </a:p>
            <a:p>
              <a:pPr indent="152400" lvl="0" marL="0" marR="0" rtl="0" algn="l">
                <a:lnSpc>
                  <a:spcPct val="106044"/>
                </a:lnSpc>
                <a:spcBef>
                  <a:spcPts val="1500"/>
                </a:spcBef>
                <a:spcAft>
                  <a:spcPts val="0"/>
                </a:spcAft>
                <a:buNone/>
              </a:pPr>
              <a:r>
                <a:rPr b="0" i="0" lang="en-US" sz="1886" u="none" cap="none" strike="noStrike">
                  <a:solidFill>
                    <a:schemeClr val="dk1"/>
                  </a:solidFill>
                  <a:latin typeface="Times New Roman"/>
                  <a:ea typeface="Times New Roman"/>
                  <a:cs typeface="Times New Roman"/>
                  <a:sym typeface="Times New Roman"/>
                </a:rPr>
                <a:t>refactor to understand the code</a:t>
              </a:r>
              <a:endParaRPr/>
            </a:p>
            <a:p>
              <a:pPr indent="1727200" lvl="0" marL="0" marR="0" rtl="0" algn="l">
                <a:lnSpc>
                  <a:spcPct val="96685"/>
                </a:lnSpc>
                <a:spcBef>
                  <a:spcPts val="13400"/>
                </a:spcBef>
                <a:spcAft>
                  <a:spcPts val="0"/>
                </a:spcAft>
                <a:buNone/>
              </a:pPr>
              <a:r>
                <a:t/>
              </a:r>
              <a:endParaRPr b="0" i="0" sz="1448" u="none" cap="none" strike="noStrike">
                <a:solidFill>
                  <a:srgbClr val="0812FF"/>
                </a:solidFill>
                <a:latin typeface="Times New Roman"/>
                <a:ea typeface="Times New Roman"/>
                <a:cs typeface="Times New Roman"/>
                <a:sym typeface="Times New Roman"/>
              </a:endParaRPr>
            </a:p>
          </p:txBody>
        </p:sp>
        <p:sp>
          <p:nvSpPr>
            <p:cNvPr id="636" name="Google Shape;636;p40"/>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73 </a:t>
              </a:r>
              <a:endParaRPr/>
            </a:p>
          </p:txBody>
        </p:sp>
        <p:sp>
          <p:nvSpPr>
            <p:cNvPr id="637" name="Google Shape;637;p40"/>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 </a:t>
              </a:r>
              <a:endParaRPr b="0" i="0" sz="1200" u="none" cap="none" strike="noStrike">
                <a:solidFill>
                  <a:schemeClr val="dk1"/>
                </a:solidFill>
                <a:latin typeface="Helvetica Neue"/>
                <a:ea typeface="Helvetica Neue"/>
                <a:cs typeface="Helvetica Neue"/>
                <a:sym typeface="Helvetica Neue"/>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pic>
        <p:nvPicPr>
          <p:cNvPr id="642" name="Google Shape;642;p41"/>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643" name="Google Shape;643;p41"/>
          <p:cNvGrpSpPr/>
          <p:nvPr/>
        </p:nvGrpSpPr>
        <p:grpSpPr>
          <a:xfrm>
            <a:off x="0" y="0"/>
            <a:ext cx="10227807" cy="7785100"/>
            <a:chOff x="0" y="0"/>
            <a:chExt cx="10227807" cy="7785100"/>
          </a:xfrm>
        </p:grpSpPr>
        <p:cxnSp>
          <p:nvCxnSpPr>
            <p:cNvPr id="644" name="Google Shape;644;p41"/>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645" name="Google Shape;645;p41"/>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646" name="Google Shape;646;p41"/>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id="647" name="Google Shape;647;p41"/>
            <p:cNvPicPr preferRelativeResize="0"/>
            <p:nvPr/>
          </p:nvPicPr>
          <p:blipFill rotWithShape="1">
            <a:blip r:embed="rId4">
              <a:alphaModFix/>
            </a:blip>
            <a:srcRect b="0" l="0" r="0" t="0"/>
            <a:stretch/>
          </p:blipFill>
          <p:spPr>
            <a:xfrm>
              <a:off x="609600" y="2870200"/>
              <a:ext cx="213915" cy="192524"/>
            </a:xfrm>
            <a:prstGeom prst="rect">
              <a:avLst/>
            </a:prstGeom>
            <a:noFill/>
            <a:ln>
              <a:noFill/>
            </a:ln>
          </p:spPr>
        </p:pic>
        <p:pic>
          <p:nvPicPr>
            <p:cNvPr id="648" name="Google Shape;648;p41"/>
            <p:cNvPicPr preferRelativeResize="0"/>
            <p:nvPr/>
          </p:nvPicPr>
          <p:blipFill rotWithShape="1">
            <a:blip r:embed="rId4">
              <a:alphaModFix/>
            </a:blip>
            <a:srcRect b="0" l="0" r="0" t="0"/>
            <a:stretch/>
          </p:blipFill>
          <p:spPr>
            <a:xfrm>
              <a:off x="800100" y="3378199"/>
              <a:ext cx="194468" cy="175022"/>
            </a:xfrm>
            <a:prstGeom prst="rect">
              <a:avLst/>
            </a:prstGeom>
            <a:noFill/>
            <a:ln>
              <a:noFill/>
            </a:ln>
          </p:spPr>
        </p:pic>
        <p:pic>
          <p:nvPicPr>
            <p:cNvPr id="649" name="Google Shape;649;p41"/>
            <p:cNvPicPr preferRelativeResize="0"/>
            <p:nvPr/>
          </p:nvPicPr>
          <p:blipFill rotWithShape="1">
            <a:blip r:embed="rId4">
              <a:alphaModFix/>
            </a:blip>
            <a:srcRect b="0" l="0" r="0" t="0"/>
            <a:stretch/>
          </p:blipFill>
          <p:spPr>
            <a:xfrm>
              <a:off x="800100" y="3873499"/>
              <a:ext cx="194468" cy="175022"/>
            </a:xfrm>
            <a:prstGeom prst="rect">
              <a:avLst/>
            </a:prstGeom>
            <a:noFill/>
            <a:ln>
              <a:noFill/>
            </a:ln>
          </p:spPr>
        </p:pic>
        <p:pic>
          <p:nvPicPr>
            <p:cNvPr id="650" name="Google Shape;650;p41"/>
            <p:cNvPicPr preferRelativeResize="0"/>
            <p:nvPr/>
          </p:nvPicPr>
          <p:blipFill rotWithShape="1">
            <a:blip r:embed="rId4">
              <a:alphaModFix/>
            </a:blip>
            <a:srcRect b="0" l="0" r="0" t="0"/>
            <a:stretch/>
          </p:blipFill>
          <p:spPr>
            <a:xfrm>
              <a:off x="609600" y="4381500"/>
              <a:ext cx="213915" cy="192524"/>
            </a:xfrm>
            <a:prstGeom prst="rect">
              <a:avLst/>
            </a:prstGeom>
            <a:noFill/>
            <a:ln>
              <a:noFill/>
            </a:ln>
          </p:spPr>
        </p:pic>
        <p:pic>
          <p:nvPicPr>
            <p:cNvPr id="651" name="Google Shape;651;p41"/>
            <p:cNvPicPr preferRelativeResize="0"/>
            <p:nvPr/>
          </p:nvPicPr>
          <p:blipFill rotWithShape="1">
            <a:blip r:embed="rId4">
              <a:alphaModFix/>
            </a:blip>
            <a:srcRect b="0" l="0" r="0" t="0"/>
            <a:stretch/>
          </p:blipFill>
          <p:spPr>
            <a:xfrm>
              <a:off x="800100" y="4902199"/>
              <a:ext cx="194468" cy="175022"/>
            </a:xfrm>
            <a:prstGeom prst="rect">
              <a:avLst/>
            </a:prstGeom>
            <a:noFill/>
            <a:ln>
              <a:noFill/>
            </a:ln>
          </p:spPr>
        </p:pic>
        <p:pic>
          <p:nvPicPr>
            <p:cNvPr id="652" name="Google Shape;652;p41"/>
            <p:cNvPicPr preferRelativeResize="0"/>
            <p:nvPr/>
          </p:nvPicPr>
          <p:blipFill rotWithShape="1">
            <a:blip r:embed="rId4">
              <a:alphaModFix/>
            </a:blip>
            <a:srcRect b="0" l="0" r="0" t="0"/>
            <a:stretch/>
          </p:blipFill>
          <p:spPr>
            <a:xfrm>
              <a:off x="609600" y="5397500"/>
              <a:ext cx="213915" cy="192524"/>
            </a:xfrm>
            <a:prstGeom prst="rect">
              <a:avLst/>
            </a:prstGeom>
            <a:noFill/>
            <a:ln>
              <a:noFill/>
            </a:ln>
          </p:spPr>
        </p:pic>
        <p:pic>
          <p:nvPicPr>
            <p:cNvPr id="653" name="Google Shape;653;p41"/>
            <p:cNvPicPr preferRelativeResize="0"/>
            <p:nvPr/>
          </p:nvPicPr>
          <p:blipFill rotWithShape="1">
            <a:blip r:embed="rId4">
              <a:alphaModFix/>
            </a:blip>
            <a:srcRect b="0" l="0" r="0" t="0"/>
            <a:stretch/>
          </p:blipFill>
          <p:spPr>
            <a:xfrm>
              <a:off x="800100" y="5918199"/>
              <a:ext cx="194468" cy="175022"/>
            </a:xfrm>
            <a:prstGeom prst="rect">
              <a:avLst/>
            </a:prstGeom>
            <a:noFill/>
            <a:ln>
              <a:noFill/>
            </a:ln>
          </p:spPr>
        </p:pic>
        <p:pic>
          <p:nvPicPr>
            <p:cNvPr id="654" name="Google Shape;654;p41"/>
            <p:cNvPicPr preferRelativeResize="0"/>
            <p:nvPr/>
          </p:nvPicPr>
          <p:blipFill rotWithShape="1">
            <a:blip r:embed="rId4">
              <a:alphaModFix/>
            </a:blip>
            <a:srcRect b="0" l="0" r="0" t="0"/>
            <a:stretch/>
          </p:blipFill>
          <p:spPr>
            <a:xfrm>
              <a:off x="800100" y="6413499"/>
              <a:ext cx="194468" cy="175022"/>
            </a:xfrm>
            <a:prstGeom prst="rect">
              <a:avLst/>
            </a:prstGeom>
            <a:noFill/>
            <a:ln>
              <a:noFill/>
            </a:ln>
          </p:spPr>
        </p:pic>
        <p:sp>
          <p:nvSpPr>
            <p:cNvPr id="655" name="Google Shape;655;p41"/>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656" name="Google Shape;656;p41"/>
            <p:cNvSpPr txBox="1"/>
            <p:nvPr/>
          </p:nvSpPr>
          <p:spPr>
            <a:xfrm>
              <a:off x="1570595" y="838200"/>
              <a:ext cx="7428484"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b="0" i="0" lang="en-US" sz="4716" u="none" cap="none" strike="noStrike">
                  <a:solidFill>
                    <a:schemeClr val="dk1"/>
                  </a:solidFill>
                  <a:latin typeface="Times New Roman"/>
                  <a:ea typeface="Times New Roman"/>
                  <a:cs typeface="Times New Roman"/>
                  <a:sym typeface="Times New Roman"/>
                </a:rPr>
                <a:t>When should you refactor? </a:t>
              </a:r>
              <a:endParaRPr/>
            </a:p>
          </p:txBody>
        </p:sp>
        <p:sp>
          <p:nvSpPr>
            <p:cNvPr id="657" name="Google Shape;657;p41"/>
            <p:cNvSpPr txBox="1"/>
            <p:nvPr/>
          </p:nvSpPr>
          <p:spPr>
            <a:xfrm>
              <a:off x="1054100" y="2781300"/>
              <a:ext cx="6287592" cy="4743450"/>
            </a:xfrm>
            <a:prstGeom prst="rect">
              <a:avLst/>
            </a:prstGeom>
            <a:noFill/>
            <a:ln>
              <a:noFill/>
            </a:ln>
          </p:spPr>
          <p:txBody>
            <a:bodyPr anchorCtr="0" anchor="t" bIns="0" lIns="0" spcFirstLastPara="1" rIns="0" wrap="square" tIns="0">
              <a:noAutofit/>
            </a:bodyPr>
            <a:lstStyle/>
            <a:p>
              <a:pPr indent="0" lvl="0" marL="0" marR="0" rtl="0" algn="l">
                <a:lnSpc>
                  <a:spcPct val="8789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To add </a:t>
              </a:r>
              <a:r>
                <a:rPr b="1" i="0" lang="en-US" sz="2503" u="none" cap="none" strike="noStrike">
                  <a:solidFill>
                    <a:schemeClr val="dk1"/>
                  </a:solidFill>
                  <a:latin typeface="Times New Roman"/>
                  <a:ea typeface="Times New Roman"/>
                  <a:cs typeface="Times New Roman"/>
                  <a:sym typeface="Times New Roman"/>
                </a:rPr>
                <a:t>new functionality</a:t>
              </a:r>
              <a:endParaRPr/>
            </a:p>
            <a:p>
              <a:pPr indent="152400" lvl="0" marL="0" marR="0" rtl="0" algn="l">
                <a:lnSpc>
                  <a:spcPct val="106044"/>
                </a:lnSpc>
                <a:spcBef>
                  <a:spcPts val="1500"/>
                </a:spcBef>
                <a:spcAft>
                  <a:spcPts val="0"/>
                </a:spcAft>
                <a:buNone/>
              </a:pPr>
              <a:r>
                <a:rPr b="0" i="0" lang="en-US" sz="1886" u="none" cap="none" strike="noStrike">
                  <a:solidFill>
                    <a:schemeClr val="dk1"/>
                  </a:solidFill>
                  <a:latin typeface="Times New Roman"/>
                  <a:ea typeface="Times New Roman"/>
                  <a:cs typeface="Times New Roman"/>
                  <a:sym typeface="Times New Roman"/>
                </a:rPr>
                <a:t>refactor existing code until you understand it</a:t>
              </a:r>
              <a:endParaRPr/>
            </a:p>
            <a:p>
              <a:pPr indent="152400" lvl="0" marL="0" marR="0" rtl="0" algn="l">
                <a:lnSpc>
                  <a:spcPct val="106044"/>
                </a:lnSpc>
                <a:spcBef>
                  <a:spcPts val="1500"/>
                </a:spcBef>
                <a:spcAft>
                  <a:spcPts val="0"/>
                </a:spcAft>
                <a:buNone/>
              </a:pPr>
              <a:r>
                <a:rPr b="0" i="0" lang="en-US" sz="1886" u="none" cap="none" strike="noStrike">
                  <a:solidFill>
                    <a:schemeClr val="dk1"/>
                  </a:solidFill>
                  <a:latin typeface="Times New Roman"/>
                  <a:ea typeface="Times New Roman"/>
                  <a:cs typeface="Times New Roman"/>
                  <a:sym typeface="Times New Roman"/>
                </a:rPr>
                <a:t>refactor the design to make it simple to add</a:t>
              </a:r>
              <a:endParaRPr/>
            </a:p>
            <a:p>
              <a:pPr indent="0" lvl="0" marL="0" marR="0" rtl="0" algn="l">
                <a:lnSpc>
                  <a:spcPct val="87894"/>
                </a:lnSpc>
                <a:spcBef>
                  <a:spcPts val="1500"/>
                </a:spcBef>
                <a:spcAft>
                  <a:spcPts val="0"/>
                </a:spcAft>
                <a:buNone/>
              </a:pPr>
              <a:r>
                <a:rPr b="0" i="0" lang="en-US" sz="2075" u="none" cap="none" strike="noStrike">
                  <a:solidFill>
                    <a:schemeClr val="dk1"/>
                  </a:solidFill>
                  <a:latin typeface="Times New Roman"/>
                  <a:ea typeface="Times New Roman"/>
                  <a:cs typeface="Times New Roman"/>
                  <a:sym typeface="Times New Roman"/>
                </a:rPr>
                <a:t>To find </a:t>
              </a:r>
              <a:r>
                <a:rPr b="1" i="0" lang="en-US" sz="2503" u="none" cap="none" strike="noStrike">
                  <a:solidFill>
                    <a:schemeClr val="dk1"/>
                  </a:solidFill>
                  <a:latin typeface="Times New Roman"/>
                  <a:ea typeface="Times New Roman"/>
                  <a:cs typeface="Times New Roman"/>
                  <a:sym typeface="Times New Roman"/>
                </a:rPr>
                <a:t>bugs</a:t>
              </a:r>
              <a:endParaRPr/>
            </a:p>
            <a:p>
              <a:pPr indent="152400" lvl="0" marL="0" marR="0" rtl="0" algn="l">
                <a:lnSpc>
                  <a:spcPct val="106044"/>
                </a:lnSpc>
                <a:spcBef>
                  <a:spcPts val="1500"/>
                </a:spcBef>
                <a:spcAft>
                  <a:spcPts val="0"/>
                </a:spcAft>
                <a:buNone/>
              </a:pPr>
              <a:r>
                <a:rPr b="0" i="0" lang="en-US" sz="1886" u="none" cap="none" strike="noStrike">
                  <a:solidFill>
                    <a:schemeClr val="dk1"/>
                  </a:solidFill>
                  <a:latin typeface="Times New Roman"/>
                  <a:ea typeface="Times New Roman"/>
                  <a:cs typeface="Times New Roman"/>
                  <a:sym typeface="Times New Roman"/>
                </a:rPr>
                <a:t>refactor to understand the code</a:t>
              </a:r>
              <a:endParaRPr/>
            </a:p>
            <a:p>
              <a:pPr indent="0" lvl="0" marL="0" marR="0" rtl="0" algn="l">
                <a:lnSpc>
                  <a:spcPct val="87894"/>
                </a:lnSpc>
                <a:spcBef>
                  <a:spcPts val="1400"/>
                </a:spcBef>
                <a:spcAft>
                  <a:spcPts val="0"/>
                </a:spcAft>
                <a:buNone/>
              </a:pPr>
              <a:r>
                <a:rPr b="0" i="0" lang="en-US" sz="2075" u="none" cap="none" strike="noStrike">
                  <a:solidFill>
                    <a:schemeClr val="dk1"/>
                  </a:solidFill>
                  <a:latin typeface="Times New Roman"/>
                  <a:ea typeface="Times New Roman"/>
                  <a:cs typeface="Times New Roman"/>
                  <a:sym typeface="Times New Roman"/>
                </a:rPr>
                <a:t>For </a:t>
              </a:r>
              <a:r>
                <a:rPr b="1" i="0" lang="en-US" sz="2503" u="none" cap="none" strike="noStrike">
                  <a:solidFill>
                    <a:schemeClr val="dk1"/>
                  </a:solidFill>
                  <a:latin typeface="Times New Roman"/>
                  <a:ea typeface="Times New Roman"/>
                  <a:cs typeface="Times New Roman"/>
                  <a:sym typeface="Times New Roman"/>
                </a:rPr>
                <a:t>code reviews</a:t>
              </a:r>
              <a:endParaRPr/>
            </a:p>
            <a:p>
              <a:pPr indent="152400" lvl="0" marL="0" marR="0" rtl="0" algn="l">
                <a:lnSpc>
                  <a:spcPct val="106044"/>
                </a:lnSpc>
                <a:spcBef>
                  <a:spcPts val="1500"/>
                </a:spcBef>
                <a:spcAft>
                  <a:spcPts val="0"/>
                </a:spcAft>
                <a:buNone/>
              </a:pPr>
              <a:r>
                <a:rPr b="0" i="0" lang="en-US" sz="1886" u="none" cap="none" strike="noStrike">
                  <a:solidFill>
                    <a:schemeClr val="dk1"/>
                  </a:solidFill>
                  <a:latin typeface="Times New Roman"/>
                  <a:ea typeface="Times New Roman"/>
                  <a:cs typeface="Times New Roman"/>
                  <a:sym typeface="Times New Roman"/>
                </a:rPr>
                <a:t>immediate effect of code review</a:t>
              </a:r>
              <a:endParaRPr/>
            </a:p>
            <a:p>
              <a:pPr indent="152400" lvl="0" marL="0" marR="0" rtl="0" algn="l">
                <a:lnSpc>
                  <a:spcPct val="106044"/>
                </a:lnSpc>
                <a:spcBef>
                  <a:spcPts val="1500"/>
                </a:spcBef>
                <a:spcAft>
                  <a:spcPts val="0"/>
                </a:spcAft>
                <a:buNone/>
              </a:pPr>
              <a:r>
                <a:rPr b="0" i="0" lang="en-US" sz="1886" u="none" cap="none" strike="noStrike">
                  <a:solidFill>
                    <a:schemeClr val="dk1"/>
                  </a:solidFill>
                  <a:latin typeface="Times New Roman"/>
                  <a:ea typeface="Times New Roman"/>
                  <a:cs typeface="Times New Roman"/>
                  <a:sym typeface="Times New Roman"/>
                </a:rPr>
                <a:t>allows for higher level suggestions</a:t>
              </a:r>
              <a:endParaRPr/>
            </a:p>
            <a:p>
              <a:pPr indent="1727200" lvl="0" marL="0" marR="0" rtl="0" algn="l">
                <a:lnSpc>
                  <a:spcPct val="96685"/>
                </a:lnSpc>
                <a:spcBef>
                  <a:spcPts val="4500"/>
                </a:spcBef>
                <a:spcAft>
                  <a:spcPts val="0"/>
                </a:spcAft>
                <a:buNone/>
              </a:pPr>
              <a:r>
                <a:t/>
              </a:r>
              <a:endParaRPr b="0" i="0" sz="1448" u="none" cap="none" strike="noStrike">
                <a:solidFill>
                  <a:srgbClr val="0812FF"/>
                </a:solidFill>
                <a:latin typeface="Times New Roman"/>
                <a:ea typeface="Times New Roman"/>
                <a:cs typeface="Times New Roman"/>
                <a:sym typeface="Times New Roman"/>
              </a:endParaRPr>
            </a:p>
          </p:txBody>
        </p:sp>
        <p:sp>
          <p:nvSpPr>
            <p:cNvPr id="658" name="Google Shape;658;p41"/>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73 </a:t>
              </a:r>
              <a:endParaRPr/>
            </a:p>
          </p:txBody>
        </p:sp>
        <p:sp>
          <p:nvSpPr>
            <p:cNvPr id="659" name="Google Shape;659;p41"/>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 </a:t>
              </a:r>
              <a:endParaRPr b="0" i="0" sz="1200" u="none" cap="none" strike="noStrike">
                <a:solidFill>
                  <a:schemeClr val="dk1"/>
                </a:solidFill>
                <a:latin typeface="Helvetica Neue"/>
                <a:ea typeface="Helvetica Neue"/>
                <a:cs typeface="Helvetica Neue"/>
                <a:sym typeface="Helvetica Neue"/>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15"/>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114" name="Google Shape;114;p15"/>
          <p:cNvGrpSpPr/>
          <p:nvPr/>
        </p:nvGrpSpPr>
        <p:grpSpPr>
          <a:xfrm>
            <a:off x="0" y="0"/>
            <a:ext cx="10227807" cy="7785100"/>
            <a:chOff x="0" y="0"/>
            <a:chExt cx="10227807" cy="7785100"/>
          </a:xfrm>
        </p:grpSpPr>
        <p:cxnSp>
          <p:nvCxnSpPr>
            <p:cNvPr id="115" name="Google Shape;115;p15"/>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116" name="Google Shape;116;p15"/>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17" name="Google Shape;117;p15"/>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id="118" name="Google Shape;118;p15"/>
            <p:cNvPicPr preferRelativeResize="0"/>
            <p:nvPr/>
          </p:nvPicPr>
          <p:blipFill rotWithShape="1">
            <a:blip r:embed="rId4">
              <a:alphaModFix/>
            </a:blip>
            <a:srcRect b="0" l="0" r="0" t="0"/>
            <a:stretch/>
          </p:blipFill>
          <p:spPr>
            <a:xfrm>
              <a:off x="495300" y="2679700"/>
              <a:ext cx="213915" cy="192524"/>
            </a:xfrm>
            <a:prstGeom prst="rect">
              <a:avLst/>
            </a:prstGeom>
            <a:noFill/>
            <a:ln>
              <a:noFill/>
            </a:ln>
          </p:spPr>
        </p:pic>
        <p:sp>
          <p:nvSpPr>
            <p:cNvPr id="119" name="Google Shape;119;p15"/>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20" name="Google Shape;120;p15"/>
            <p:cNvSpPr txBox="1"/>
            <p:nvPr/>
          </p:nvSpPr>
          <p:spPr>
            <a:xfrm>
              <a:off x="2413335" y="838200"/>
              <a:ext cx="5742940"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b="0" i="0" lang="en-US" sz="4716" u="none" cap="none" strike="noStrike">
                  <a:solidFill>
                    <a:schemeClr val="dk1"/>
                  </a:solidFill>
                  <a:latin typeface="Times New Roman"/>
                  <a:ea typeface="Times New Roman"/>
                  <a:cs typeface="Times New Roman"/>
                  <a:sym typeface="Times New Roman"/>
                </a:rPr>
                <a:t>What is Refactoring? </a:t>
              </a:r>
              <a:endParaRPr/>
            </a:p>
          </p:txBody>
        </p:sp>
        <p:sp>
          <p:nvSpPr>
            <p:cNvPr id="121" name="Google Shape;121;p15"/>
            <p:cNvSpPr txBox="1"/>
            <p:nvPr/>
          </p:nvSpPr>
          <p:spPr>
            <a:xfrm>
              <a:off x="939800" y="2438400"/>
              <a:ext cx="8025749" cy="5086350"/>
            </a:xfrm>
            <a:prstGeom prst="rect">
              <a:avLst/>
            </a:prstGeom>
            <a:noFill/>
            <a:ln>
              <a:noFill/>
            </a:ln>
          </p:spPr>
          <p:txBody>
            <a:bodyPr anchorCtr="0" anchor="t" bIns="0" lIns="0" spcFirstLastPara="1" rIns="0" wrap="square" tIns="0">
              <a:noAutofit/>
            </a:bodyPr>
            <a:lstStyle/>
            <a:p>
              <a:pPr indent="0" lvl="0" marL="0" marR="0" rtl="0" algn="l">
                <a:lnSpc>
                  <a:spcPct val="121918"/>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A series of </a:t>
              </a:r>
              <a:r>
                <a:rPr b="0" i="0" lang="en-US" sz="3773" u="none" cap="none" strike="noStrike">
                  <a:solidFill>
                    <a:schemeClr val="dk1"/>
                  </a:solidFill>
                  <a:latin typeface="Times New Roman"/>
                  <a:ea typeface="Times New Roman"/>
                  <a:cs typeface="Times New Roman"/>
                  <a:sym typeface="Times New Roman"/>
                </a:rPr>
                <a:t>small</a:t>
              </a:r>
              <a:r>
                <a:rPr b="0" i="0" lang="en-US" sz="2075" u="none" cap="none" strike="noStrike">
                  <a:solidFill>
                    <a:schemeClr val="dk1"/>
                  </a:solidFill>
                  <a:latin typeface="Times New Roman"/>
                  <a:ea typeface="Times New Roman"/>
                  <a:cs typeface="Times New Roman"/>
                  <a:sym typeface="Times New Roman"/>
                </a:rPr>
                <a:t> steps, each of which changes the program’s  </a:t>
              </a:r>
              <a:r>
                <a:rPr b="0" i="0" lang="en-US" sz="3773" u="none" cap="none" strike="noStrike">
                  <a:solidFill>
                    <a:schemeClr val="dk1"/>
                  </a:solidFill>
                  <a:latin typeface="Times New Roman"/>
                  <a:ea typeface="Times New Roman"/>
                  <a:cs typeface="Times New Roman"/>
                  <a:sym typeface="Times New Roman"/>
                </a:rPr>
                <a:t>internal structure</a:t>
              </a:r>
              <a:r>
                <a:rPr b="0" i="0" lang="en-US" sz="2075" u="none" cap="none" strike="noStrike">
                  <a:solidFill>
                    <a:schemeClr val="dk1"/>
                  </a:solidFill>
                  <a:latin typeface="Times New Roman"/>
                  <a:ea typeface="Times New Roman"/>
                  <a:cs typeface="Times New Roman"/>
                  <a:sym typeface="Times New Roman"/>
                </a:rPr>
                <a:t> without changing its </a:t>
              </a:r>
              <a:r>
                <a:rPr b="0" i="0" lang="en-US" sz="3773" u="none" cap="none" strike="noStrike">
                  <a:solidFill>
                    <a:schemeClr val="dk1"/>
                  </a:solidFill>
                  <a:latin typeface="Times New Roman"/>
                  <a:ea typeface="Times New Roman"/>
                  <a:cs typeface="Times New Roman"/>
                  <a:sym typeface="Times New Roman"/>
                </a:rPr>
                <a:t>external  behavior</a:t>
              </a:r>
              <a:r>
                <a:rPr b="0" i="0" lang="en-US" sz="2075" u="none" cap="none" strike="noStrike">
                  <a:solidFill>
                    <a:schemeClr val="dk1"/>
                  </a:solidFill>
                  <a:latin typeface="Times New Roman"/>
                  <a:ea typeface="Times New Roman"/>
                  <a:cs typeface="Times New Roman"/>
                  <a:sym typeface="Times New Roman"/>
                </a:rPr>
                <a:t> - Martin Fowler</a:t>
              </a:r>
              <a:endParaRPr/>
            </a:p>
            <a:p>
              <a:pPr indent="1841500" lvl="0" marL="0" marR="0" rtl="0" algn="l">
                <a:lnSpc>
                  <a:spcPct val="96685"/>
                </a:lnSpc>
                <a:spcBef>
                  <a:spcPts val="19100"/>
                </a:spcBef>
                <a:spcAft>
                  <a:spcPts val="0"/>
                </a:spcAft>
                <a:buNone/>
              </a:pPr>
              <a:r>
                <a:t/>
              </a:r>
              <a:endParaRPr b="0" i="0" sz="1448" u="none" cap="none" strike="noStrike">
                <a:solidFill>
                  <a:srgbClr val="0812FF"/>
                </a:solidFill>
                <a:latin typeface="Times New Roman"/>
                <a:ea typeface="Times New Roman"/>
                <a:cs typeface="Times New Roman"/>
                <a:sym typeface="Times New Roman"/>
              </a:endParaRPr>
            </a:p>
          </p:txBody>
        </p:sp>
        <p:sp>
          <p:nvSpPr>
            <p:cNvPr id="122" name="Google Shape;122;p15"/>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67 </a:t>
              </a:r>
              <a:endParaRPr/>
            </a:p>
          </p:txBody>
        </p:sp>
        <p:sp>
          <p:nvSpPr>
            <p:cNvPr id="123" name="Google Shape;123;p15"/>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 </a:t>
              </a:r>
              <a:endParaRPr b="0" i="0" sz="1200" u="none" cap="none" strike="noStrike">
                <a:solidFill>
                  <a:schemeClr val="dk1"/>
                </a:solidFill>
                <a:latin typeface="Helvetica Neue"/>
                <a:ea typeface="Helvetica Neue"/>
                <a:cs typeface="Helvetica Neue"/>
                <a:sym typeface="Helvetica Neue"/>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pic>
        <p:nvPicPr>
          <p:cNvPr id="664" name="Google Shape;664;p42"/>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665" name="Google Shape;665;p42"/>
          <p:cNvGrpSpPr/>
          <p:nvPr/>
        </p:nvGrpSpPr>
        <p:grpSpPr>
          <a:xfrm>
            <a:off x="0" y="0"/>
            <a:ext cx="10227807" cy="7835900"/>
            <a:chOff x="0" y="0"/>
            <a:chExt cx="10227807" cy="7835900"/>
          </a:xfrm>
        </p:grpSpPr>
        <p:cxnSp>
          <p:nvCxnSpPr>
            <p:cNvPr id="666" name="Google Shape;666;p42"/>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667" name="Google Shape;667;p42"/>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668" name="Google Shape;668;p42"/>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id="669" name="Google Shape;669;p42"/>
            <p:cNvPicPr preferRelativeResize="0"/>
            <p:nvPr/>
          </p:nvPicPr>
          <p:blipFill rotWithShape="1">
            <a:blip r:embed="rId4">
              <a:alphaModFix/>
            </a:blip>
            <a:srcRect b="0" l="0" r="0" t="0"/>
            <a:stretch/>
          </p:blipFill>
          <p:spPr>
            <a:xfrm>
              <a:off x="609600" y="2870200"/>
              <a:ext cx="213915" cy="192524"/>
            </a:xfrm>
            <a:prstGeom prst="rect">
              <a:avLst/>
            </a:prstGeom>
            <a:noFill/>
            <a:ln>
              <a:noFill/>
            </a:ln>
          </p:spPr>
        </p:pic>
        <p:pic>
          <p:nvPicPr>
            <p:cNvPr id="670" name="Google Shape;670;p42"/>
            <p:cNvPicPr preferRelativeResize="0"/>
            <p:nvPr/>
          </p:nvPicPr>
          <p:blipFill rotWithShape="1">
            <a:blip r:embed="rId4">
              <a:alphaModFix/>
            </a:blip>
            <a:srcRect b="0" l="0" r="0" t="0"/>
            <a:stretch/>
          </p:blipFill>
          <p:spPr>
            <a:xfrm>
              <a:off x="800100" y="3378199"/>
              <a:ext cx="194468" cy="175022"/>
            </a:xfrm>
            <a:prstGeom prst="rect">
              <a:avLst/>
            </a:prstGeom>
            <a:noFill/>
            <a:ln>
              <a:noFill/>
            </a:ln>
          </p:spPr>
        </p:pic>
        <p:pic>
          <p:nvPicPr>
            <p:cNvPr id="671" name="Google Shape;671;p42"/>
            <p:cNvPicPr preferRelativeResize="0"/>
            <p:nvPr/>
          </p:nvPicPr>
          <p:blipFill rotWithShape="1">
            <a:blip r:embed="rId4">
              <a:alphaModFix/>
            </a:blip>
            <a:srcRect b="0" l="0" r="0" t="0"/>
            <a:stretch/>
          </p:blipFill>
          <p:spPr>
            <a:xfrm>
              <a:off x="800100" y="3873499"/>
              <a:ext cx="194468" cy="175022"/>
            </a:xfrm>
            <a:prstGeom prst="rect">
              <a:avLst/>
            </a:prstGeom>
            <a:noFill/>
            <a:ln>
              <a:noFill/>
            </a:ln>
          </p:spPr>
        </p:pic>
        <p:pic>
          <p:nvPicPr>
            <p:cNvPr id="672" name="Google Shape;672;p42"/>
            <p:cNvPicPr preferRelativeResize="0"/>
            <p:nvPr/>
          </p:nvPicPr>
          <p:blipFill rotWithShape="1">
            <a:blip r:embed="rId4">
              <a:alphaModFix/>
            </a:blip>
            <a:srcRect b="0" l="0" r="0" t="0"/>
            <a:stretch/>
          </p:blipFill>
          <p:spPr>
            <a:xfrm>
              <a:off x="609600" y="4381500"/>
              <a:ext cx="213915" cy="192524"/>
            </a:xfrm>
            <a:prstGeom prst="rect">
              <a:avLst/>
            </a:prstGeom>
            <a:noFill/>
            <a:ln>
              <a:noFill/>
            </a:ln>
          </p:spPr>
        </p:pic>
        <p:pic>
          <p:nvPicPr>
            <p:cNvPr id="673" name="Google Shape;673;p42"/>
            <p:cNvPicPr preferRelativeResize="0"/>
            <p:nvPr/>
          </p:nvPicPr>
          <p:blipFill rotWithShape="1">
            <a:blip r:embed="rId4">
              <a:alphaModFix/>
            </a:blip>
            <a:srcRect b="0" l="0" r="0" t="0"/>
            <a:stretch/>
          </p:blipFill>
          <p:spPr>
            <a:xfrm>
              <a:off x="800100" y="4902199"/>
              <a:ext cx="194468" cy="175022"/>
            </a:xfrm>
            <a:prstGeom prst="rect">
              <a:avLst/>
            </a:prstGeom>
            <a:noFill/>
            <a:ln>
              <a:noFill/>
            </a:ln>
          </p:spPr>
        </p:pic>
        <p:pic>
          <p:nvPicPr>
            <p:cNvPr id="674" name="Google Shape;674;p42"/>
            <p:cNvPicPr preferRelativeResize="0"/>
            <p:nvPr/>
          </p:nvPicPr>
          <p:blipFill rotWithShape="1">
            <a:blip r:embed="rId4">
              <a:alphaModFix/>
            </a:blip>
            <a:srcRect b="0" l="0" r="0" t="0"/>
            <a:stretch/>
          </p:blipFill>
          <p:spPr>
            <a:xfrm>
              <a:off x="609600" y="5397500"/>
              <a:ext cx="213915" cy="192524"/>
            </a:xfrm>
            <a:prstGeom prst="rect">
              <a:avLst/>
            </a:prstGeom>
            <a:noFill/>
            <a:ln>
              <a:noFill/>
            </a:ln>
          </p:spPr>
        </p:pic>
        <p:pic>
          <p:nvPicPr>
            <p:cNvPr id="675" name="Google Shape;675;p42"/>
            <p:cNvPicPr preferRelativeResize="0"/>
            <p:nvPr/>
          </p:nvPicPr>
          <p:blipFill rotWithShape="1">
            <a:blip r:embed="rId4">
              <a:alphaModFix/>
            </a:blip>
            <a:srcRect b="0" l="0" r="0" t="0"/>
            <a:stretch/>
          </p:blipFill>
          <p:spPr>
            <a:xfrm>
              <a:off x="800100" y="5918199"/>
              <a:ext cx="194468" cy="175022"/>
            </a:xfrm>
            <a:prstGeom prst="rect">
              <a:avLst/>
            </a:prstGeom>
            <a:noFill/>
            <a:ln>
              <a:noFill/>
            </a:ln>
          </p:spPr>
        </p:pic>
        <p:pic>
          <p:nvPicPr>
            <p:cNvPr id="676" name="Google Shape;676;p42"/>
            <p:cNvPicPr preferRelativeResize="0"/>
            <p:nvPr/>
          </p:nvPicPr>
          <p:blipFill rotWithShape="1">
            <a:blip r:embed="rId4">
              <a:alphaModFix/>
            </a:blip>
            <a:srcRect b="0" l="0" r="0" t="0"/>
            <a:stretch/>
          </p:blipFill>
          <p:spPr>
            <a:xfrm>
              <a:off x="800100" y="6413499"/>
              <a:ext cx="194468" cy="175022"/>
            </a:xfrm>
            <a:prstGeom prst="rect">
              <a:avLst/>
            </a:prstGeom>
            <a:noFill/>
            <a:ln>
              <a:noFill/>
            </a:ln>
          </p:spPr>
        </p:pic>
        <p:sp>
          <p:nvSpPr>
            <p:cNvPr id="677" name="Google Shape;677;p42"/>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678" name="Google Shape;678;p42"/>
            <p:cNvSpPr/>
            <p:nvPr/>
          </p:nvSpPr>
          <p:spPr>
            <a:xfrm>
              <a:off x="25400" y="7645400"/>
              <a:ext cx="2197100" cy="190500"/>
            </a:xfrm>
            <a:prstGeom prst="rect">
              <a:avLst/>
            </a:prstGeom>
            <a:solidFill>
              <a:srgbClr val="FFFFFF"/>
            </a:solidFill>
            <a:ln cap="flat" cmpd="sng" w="127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679" name="Google Shape;679;p42"/>
            <p:cNvSpPr txBox="1"/>
            <p:nvPr/>
          </p:nvSpPr>
          <p:spPr>
            <a:xfrm>
              <a:off x="1570595" y="838200"/>
              <a:ext cx="7428484"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b="0" i="0" lang="en-US" sz="4716" u="none" cap="none" strike="noStrike">
                  <a:solidFill>
                    <a:schemeClr val="dk1"/>
                  </a:solidFill>
                  <a:latin typeface="Times New Roman"/>
                  <a:ea typeface="Times New Roman"/>
                  <a:cs typeface="Times New Roman"/>
                  <a:sym typeface="Times New Roman"/>
                </a:rPr>
                <a:t>When should you refactor? </a:t>
              </a:r>
              <a:endParaRPr/>
            </a:p>
          </p:txBody>
        </p:sp>
        <p:sp>
          <p:nvSpPr>
            <p:cNvPr id="680" name="Google Shape;680;p42"/>
            <p:cNvSpPr txBox="1"/>
            <p:nvPr/>
          </p:nvSpPr>
          <p:spPr>
            <a:xfrm>
              <a:off x="1054100" y="2781300"/>
              <a:ext cx="3489215" cy="279400"/>
            </a:xfrm>
            <a:prstGeom prst="rect">
              <a:avLst/>
            </a:prstGeom>
            <a:noFill/>
            <a:ln>
              <a:noFill/>
            </a:ln>
          </p:spPr>
          <p:txBody>
            <a:bodyPr anchorCtr="0" anchor="t" bIns="0" lIns="0" spcFirstLastPara="1" rIns="0" wrap="square" tIns="0">
              <a:noAutofit/>
            </a:bodyPr>
            <a:lstStyle/>
            <a:p>
              <a:pPr indent="0" lvl="0" marL="0" marR="0" rtl="0" algn="l">
                <a:lnSpc>
                  <a:spcPct val="8789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To add </a:t>
              </a:r>
              <a:r>
                <a:rPr b="1" i="0" lang="en-US" sz="2503" u="none" cap="none" strike="noStrike">
                  <a:solidFill>
                    <a:schemeClr val="dk1"/>
                  </a:solidFill>
                  <a:latin typeface="Times New Roman"/>
                  <a:ea typeface="Times New Roman"/>
                  <a:cs typeface="Times New Roman"/>
                  <a:sym typeface="Times New Roman"/>
                </a:rPr>
                <a:t>new functionality </a:t>
              </a:r>
              <a:endParaRPr/>
            </a:p>
          </p:txBody>
        </p:sp>
        <p:sp>
          <p:nvSpPr>
            <p:cNvPr id="681" name="Google Shape;681;p42"/>
            <p:cNvSpPr txBox="1"/>
            <p:nvPr/>
          </p:nvSpPr>
          <p:spPr>
            <a:xfrm>
              <a:off x="1206500" y="3302000"/>
              <a:ext cx="4804562" cy="254000"/>
            </a:xfrm>
            <a:prstGeom prst="rect">
              <a:avLst/>
            </a:prstGeom>
            <a:noFill/>
            <a:ln>
              <a:noFill/>
            </a:ln>
          </p:spPr>
          <p:txBody>
            <a:bodyPr anchorCtr="0" anchor="t" bIns="0" lIns="0" spcFirstLastPara="1" rIns="0" wrap="square" tIns="0">
              <a:noAutofit/>
            </a:bodyPr>
            <a:lstStyle/>
            <a:p>
              <a:pPr indent="0" lvl="0" marL="0" marR="0" rtl="0" algn="l">
                <a:lnSpc>
                  <a:spcPct val="106044"/>
                </a:lnSpc>
                <a:spcBef>
                  <a:spcPts val="0"/>
                </a:spcBef>
                <a:spcAft>
                  <a:spcPts val="0"/>
                </a:spcAft>
                <a:buNone/>
              </a:pPr>
              <a:r>
                <a:rPr b="0" i="0" lang="en-US" sz="1886" u="none" cap="none" strike="noStrike">
                  <a:solidFill>
                    <a:schemeClr val="dk1"/>
                  </a:solidFill>
                  <a:latin typeface="Times New Roman"/>
                  <a:ea typeface="Times New Roman"/>
                  <a:cs typeface="Times New Roman"/>
                  <a:sym typeface="Times New Roman"/>
                </a:rPr>
                <a:t>refactor existing code until you understand it </a:t>
              </a:r>
              <a:endParaRPr/>
            </a:p>
          </p:txBody>
        </p:sp>
        <p:sp>
          <p:nvSpPr>
            <p:cNvPr id="682" name="Google Shape;682;p42"/>
            <p:cNvSpPr txBox="1"/>
            <p:nvPr/>
          </p:nvSpPr>
          <p:spPr>
            <a:xfrm>
              <a:off x="3174007" y="3625850"/>
              <a:ext cx="4231934" cy="457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3600" u="none" cap="none" strike="noStrike">
                  <a:solidFill>
                    <a:srgbClr val="FFFAF4"/>
                  </a:solidFill>
                  <a:latin typeface="Arial"/>
                  <a:ea typeface="Arial"/>
                  <a:cs typeface="Arial"/>
                  <a:sym typeface="Arial"/>
                </a:rPr>
                <a:t>Like championship  </a:t>
              </a:r>
              <a:endParaRPr/>
            </a:p>
          </p:txBody>
        </p:sp>
        <p:sp>
          <p:nvSpPr>
            <p:cNvPr id="683" name="Google Shape;683;p42"/>
            <p:cNvSpPr txBox="1"/>
            <p:nvPr/>
          </p:nvSpPr>
          <p:spPr>
            <a:xfrm>
              <a:off x="1206500" y="3797300"/>
              <a:ext cx="4670399" cy="254000"/>
            </a:xfrm>
            <a:prstGeom prst="rect">
              <a:avLst/>
            </a:prstGeom>
            <a:noFill/>
            <a:ln>
              <a:noFill/>
            </a:ln>
          </p:spPr>
          <p:txBody>
            <a:bodyPr anchorCtr="0" anchor="t" bIns="0" lIns="0" spcFirstLastPara="1" rIns="0" wrap="square" tIns="0">
              <a:noAutofit/>
            </a:bodyPr>
            <a:lstStyle/>
            <a:p>
              <a:pPr indent="0" lvl="0" marL="0" marR="0" rtl="0" algn="l">
                <a:lnSpc>
                  <a:spcPct val="106044"/>
                </a:lnSpc>
                <a:spcBef>
                  <a:spcPts val="0"/>
                </a:spcBef>
                <a:spcAft>
                  <a:spcPts val="0"/>
                </a:spcAft>
                <a:buNone/>
              </a:pPr>
              <a:r>
                <a:rPr b="0" i="0" lang="en-US" sz="1886" u="none" cap="none" strike="noStrike">
                  <a:solidFill>
                    <a:schemeClr val="dk1"/>
                  </a:solidFill>
                  <a:latin typeface="Times New Roman"/>
                  <a:ea typeface="Times New Roman"/>
                  <a:cs typeface="Times New Roman"/>
                  <a:sym typeface="Times New Roman"/>
                </a:rPr>
                <a:t>refactor the design to make it simple to add </a:t>
              </a:r>
              <a:endParaRPr/>
            </a:p>
          </p:txBody>
        </p:sp>
        <p:sp>
          <p:nvSpPr>
            <p:cNvPr id="684" name="Google Shape;684;p42"/>
            <p:cNvSpPr txBox="1"/>
            <p:nvPr/>
          </p:nvSpPr>
          <p:spPr>
            <a:xfrm>
              <a:off x="2704082" y="4159250"/>
              <a:ext cx="5044562" cy="457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3600" u="none" cap="none" strike="noStrike">
                  <a:solidFill>
                    <a:srgbClr val="FFFAF4"/>
                  </a:solidFill>
                  <a:latin typeface="Arial"/>
                  <a:ea typeface="Arial"/>
                  <a:cs typeface="Arial"/>
                  <a:sym typeface="Arial"/>
                </a:rPr>
                <a:t>snooker players we are </a:t>
              </a:r>
              <a:endParaRPr/>
            </a:p>
          </p:txBody>
        </p:sp>
        <p:sp>
          <p:nvSpPr>
            <p:cNvPr id="685" name="Google Shape;685;p42"/>
            <p:cNvSpPr txBox="1"/>
            <p:nvPr/>
          </p:nvSpPr>
          <p:spPr>
            <a:xfrm>
              <a:off x="1054100" y="4292600"/>
              <a:ext cx="1681063" cy="279400"/>
            </a:xfrm>
            <a:prstGeom prst="rect">
              <a:avLst/>
            </a:prstGeom>
            <a:noFill/>
            <a:ln>
              <a:noFill/>
            </a:ln>
          </p:spPr>
          <p:txBody>
            <a:bodyPr anchorCtr="0" anchor="t" bIns="0" lIns="0" spcFirstLastPara="1" rIns="0" wrap="square" tIns="0">
              <a:noAutofit/>
            </a:bodyPr>
            <a:lstStyle/>
            <a:p>
              <a:pPr indent="0" lvl="0" marL="0" marR="0" rtl="0" algn="l">
                <a:lnSpc>
                  <a:spcPct val="8789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To find </a:t>
              </a:r>
              <a:r>
                <a:rPr b="1" i="0" lang="en-US" sz="2503" u="none" cap="none" strike="noStrike">
                  <a:solidFill>
                    <a:schemeClr val="dk1"/>
                  </a:solidFill>
                  <a:latin typeface="Times New Roman"/>
                  <a:ea typeface="Times New Roman"/>
                  <a:cs typeface="Times New Roman"/>
                  <a:sym typeface="Times New Roman"/>
                </a:rPr>
                <a:t>bugs </a:t>
              </a:r>
              <a:endParaRPr/>
            </a:p>
          </p:txBody>
        </p:sp>
        <p:sp>
          <p:nvSpPr>
            <p:cNvPr id="686" name="Google Shape;686;p42"/>
            <p:cNvSpPr txBox="1"/>
            <p:nvPr/>
          </p:nvSpPr>
          <p:spPr>
            <a:xfrm>
              <a:off x="2703970" y="4692650"/>
              <a:ext cx="5171938" cy="457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3600" u="none" cap="none" strike="noStrike">
                  <a:solidFill>
                    <a:srgbClr val="FFFAF4"/>
                  </a:solidFill>
                  <a:latin typeface="Arial"/>
                  <a:ea typeface="Arial"/>
                  <a:cs typeface="Arial"/>
                  <a:sym typeface="Arial"/>
                </a:rPr>
                <a:t>setting ourselves up for  </a:t>
              </a:r>
              <a:endParaRPr/>
            </a:p>
          </p:txBody>
        </p:sp>
        <p:sp>
          <p:nvSpPr>
            <p:cNvPr id="687" name="Google Shape;687;p42"/>
            <p:cNvSpPr txBox="1"/>
            <p:nvPr/>
          </p:nvSpPr>
          <p:spPr>
            <a:xfrm>
              <a:off x="1206500" y="4826000"/>
              <a:ext cx="3480155" cy="254000"/>
            </a:xfrm>
            <a:prstGeom prst="rect">
              <a:avLst/>
            </a:prstGeom>
            <a:noFill/>
            <a:ln>
              <a:noFill/>
            </a:ln>
          </p:spPr>
          <p:txBody>
            <a:bodyPr anchorCtr="0" anchor="t" bIns="0" lIns="0" spcFirstLastPara="1" rIns="0" wrap="square" tIns="0">
              <a:noAutofit/>
            </a:bodyPr>
            <a:lstStyle/>
            <a:p>
              <a:pPr indent="0" lvl="0" marL="0" marR="0" rtl="0" algn="l">
                <a:lnSpc>
                  <a:spcPct val="106044"/>
                </a:lnSpc>
                <a:spcBef>
                  <a:spcPts val="0"/>
                </a:spcBef>
                <a:spcAft>
                  <a:spcPts val="0"/>
                </a:spcAft>
                <a:buNone/>
              </a:pPr>
              <a:r>
                <a:rPr b="0" i="0" lang="en-US" sz="1886" u="none" cap="none" strike="noStrike">
                  <a:solidFill>
                    <a:schemeClr val="dk1"/>
                  </a:solidFill>
                  <a:latin typeface="Times New Roman"/>
                  <a:ea typeface="Times New Roman"/>
                  <a:cs typeface="Times New Roman"/>
                  <a:sym typeface="Times New Roman"/>
                </a:rPr>
                <a:t>refactor to understand the code </a:t>
              </a:r>
              <a:endParaRPr/>
            </a:p>
          </p:txBody>
        </p:sp>
        <p:sp>
          <p:nvSpPr>
            <p:cNvPr id="688" name="Google Shape;688;p42"/>
            <p:cNvSpPr txBox="1"/>
            <p:nvPr/>
          </p:nvSpPr>
          <p:spPr>
            <a:xfrm>
              <a:off x="3745842" y="5226050"/>
              <a:ext cx="2961101" cy="457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3600" u="none" cap="none" strike="noStrike">
                  <a:solidFill>
                    <a:srgbClr val="FFFAF4"/>
                  </a:solidFill>
                  <a:latin typeface="Arial"/>
                  <a:ea typeface="Arial"/>
                  <a:cs typeface="Arial"/>
                  <a:sym typeface="Arial"/>
                </a:rPr>
                <a:t>our next shot </a:t>
              </a:r>
              <a:endParaRPr/>
            </a:p>
          </p:txBody>
        </p:sp>
        <p:sp>
          <p:nvSpPr>
            <p:cNvPr id="689" name="Google Shape;689;p42"/>
            <p:cNvSpPr txBox="1"/>
            <p:nvPr/>
          </p:nvSpPr>
          <p:spPr>
            <a:xfrm>
              <a:off x="1054100" y="5308600"/>
              <a:ext cx="2478358" cy="279400"/>
            </a:xfrm>
            <a:prstGeom prst="rect">
              <a:avLst/>
            </a:prstGeom>
            <a:noFill/>
            <a:ln>
              <a:noFill/>
            </a:ln>
          </p:spPr>
          <p:txBody>
            <a:bodyPr anchorCtr="0" anchor="t" bIns="0" lIns="0" spcFirstLastPara="1" rIns="0" wrap="square" tIns="0">
              <a:noAutofit/>
            </a:bodyPr>
            <a:lstStyle/>
            <a:p>
              <a:pPr indent="0" lvl="0" marL="0" marR="0" rtl="0" algn="l">
                <a:lnSpc>
                  <a:spcPct val="8789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For </a:t>
              </a:r>
              <a:r>
                <a:rPr b="1" i="0" lang="en-US" sz="2503" u="none" cap="none" strike="noStrike">
                  <a:solidFill>
                    <a:schemeClr val="dk1"/>
                  </a:solidFill>
                  <a:latin typeface="Times New Roman"/>
                  <a:ea typeface="Times New Roman"/>
                  <a:cs typeface="Times New Roman"/>
                  <a:sym typeface="Times New Roman"/>
                </a:rPr>
                <a:t>code reviews </a:t>
              </a:r>
              <a:endParaRPr/>
            </a:p>
          </p:txBody>
        </p:sp>
        <p:sp>
          <p:nvSpPr>
            <p:cNvPr id="690" name="Google Shape;690;p42"/>
            <p:cNvSpPr txBox="1"/>
            <p:nvPr/>
          </p:nvSpPr>
          <p:spPr>
            <a:xfrm>
              <a:off x="1206500" y="5842000"/>
              <a:ext cx="3460445" cy="254000"/>
            </a:xfrm>
            <a:prstGeom prst="rect">
              <a:avLst/>
            </a:prstGeom>
            <a:noFill/>
            <a:ln>
              <a:noFill/>
            </a:ln>
          </p:spPr>
          <p:txBody>
            <a:bodyPr anchorCtr="0" anchor="t" bIns="0" lIns="0" spcFirstLastPara="1" rIns="0" wrap="square" tIns="0">
              <a:noAutofit/>
            </a:bodyPr>
            <a:lstStyle/>
            <a:p>
              <a:pPr indent="0" lvl="0" marL="0" marR="0" rtl="0" algn="l">
                <a:lnSpc>
                  <a:spcPct val="106044"/>
                </a:lnSpc>
                <a:spcBef>
                  <a:spcPts val="0"/>
                </a:spcBef>
                <a:spcAft>
                  <a:spcPts val="0"/>
                </a:spcAft>
                <a:buNone/>
              </a:pPr>
              <a:r>
                <a:rPr b="0" i="0" lang="en-US" sz="1886" u="none" cap="none" strike="noStrike">
                  <a:solidFill>
                    <a:schemeClr val="dk1"/>
                  </a:solidFill>
                  <a:latin typeface="Times New Roman"/>
                  <a:ea typeface="Times New Roman"/>
                  <a:cs typeface="Times New Roman"/>
                  <a:sym typeface="Times New Roman"/>
                </a:rPr>
                <a:t>immediate effect of code review </a:t>
              </a:r>
              <a:endParaRPr/>
            </a:p>
          </p:txBody>
        </p:sp>
        <p:sp>
          <p:nvSpPr>
            <p:cNvPr id="691" name="Google Shape;691;p42"/>
            <p:cNvSpPr txBox="1"/>
            <p:nvPr/>
          </p:nvSpPr>
          <p:spPr>
            <a:xfrm>
              <a:off x="1206500" y="6337300"/>
              <a:ext cx="3644112" cy="254000"/>
            </a:xfrm>
            <a:prstGeom prst="rect">
              <a:avLst/>
            </a:prstGeom>
            <a:noFill/>
            <a:ln>
              <a:noFill/>
            </a:ln>
          </p:spPr>
          <p:txBody>
            <a:bodyPr anchorCtr="0" anchor="t" bIns="0" lIns="0" spcFirstLastPara="1" rIns="0" wrap="square" tIns="0">
              <a:noAutofit/>
            </a:bodyPr>
            <a:lstStyle/>
            <a:p>
              <a:pPr indent="0" lvl="0" marL="0" marR="0" rtl="0" algn="l">
                <a:lnSpc>
                  <a:spcPct val="106044"/>
                </a:lnSpc>
                <a:spcBef>
                  <a:spcPts val="0"/>
                </a:spcBef>
                <a:spcAft>
                  <a:spcPts val="0"/>
                </a:spcAft>
                <a:buNone/>
              </a:pPr>
              <a:r>
                <a:rPr b="0" i="0" lang="en-US" sz="1886" u="none" cap="none" strike="noStrike">
                  <a:solidFill>
                    <a:schemeClr val="dk1"/>
                  </a:solidFill>
                  <a:latin typeface="Times New Roman"/>
                  <a:ea typeface="Times New Roman"/>
                  <a:cs typeface="Times New Roman"/>
                  <a:sym typeface="Times New Roman"/>
                </a:rPr>
                <a:t>allows for higher level suggestions </a:t>
              </a:r>
              <a:endParaRPr/>
            </a:p>
          </p:txBody>
        </p:sp>
        <p:sp>
          <p:nvSpPr>
            <p:cNvPr id="692" name="Google Shape;692;p42"/>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b="0" i="0" sz="1448" u="none" cap="none" strike="noStrike">
                <a:solidFill>
                  <a:srgbClr val="0812FF"/>
                </a:solidFill>
                <a:latin typeface="Times New Roman"/>
                <a:ea typeface="Times New Roman"/>
                <a:cs typeface="Times New Roman"/>
                <a:sym typeface="Times New Roman"/>
              </a:endParaRPr>
            </a:p>
          </p:txBody>
        </p:sp>
        <p:sp>
          <p:nvSpPr>
            <p:cNvPr id="693" name="Google Shape;693;p42"/>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73 </a:t>
              </a:r>
              <a:endParaRPr/>
            </a:p>
          </p:txBody>
        </p:sp>
        <p:sp>
          <p:nvSpPr>
            <p:cNvPr id="694" name="Google Shape;694;p42"/>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 </a:t>
              </a:r>
              <a:endParaRPr b="0" i="0" sz="1200" u="none" cap="none" strike="noStrike">
                <a:solidFill>
                  <a:schemeClr val="dk1"/>
                </a:solidFill>
                <a:latin typeface="Helvetica Neue"/>
                <a:ea typeface="Helvetica Neue"/>
                <a:cs typeface="Helvetica Neue"/>
                <a:sym typeface="Helvetica Neue"/>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pic>
        <p:nvPicPr>
          <p:cNvPr id="699" name="Google Shape;699;p43"/>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700" name="Google Shape;700;p43"/>
          <p:cNvGrpSpPr/>
          <p:nvPr/>
        </p:nvGrpSpPr>
        <p:grpSpPr>
          <a:xfrm>
            <a:off x="0" y="0"/>
            <a:ext cx="10227807" cy="7785100"/>
            <a:chOff x="0" y="0"/>
            <a:chExt cx="10227807" cy="7785100"/>
          </a:xfrm>
        </p:grpSpPr>
        <p:cxnSp>
          <p:nvCxnSpPr>
            <p:cNvPr id="701" name="Google Shape;701;p43"/>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702" name="Google Shape;702;p43"/>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703" name="Google Shape;703;p43"/>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id="704" name="Google Shape;704;p43"/>
            <p:cNvPicPr preferRelativeResize="0"/>
            <p:nvPr/>
          </p:nvPicPr>
          <p:blipFill rotWithShape="1">
            <a:blip r:embed="rId4">
              <a:alphaModFix/>
            </a:blip>
            <a:srcRect b="0" l="0" r="0" t="0"/>
            <a:stretch/>
          </p:blipFill>
          <p:spPr>
            <a:xfrm>
              <a:off x="444500" y="4190999"/>
              <a:ext cx="204192" cy="183773"/>
            </a:xfrm>
            <a:prstGeom prst="rect">
              <a:avLst/>
            </a:prstGeom>
            <a:noFill/>
            <a:ln>
              <a:noFill/>
            </a:ln>
          </p:spPr>
        </p:pic>
        <p:pic>
          <p:nvPicPr>
            <p:cNvPr id="705" name="Google Shape;705;p43"/>
            <p:cNvPicPr preferRelativeResize="0"/>
            <p:nvPr/>
          </p:nvPicPr>
          <p:blipFill rotWithShape="1">
            <a:blip r:embed="rId5">
              <a:alphaModFix/>
            </a:blip>
            <a:srcRect b="0" l="0" r="0" t="0"/>
            <a:stretch/>
          </p:blipFill>
          <p:spPr>
            <a:xfrm>
              <a:off x="444500" y="5003799"/>
              <a:ext cx="204192" cy="183773"/>
            </a:xfrm>
            <a:prstGeom prst="rect">
              <a:avLst/>
            </a:prstGeom>
            <a:noFill/>
            <a:ln>
              <a:noFill/>
            </a:ln>
          </p:spPr>
        </p:pic>
        <p:pic>
          <p:nvPicPr>
            <p:cNvPr id="706" name="Google Shape;706;p43"/>
            <p:cNvPicPr preferRelativeResize="0"/>
            <p:nvPr/>
          </p:nvPicPr>
          <p:blipFill rotWithShape="1">
            <a:blip r:embed="rId6">
              <a:alphaModFix/>
            </a:blip>
            <a:srcRect b="0" l="0" r="0" t="0"/>
            <a:stretch/>
          </p:blipFill>
          <p:spPr>
            <a:xfrm>
              <a:off x="444500" y="5511799"/>
              <a:ext cx="204192" cy="183773"/>
            </a:xfrm>
            <a:prstGeom prst="rect">
              <a:avLst/>
            </a:prstGeom>
            <a:noFill/>
            <a:ln>
              <a:noFill/>
            </a:ln>
          </p:spPr>
        </p:pic>
        <p:cxnSp>
          <p:nvCxnSpPr>
            <p:cNvPr id="707" name="Google Shape;707;p43"/>
            <p:cNvCxnSpPr/>
            <p:nvPr/>
          </p:nvCxnSpPr>
          <p:spPr>
            <a:xfrm>
              <a:off x="4572000" y="2133600"/>
              <a:ext cx="1587" cy="4267200"/>
            </a:xfrm>
            <a:prstGeom prst="straightConnector1">
              <a:avLst/>
            </a:prstGeom>
            <a:noFill/>
            <a:ln cap="flat" cmpd="sng" w="25400">
              <a:solidFill>
                <a:srgbClr val="000000"/>
              </a:solidFill>
              <a:prstDash val="solid"/>
              <a:round/>
              <a:headEnd len="sm" w="sm" type="none"/>
              <a:tailEnd len="sm" w="sm" type="none"/>
            </a:ln>
          </p:spPr>
        </p:cxnSp>
        <p:pic>
          <p:nvPicPr>
            <p:cNvPr id="708" name="Google Shape;708;p43"/>
            <p:cNvPicPr preferRelativeResize="0"/>
            <p:nvPr/>
          </p:nvPicPr>
          <p:blipFill rotWithShape="1">
            <a:blip r:embed="rId7">
              <a:alphaModFix/>
            </a:blip>
            <a:srcRect b="0" l="0" r="0" t="0"/>
            <a:stretch/>
          </p:blipFill>
          <p:spPr>
            <a:xfrm>
              <a:off x="4698206" y="4140200"/>
              <a:ext cx="255240" cy="229716"/>
            </a:xfrm>
            <a:prstGeom prst="rect">
              <a:avLst/>
            </a:prstGeom>
            <a:noFill/>
            <a:ln>
              <a:noFill/>
            </a:ln>
          </p:spPr>
        </p:pic>
        <p:pic>
          <p:nvPicPr>
            <p:cNvPr id="709" name="Google Shape;709;p43"/>
            <p:cNvPicPr preferRelativeResize="0"/>
            <p:nvPr/>
          </p:nvPicPr>
          <p:blipFill rotWithShape="1">
            <a:blip r:embed="rId8">
              <a:alphaModFix/>
            </a:blip>
            <a:srcRect b="0" l="0" r="0" t="0"/>
            <a:stretch/>
          </p:blipFill>
          <p:spPr>
            <a:xfrm>
              <a:off x="4698206" y="4648200"/>
              <a:ext cx="255240" cy="229716"/>
            </a:xfrm>
            <a:prstGeom prst="rect">
              <a:avLst/>
            </a:prstGeom>
            <a:noFill/>
            <a:ln>
              <a:noFill/>
            </a:ln>
          </p:spPr>
        </p:pic>
        <p:pic>
          <p:nvPicPr>
            <p:cNvPr id="710" name="Google Shape;710;p43"/>
            <p:cNvPicPr preferRelativeResize="0"/>
            <p:nvPr/>
          </p:nvPicPr>
          <p:blipFill rotWithShape="1">
            <a:blip r:embed="rId9">
              <a:alphaModFix/>
            </a:blip>
            <a:srcRect b="0" l="0" r="0" t="0"/>
            <a:stretch/>
          </p:blipFill>
          <p:spPr>
            <a:xfrm>
              <a:off x="4698206" y="5156200"/>
              <a:ext cx="255240" cy="229716"/>
            </a:xfrm>
            <a:prstGeom prst="rect">
              <a:avLst/>
            </a:prstGeom>
            <a:noFill/>
            <a:ln>
              <a:noFill/>
            </a:ln>
          </p:spPr>
        </p:pic>
        <p:sp>
          <p:nvSpPr>
            <p:cNvPr id="711" name="Google Shape;711;p43"/>
            <p:cNvSpPr/>
            <p:nvPr/>
          </p:nvSpPr>
          <p:spPr>
            <a:xfrm>
              <a:off x="1354670" y="2883119"/>
              <a:ext cx="1232476" cy="924186"/>
            </a:xfrm>
            <a:custGeom>
              <a:rect b="b" l="l" r="r" t="t"/>
              <a:pathLst>
                <a:path extrusionOk="0" h="924185" w="1232475">
                  <a:moveTo>
                    <a:pt x="499052" y="924185"/>
                  </a:moveTo>
                  <a:lnTo>
                    <a:pt x="499052" y="924185"/>
                  </a:lnTo>
                  <a:lnTo>
                    <a:pt x="513532" y="922215"/>
                  </a:lnTo>
                  <a:lnTo>
                    <a:pt x="528010" y="921724"/>
                  </a:lnTo>
                  <a:lnTo>
                    <a:pt x="542488" y="921231"/>
                  </a:lnTo>
                  <a:lnTo>
                    <a:pt x="557419" y="921231"/>
                  </a:lnTo>
                  <a:lnTo>
                    <a:pt x="571897" y="920738"/>
                  </a:lnTo>
                  <a:lnTo>
                    <a:pt x="586375" y="920247"/>
                  </a:lnTo>
                  <a:lnTo>
                    <a:pt x="601306" y="918277"/>
                  </a:lnTo>
                  <a:lnTo>
                    <a:pt x="616238" y="916800"/>
                  </a:lnTo>
                  <a:lnTo>
                    <a:pt x="654244" y="913353"/>
                  </a:lnTo>
                  <a:lnTo>
                    <a:pt x="691344" y="906952"/>
                  </a:lnTo>
                  <a:lnTo>
                    <a:pt x="727087" y="897105"/>
                  </a:lnTo>
                  <a:lnTo>
                    <a:pt x="762831" y="886273"/>
                  </a:lnTo>
                  <a:lnTo>
                    <a:pt x="797670" y="873471"/>
                  </a:lnTo>
                  <a:lnTo>
                    <a:pt x="832961" y="861161"/>
                  </a:lnTo>
                  <a:lnTo>
                    <a:pt x="868253" y="849344"/>
                  </a:lnTo>
                  <a:lnTo>
                    <a:pt x="904901" y="839496"/>
                  </a:lnTo>
                  <a:lnTo>
                    <a:pt x="944264" y="822756"/>
                  </a:lnTo>
                  <a:lnTo>
                    <a:pt x="982722" y="805522"/>
                  </a:lnTo>
                  <a:lnTo>
                    <a:pt x="1019823" y="787306"/>
                  </a:lnTo>
                  <a:lnTo>
                    <a:pt x="1055566" y="767610"/>
                  </a:lnTo>
                  <a:lnTo>
                    <a:pt x="1089049" y="744961"/>
                  </a:lnTo>
                  <a:lnTo>
                    <a:pt x="1120720" y="720835"/>
                  </a:lnTo>
                  <a:lnTo>
                    <a:pt x="1150581" y="692769"/>
                  </a:lnTo>
                  <a:lnTo>
                    <a:pt x="1178181" y="662242"/>
                  </a:lnTo>
                  <a:lnTo>
                    <a:pt x="1185420" y="646978"/>
                  </a:lnTo>
                  <a:lnTo>
                    <a:pt x="1194017" y="633192"/>
                  </a:lnTo>
                  <a:lnTo>
                    <a:pt x="1202613" y="619405"/>
                  </a:lnTo>
                  <a:lnTo>
                    <a:pt x="1211662" y="605619"/>
                  </a:lnTo>
                  <a:lnTo>
                    <a:pt x="1219353" y="591341"/>
                  </a:lnTo>
                  <a:lnTo>
                    <a:pt x="1225688" y="576077"/>
                  </a:lnTo>
                  <a:lnTo>
                    <a:pt x="1230213" y="558844"/>
                  </a:lnTo>
                  <a:lnTo>
                    <a:pt x="1232475" y="540626"/>
                  </a:lnTo>
                  <a:lnTo>
                    <a:pt x="1208043" y="510590"/>
                  </a:lnTo>
                  <a:lnTo>
                    <a:pt x="1197184" y="502712"/>
                  </a:lnTo>
                  <a:lnTo>
                    <a:pt x="1185420" y="496804"/>
                  </a:lnTo>
                  <a:lnTo>
                    <a:pt x="1172752" y="492866"/>
                  </a:lnTo>
                  <a:lnTo>
                    <a:pt x="1160082" y="491389"/>
                  </a:lnTo>
                  <a:lnTo>
                    <a:pt x="1146056" y="490896"/>
                  </a:lnTo>
                  <a:lnTo>
                    <a:pt x="1132936" y="491881"/>
                  </a:lnTo>
                  <a:lnTo>
                    <a:pt x="1119362" y="494343"/>
                  </a:lnTo>
                  <a:lnTo>
                    <a:pt x="1107146" y="498774"/>
                  </a:lnTo>
                  <a:lnTo>
                    <a:pt x="1097644" y="506159"/>
                  </a:lnTo>
                  <a:lnTo>
                    <a:pt x="1089049" y="513546"/>
                  </a:lnTo>
                  <a:lnTo>
                    <a:pt x="1080904" y="520931"/>
                  </a:lnTo>
                  <a:lnTo>
                    <a:pt x="1072760" y="528808"/>
                  </a:lnTo>
                  <a:lnTo>
                    <a:pt x="1064615" y="535702"/>
                  </a:lnTo>
                  <a:lnTo>
                    <a:pt x="1056472" y="542103"/>
                  </a:lnTo>
                  <a:lnTo>
                    <a:pt x="1048327" y="547519"/>
                  </a:lnTo>
                  <a:lnTo>
                    <a:pt x="1040183" y="552443"/>
                  </a:lnTo>
                  <a:lnTo>
                    <a:pt x="1037017" y="550473"/>
                  </a:lnTo>
                  <a:lnTo>
                    <a:pt x="1034301" y="548011"/>
                  </a:lnTo>
                  <a:lnTo>
                    <a:pt x="1023443" y="484003"/>
                  </a:lnTo>
                  <a:lnTo>
                    <a:pt x="1010321" y="419502"/>
                  </a:lnTo>
                  <a:lnTo>
                    <a:pt x="994486" y="355001"/>
                  </a:lnTo>
                  <a:lnTo>
                    <a:pt x="977292" y="290501"/>
                  </a:lnTo>
                  <a:lnTo>
                    <a:pt x="957837" y="226491"/>
                  </a:lnTo>
                  <a:lnTo>
                    <a:pt x="937025" y="164452"/>
                  </a:lnTo>
                  <a:lnTo>
                    <a:pt x="914854" y="103891"/>
                  </a:lnTo>
                  <a:lnTo>
                    <a:pt x="892232" y="46775"/>
                  </a:lnTo>
                  <a:lnTo>
                    <a:pt x="886350" y="40867"/>
                  </a:lnTo>
                  <a:lnTo>
                    <a:pt x="880469" y="36436"/>
                  </a:lnTo>
                  <a:lnTo>
                    <a:pt x="873229" y="31511"/>
                  </a:lnTo>
                  <a:lnTo>
                    <a:pt x="866442" y="28064"/>
                  </a:lnTo>
                  <a:lnTo>
                    <a:pt x="858751" y="24126"/>
                  </a:lnTo>
                  <a:lnTo>
                    <a:pt x="851060" y="21172"/>
                  </a:lnTo>
                  <a:lnTo>
                    <a:pt x="842915" y="18709"/>
                  </a:lnTo>
                  <a:lnTo>
                    <a:pt x="835223" y="17232"/>
                  </a:lnTo>
                  <a:lnTo>
                    <a:pt x="834318" y="14771"/>
                  </a:lnTo>
                  <a:lnTo>
                    <a:pt x="834318" y="14278"/>
                  </a:lnTo>
                  <a:lnTo>
                    <a:pt x="833414" y="13294"/>
                  </a:lnTo>
                  <a:lnTo>
                    <a:pt x="832509" y="9847"/>
                  </a:lnTo>
                  <a:lnTo>
                    <a:pt x="830699" y="10340"/>
                  </a:lnTo>
                  <a:lnTo>
                    <a:pt x="828437" y="11324"/>
                  </a:lnTo>
                  <a:lnTo>
                    <a:pt x="825270" y="11324"/>
                  </a:lnTo>
                  <a:lnTo>
                    <a:pt x="822554" y="9847"/>
                  </a:lnTo>
                  <a:lnTo>
                    <a:pt x="822102" y="7385"/>
                  </a:lnTo>
                  <a:lnTo>
                    <a:pt x="821650" y="6893"/>
                  </a:lnTo>
                  <a:lnTo>
                    <a:pt x="820745" y="7385"/>
                  </a:lnTo>
                  <a:lnTo>
                    <a:pt x="819840" y="9847"/>
                  </a:lnTo>
                  <a:lnTo>
                    <a:pt x="804909" y="9847"/>
                  </a:lnTo>
                  <a:lnTo>
                    <a:pt x="803099" y="7877"/>
                  </a:lnTo>
                  <a:lnTo>
                    <a:pt x="800837" y="5416"/>
                  </a:lnTo>
                  <a:lnTo>
                    <a:pt x="799932" y="6400"/>
                  </a:lnTo>
                  <a:lnTo>
                    <a:pt x="798122" y="9847"/>
                  </a:lnTo>
                  <a:lnTo>
                    <a:pt x="772332" y="10340"/>
                  </a:lnTo>
                  <a:lnTo>
                    <a:pt x="746090" y="13294"/>
                  </a:lnTo>
                  <a:lnTo>
                    <a:pt x="719848" y="17232"/>
                  </a:lnTo>
                  <a:lnTo>
                    <a:pt x="694058" y="24126"/>
                  </a:lnTo>
                  <a:lnTo>
                    <a:pt x="667816" y="31511"/>
                  </a:lnTo>
                  <a:lnTo>
                    <a:pt x="642932" y="41358"/>
                  </a:lnTo>
                  <a:lnTo>
                    <a:pt x="618952" y="53176"/>
                  </a:lnTo>
                  <a:lnTo>
                    <a:pt x="597235" y="66470"/>
                  </a:lnTo>
                  <a:lnTo>
                    <a:pt x="589542" y="60561"/>
                  </a:lnTo>
                  <a:lnTo>
                    <a:pt x="581851" y="56130"/>
                  </a:lnTo>
                  <a:lnTo>
                    <a:pt x="572803" y="51699"/>
                  </a:lnTo>
                  <a:lnTo>
                    <a:pt x="564206" y="47760"/>
                  </a:lnTo>
                  <a:lnTo>
                    <a:pt x="554704" y="43328"/>
                  </a:lnTo>
                  <a:lnTo>
                    <a:pt x="545655" y="39881"/>
                  </a:lnTo>
                  <a:lnTo>
                    <a:pt x="536606" y="35943"/>
                  </a:lnTo>
                  <a:lnTo>
                    <a:pt x="528914" y="32004"/>
                  </a:lnTo>
                  <a:lnTo>
                    <a:pt x="518961" y="26095"/>
                  </a:lnTo>
                  <a:lnTo>
                    <a:pt x="508554" y="21663"/>
                  </a:lnTo>
                  <a:lnTo>
                    <a:pt x="497243" y="18218"/>
                  </a:lnTo>
                  <a:lnTo>
                    <a:pt x="485932" y="15755"/>
                  </a:lnTo>
                  <a:lnTo>
                    <a:pt x="474168" y="12801"/>
                  </a:lnTo>
                  <a:lnTo>
                    <a:pt x="463309" y="9847"/>
                  </a:lnTo>
                  <a:lnTo>
                    <a:pt x="452903" y="5908"/>
                  </a:lnTo>
                  <a:lnTo>
                    <a:pt x="444306" y="984"/>
                  </a:lnTo>
                  <a:lnTo>
                    <a:pt x="428923" y="0"/>
                  </a:lnTo>
                  <a:lnTo>
                    <a:pt x="414897" y="2462"/>
                  </a:lnTo>
                  <a:lnTo>
                    <a:pt x="401323" y="6400"/>
                  </a:lnTo>
                  <a:lnTo>
                    <a:pt x="389559" y="13294"/>
                  </a:lnTo>
                  <a:lnTo>
                    <a:pt x="377343" y="20186"/>
                  </a:lnTo>
                  <a:lnTo>
                    <a:pt x="366033" y="29049"/>
                  </a:lnTo>
                  <a:lnTo>
                    <a:pt x="354721" y="37913"/>
                  </a:lnTo>
                  <a:lnTo>
                    <a:pt x="343410" y="46775"/>
                  </a:lnTo>
                  <a:lnTo>
                    <a:pt x="339789" y="51206"/>
                  </a:lnTo>
                  <a:lnTo>
                    <a:pt x="337075" y="55638"/>
                  </a:lnTo>
                  <a:lnTo>
                    <a:pt x="334360" y="60069"/>
                  </a:lnTo>
                  <a:lnTo>
                    <a:pt x="332098" y="64500"/>
                  </a:lnTo>
                  <a:lnTo>
                    <a:pt x="329836" y="68931"/>
                  </a:lnTo>
                  <a:lnTo>
                    <a:pt x="328931" y="73362"/>
                  </a:lnTo>
                  <a:lnTo>
                    <a:pt x="328027" y="77795"/>
                  </a:lnTo>
                  <a:lnTo>
                    <a:pt x="328027" y="82718"/>
                  </a:lnTo>
                  <a:lnTo>
                    <a:pt x="320788" y="94043"/>
                  </a:lnTo>
                  <a:lnTo>
                    <a:pt x="314001" y="106845"/>
                  </a:lnTo>
                  <a:lnTo>
                    <a:pt x="307666" y="120139"/>
                  </a:lnTo>
                  <a:lnTo>
                    <a:pt x="301332" y="134418"/>
                  </a:lnTo>
                  <a:lnTo>
                    <a:pt x="294998" y="148696"/>
                  </a:lnTo>
                  <a:lnTo>
                    <a:pt x="288663" y="163468"/>
                  </a:lnTo>
                  <a:lnTo>
                    <a:pt x="282328" y="177746"/>
                  </a:lnTo>
                  <a:lnTo>
                    <a:pt x="276447" y="192518"/>
                  </a:lnTo>
                  <a:lnTo>
                    <a:pt x="267850" y="212213"/>
                  </a:lnTo>
                  <a:lnTo>
                    <a:pt x="260159" y="232892"/>
                  </a:lnTo>
                  <a:lnTo>
                    <a:pt x="253372" y="253572"/>
                  </a:lnTo>
                  <a:lnTo>
                    <a:pt x="247037" y="274744"/>
                  </a:lnTo>
                  <a:lnTo>
                    <a:pt x="241156" y="295424"/>
                  </a:lnTo>
                  <a:lnTo>
                    <a:pt x="236631" y="316595"/>
                  </a:lnTo>
                  <a:lnTo>
                    <a:pt x="232559" y="336783"/>
                  </a:lnTo>
                  <a:lnTo>
                    <a:pt x="229844" y="357463"/>
                  </a:lnTo>
                  <a:lnTo>
                    <a:pt x="229844" y="381589"/>
                  </a:lnTo>
                  <a:lnTo>
                    <a:pt x="223057" y="396360"/>
                  </a:lnTo>
                  <a:lnTo>
                    <a:pt x="227130" y="411132"/>
                  </a:lnTo>
                  <a:lnTo>
                    <a:pt x="225772" y="413101"/>
                  </a:lnTo>
                  <a:lnTo>
                    <a:pt x="225320" y="416055"/>
                  </a:lnTo>
                  <a:lnTo>
                    <a:pt x="224415" y="418517"/>
                  </a:lnTo>
                  <a:lnTo>
                    <a:pt x="223057" y="421472"/>
                  </a:lnTo>
                  <a:lnTo>
                    <a:pt x="224415" y="418517"/>
                  </a:lnTo>
                  <a:lnTo>
                    <a:pt x="225772" y="416055"/>
                  </a:lnTo>
                  <a:lnTo>
                    <a:pt x="225772" y="412609"/>
                  </a:lnTo>
                  <a:lnTo>
                    <a:pt x="225772" y="409162"/>
                  </a:lnTo>
                  <a:lnTo>
                    <a:pt x="225320" y="405223"/>
                  </a:lnTo>
                  <a:lnTo>
                    <a:pt x="225320" y="402268"/>
                  </a:lnTo>
                  <a:lnTo>
                    <a:pt x="225320" y="398823"/>
                  </a:lnTo>
                  <a:lnTo>
                    <a:pt x="227130" y="396360"/>
                  </a:lnTo>
                  <a:lnTo>
                    <a:pt x="227130" y="393406"/>
                  </a:lnTo>
                  <a:lnTo>
                    <a:pt x="228486" y="392422"/>
                  </a:lnTo>
                  <a:lnTo>
                    <a:pt x="230297" y="391929"/>
                  </a:lnTo>
                  <a:lnTo>
                    <a:pt x="232559" y="391929"/>
                  </a:lnTo>
                  <a:lnTo>
                    <a:pt x="240704" y="440674"/>
                  </a:lnTo>
                  <a:lnTo>
                    <a:pt x="239798" y="444613"/>
                  </a:lnTo>
                  <a:lnTo>
                    <a:pt x="238441" y="448059"/>
                  </a:lnTo>
                  <a:lnTo>
                    <a:pt x="235727" y="451013"/>
                  </a:lnTo>
                  <a:lnTo>
                    <a:pt x="233464" y="453967"/>
                  </a:lnTo>
                  <a:lnTo>
                    <a:pt x="229844" y="455937"/>
                  </a:lnTo>
                  <a:lnTo>
                    <a:pt x="226677" y="458891"/>
                  </a:lnTo>
                  <a:lnTo>
                    <a:pt x="223057" y="461354"/>
                  </a:lnTo>
                  <a:lnTo>
                    <a:pt x="220343" y="464800"/>
                  </a:lnTo>
                  <a:lnTo>
                    <a:pt x="221247" y="466277"/>
                  </a:lnTo>
                  <a:lnTo>
                    <a:pt x="222153" y="467262"/>
                  </a:lnTo>
                  <a:lnTo>
                    <a:pt x="223057" y="467262"/>
                  </a:lnTo>
                  <a:lnTo>
                    <a:pt x="225772" y="467754"/>
                  </a:lnTo>
                  <a:lnTo>
                    <a:pt x="224867" y="471694"/>
                  </a:lnTo>
                  <a:lnTo>
                    <a:pt x="223057" y="474648"/>
                  </a:lnTo>
                  <a:lnTo>
                    <a:pt x="219891" y="476618"/>
                  </a:lnTo>
                  <a:lnTo>
                    <a:pt x="217628" y="479572"/>
                  </a:lnTo>
                  <a:lnTo>
                    <a:pt x="218986" y="482033"/>
                  </a:lnTo>
                  <a:lnTo>
                    <a:pt x="223057" y="484003"/>
                  </a:lnTo>
                  <a:lnTo>
                    <a:pt x="224867" y="491881"/>
                  </a:lnTo>
                  <a:lnTo>
                    <a:pt x="226677" y="500744"/>
                  </a:lnTo>
                  <a:lnTo>
                    <a:pt x="227582" y="509606"/>
                  </a:lnTo>
                  <a:lnTo>
                    <a:pt x="228034" y="518469"/>
                  </a:lnTo>
                  <a:lnTo>
                    <a:pt x="227582" y="527331"/>
                  </a:lnTo>
                  <a:lnTo>
                    <a:pt x="226677" y="536195"/>
                  </a:lnTo>
                  <a:lnTo>
                    <a:pt x="224867" y="545550"/>
                  </a:lnTo>
                  <a:lnTo>
                    <a:pt x="223057" y="555397"/>
                  </a:lnTo>
                  <a:lnTo>
                    <a:pt x="220343" y="555889"/>
                  </a:lnTo>
                  <a:lnTo>
                    <a:pt x="220343" y="556874"/>
                  </a:lnTo>
                  <a:lnTo>
                    <a:pt x="219891" y="556874"/>
                  </a:lnTo>
                  <a:lnTo>
                    <a:pt x="217628" y="555397"/>
                  </a:lnTo>
                  <a:lnTo>
                    <a:pt x="215818" y="553920"/>
                  </a:lnTo>
                  <a:lnTo>
                    <a:pt x="215366" y="550966"/>
                  </a:lnTo>
                  <a:lnTo>
                    <a:pt x="214914" y="547519"/>
                  </a:lnTo>
                  <a:lnTo>
                    <a:pt x="216272" y="545057"/>
                  </a:lnTo>
                  <a:lnTo>
                    <a:pt x="213556" y="547027"/>
                  </a:lnTo>
                  <a:lnTo>
                    <a:pt x="212651" y="549981"/>
                  </a:lnTo>
                  <a:lnTo>
                    <a:pt x="212199" y="553427"/>
                  </a:lnTo>
                  <a:lnTo>
                    <a:pt x="210841" y="556874"/>
                  </a:lnTo>
                  <a:lnTo>
                    <a:pt x="207222" y="558351"/>
                  </a:lnTo>
                  <a:lnTo>
                    <a:pt x="203602" y="558844"/>
                  </a:lnTo>
                  <a:lnTo>
                    <a:pt x="199078" y="558844"/>
                  </a:lnTo>
                  <a:lnTo>
                    <a:pt x="195005" y="558351"/>
                  </a:lnTo>
                  <a:lnTo>
                    <a:pt x="190482" y="556874"/>
                  </a:lnTo>
                  <a:lnTo>
                    <a:pt x="186409" y="555397"/>
                  </a:lnTo>
                  <a:lnTo>
                    <a:pt x="182789" y="553920"/>
                  </a:lnTo>
                  <a:lnTo>
                    <a:pt x="180527" y="552443"/>
                  </a:lnTo>
                  <a:lnTo>
                    <a:pt x="172836" y="541119"/>
                  </a:lnTo>
                  <a:lnTo>
                    <a:pt x="165144" y="531271"/>
                  </a:lnTo>
                  <a:lnTo>
                    <a:pt x="156547" y="521423"/>
                  </a:lnTo>
                  <a:lnTo>
                    <a:pt x="147499" y="513546"/>
                  </a:lnTo>
                  <a:lnTo>
                    <a:pt x="137544" y="505667"/>
                  </a:lnTo>
                  <a:lnTo>
                    <a:pt x="127138" y="499267"/>
                  </a:lnTo>
                  <a:lnTo>
                    <a:pt x="115827" y="494343"/>
                  </a:lnTo>
                  <a:lnTo>
                    <a:pt x="104063" y="491389"/>
                  </a:lnTo>
                  <a:lnTo>
                    <a:pt x="97729" y="489419"/>
                  </a:lnTo>
                  <a:lnTo>
                    <a:pt x="91847" y="488927"/>
                  </a:lnTo>
                  <a:lnTo>
                    <a:pt x="85512" y="488927"/>
                  </a:lnTo>
                  <a:lnTo>
                    <a:pt x="80083" y="488927"/>
                  </a:lnTo>
                  <a:lnTo>
                    <a:pt x="74202" y="488434"/>
                  </a:lnTo>
                  <a:lnTo>
                    <a:pt x="68773" y="488434"/>
                  </a:lnTo>
                  <a:lnTo>
                    <a:pt x="63343" y="487942"/>
                  </a:lnTo>
                  <a:lnTo>
                    <a:pt x="57913" y="486957"/>
                  </a:lnTo>
                  <a:lnTo>
                    <a:pt x="55199" y="488434"/>
                  </a:lnTo>
                  <a:lnTo>
                    <a:pt x="52484" y="489911"/>
                  </a:lnTo>
                  <a:lnTo>
                    <a:pt x="50222" y="489911"/>
                  </a:lnTo>
                  <a:lnTo>
                    <a:pt x="48412" y="489911"/>
                  </a:lnTo>
                  <a:lnTo>
                    <a:pt x="43887" y="489419"/>
                  </a:lnTo>
                  <a:lnTo>
                    <a:pt x="39815" y="491389"/>
                  </a:lnTo>
                  <a:lnTo>
                    <a:pt x="11311" y="528808"/>
                  </a:lnTo>
                  <a:lnTo>
                    <a:pt x="5429" y="547519"/>
                  </a:lnTo>
                  <a:lnTo>
                    <a:pt x="1809" y="567215"/>
                  </a:lnTo>
                  <a:lnTo>
                    <a:pt x="0" y="587401"/>
                  </a:lnTo>
                  <a:lnTo>
                    <a:pt x="452" y="608081"/>
                  </a:lnTo>
                  <a:lnTo>
                    <a:pt x="1809" y="628761"/>
                  </a:lnTo>
                  <a:lnTo>
                    <a:pt x="4977" y="649932"/>
                  </a:lnTo>
                  <a:lnTo>
                    <a:pt x="9502" y="671597"/>
                  </a:lnTo>
                  <a:lnTo>
                    <a:pt x="15383" y="693754"/>
                  </a:lnTo>
                  <a:lnTo>
                    <a:pt x="22170" y="711479"/>
                  </a:lnTo>
                  <a:lnTo>
                    <a:pt x="30767" y="728220"/>
                  </a:lnTo>
                  <a:lnTo>
                    <a:pt x="40267" y="743484"/>
                  </a:lnTo>
                  <a:lnTo>
                    <a:pt x="52031" y="758747"/>
                  </a:lnTo>
                  <a:lnTo>
                    <a:pt x="63795" y="772534"/>
                  </a:lnTo>
                  <a:lnTo>
                    <a:pt x="76464" y="786813"/>
                  </a:lnTo>
                  <a:lnTo>
                    <a:pt x="90037" y="800599"/>
                  </a:lnTo>
                  <a:lnTo>
                    <a:pt x="104063" y="815370"/>
                  </a:lnTo>
                  <a:lnTo>
                    <a:pt x="105421" y="818325"/>
                  </a:lnTo>
                  <a:lnTo>
                    <a:pt x="107231" y="821279"/>
                  </a:lnTo>
                  <a:lnTo>
                    <a:pt x="107683" y="822756"/>
                  </a:lnTo>
                  <a:lnTo>
                    <a:pt x="109040" y="824233"/>
                  </a:lnTo>
                  <a:lnTo>
                    <a:pt x="110850" y="825710"/>
                  </a:lnTo>
                  <a:lnTo>
                    <a:pt x="113564" y="827680"/>
                  </a:lnTo>
                  <a:lnTo>
                    <a:pt x="117637" y="828664"/>
                  </a:lnTo>
                  <a:lnTo>
                    <a:pt x="121709" y="828664"/>
                  </a:lnTo>
                  <a:lnTo>
                    <a:pt x="123971" y="828173"/>
                  </a:lnTo>
                  <a:lnTo>
                    <a:pt x="126234" y="827680"/>
                  </a:lnTo>
                  <a:lnTo>
                    <a:pt x="128948" y="827680"/>
                  </a:lnTo>
                  <a:lnTo>
                    <a:pt x="131663" y="827680"/>
                  </a:lnTo>
                  <a:lnTo>
                    <a:pt x="154285" y="839005"/>
                  </a:lnTo>
                  <a:lnTo>
                    <a:pt x="178718" y="848852"/>
                  </a:lnTo>
                  <a:lnTo>
                    <a:pt x="203602" y="856730"/>
                  </a:lnTo>
                  <a:lnTo>
                    <a:pt x="229844" y="864608"/>
                  </a:lnTo>
                  <a:lnTo>
                    <a:pt x="255634" y="871009"/>
                  </a:lnTo>
                  <a:lnTo>
                    <a:pt x="281876" y="877409"/>
                  </a:lnTo>
                  <a:lnTo>
                    <a:pt x="307666" y="884303"/>
                  </a:lnTo>
                  <a:lnTo>
                    <a:pt x="333456" y="892672"/>
                  </a:lnTo>
                  <a:lnTo>
                    <a:pt x="340243" y="895135"/>
                  </a:lnTo>
                  <a:lnTo>
                    <a:pt x="347482" y="898089"/>
                  </a:lnTo>
                  <a:lnTo>
                    <a:pt x="354721" y="900551"/>
                  </a:lnTo>
                  <a:lnTo>
                    <a:pt x="362413" y="903013"/>
                  </a:lnTo>
                  <a:lnTo>
                    <a:pt x="369652" y="904490"/>
                  </a:lnTo>
                  <a:lnTo>
                    <a:pt x="377343" y="906459"/>
                  </a:lnTo>
                  <a:lnTo>
                    <a:pt x="384582" y="907444"/>
                  </a:lnTo>
                  <a:lnTo>
                    <a:pt x="392275" y="907936"/>
                  </a:lnTo>
                  <a:lnTo>
                    <a:pt x="499052" y="924185"/>
                  </a:ln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712" name="Google Shape;712;p43"/>
            <p:cNvSpPr/>
            <p:nvPr/>
          </p:nvSpPr>
          <p:spPr>
            <a:xfrm>
              <a:off x="1494478" y="3424238"/>
              <a:ext cx="1018919" cy="363864"/>
            </a:xfrm>
            <a:custGeom>
              <a:rect b="b" l="l" r="r" t="t"/>
              <a:pathLst>
                <a:path extrusionOk="0" h="363863" w="1018918">
                  <a:moveTo>
                    <a:pt x="382319" y="363863"/>
                  </a:moveTo>
                  <a:lnTo>
                    <a:pt x="382319" y="363863"/>
                  </a:lnTo>
                  <a:lnTo>
                    <a:pt x="510815" y="347122"/>
                  </a:lnTo>
                  <a:lnTo>
                    <a:pt x="513530" y="346631"/>
                  </a:lnTo>
                  <a:lnTo>
                    <a:pt x="516698" y="346631"/>
                  </a:lnTo>
                  <a:lnTo>
                    <a:pt x="520317" y="345645"/>
                  </a:lnTo>
                  <a:lnTo>
                    <a:pt x="524389" y="344168"/>
                  </a:lnTo>
                  <a:lnTo>
                    <a:pt x="524841" y="345154"/>
                  </a:lnTo>
                  <a:lnTo>
                    <a:pt x="525294" y="345645"/>
                  </a:lnTo>
                  <a:lnTo>
                    <a:pt x="526199" y="345645"/>
                  </a:lnTo>
                  <a:lnTo>
                    <a:pt x="528462" y="347122"/>
                  </a:lnTo>
                  <a:lnTo>
                    <a:pt x="530724" y="345154"/>
                  </a:lnTo>
                  <a:lnTo>
                    <a:pt x="532533" y="342691"/>
                  </a:lnTo>
                  <a:lnTo>
                    <a:pt x="538867" y="342198"/>
                  </a:lnTo>
                  <a:lnTo>
                    <a:pt x="545202" y="341214"/>
                  </a:lnTo>
                  <a:lnTo>
                    <a:pt x="551083" y="339737"/>
                  </a:lnTo>
                  <a:lnTo>
                    <a:pt x="556966" y="338260"/>
                  </a:lnTo>
                  <a:lnTo>
                    <a:pt x="562395" y="336290"/>
                  </a:lnTo>
                  <a:lnTo>
                    <a:pt x="568276" y="334813"/>
                  </a:lnTo>
                  <a:lnTo>
                    <a:pt x="574159" y="333336"/>
                  </a:lnTo>
                  <a:lnTo>
                    <a:pt x="580492" y="332352"/>
                  </a:lnTo>
                  <a:lnTo>
                    <a:pt x="633430" y="313641"/>
                  </a:lnTo>
                  <a:lnTo>
                    <a:pt x="684104" y="293455"/>
                  </a:lnTo>
                  <a:lnTo>
                    <a:pt x="732064" y="270804"/>
                  </a:lnTo>
                  <a:lnTo>
                    <a:pt x="778214" y="245201"/>
                  </a:lnTo>
                  <a:lnTo>
                    <a:pt x="821649" y="215659"/>
                  </a:lnTo>
                  <a:lnTo>
                    <a:pt x="862822" y="183163"/>
                  </a:lnTo>
                  <a:lnTo>
                    <a:pt x="902185" y="146726"/>
                  </a:lnTo>
                  <a:lnTo>
                    <a:pt x="939739" y="106352"/>
                  </a:lnTo>
                  <a:lnTo>
                    <a:pt x="945621" y="97490"/>
                  </a:lnTo>
                  <a:lnTo>
                    <a:pt x="951955" y="89611"/>
                  </a:lnTo>
                  <a:lnTo>
                    <a:pt x="958742" y="82226"/>
                  </a:lnTo>
                  <a:lnTo>
                    <a:pt x="965528" y="74839"/>
                  </a:lnTo>
                  <a:lnTo>
                    <a:pt x="971862" y="67454"/>
                  </a:lnTo>
                  <a:lnTo>
                    <a:pt x="978197" y="61053"/>
                  </a:lnTo>
                  <a:lnTo>
                    <a:pt x="984078" y="54160"/>
                  </a:lnTo>
                  <a:lnTo>
                    <a:pt x="990413" y="48252"/>
                  </a:lnTo>
                  <a:lnTo>
                    <a:pt x="994938" y="43821"/>
                  </a:lnTo>
                  <a:lnTo>
                    <a:pt x="999462" y="40374"/>
                  </a:lnTo>
                  <a:lnTo>
                    <a:pt x="1003082" y="36927"/>
                  </a:lnTo>
                  <a:lnTo>
                    <a:pt x="1006702" y="34958"/>
                  </a:lnTo>
                  <a:lnTo>
                    <a:pt x="1018918" y="6892"/>
                  </a:lnTo>
                  <a:lnTo>
                    <a:pt x="1012131" y="2954"/>
                  </a:lnTo>
                  <a:lnTo>
                    <a:pt x="1004892" y="984"/>
                  </a:lnTo>
                  <a:lnTo>
                    <a:pt x="996748" y="0"/>
                  </a:lnTo>
                  <a:lnTo>
                    <a:pt x="989055" y="984"/>
                  </a:lnTo>
                  <a:lnTo>
                    <a:pt x="980912" y="2461"/>
                  </a:lnTo>
                  <a:lnTo>
                    <a:pt x="973673" y="5415"/>
                  </a:lnTo>
                  <a:lnTo>
                    <a:pt x="966886" y="9354"/>
                  </a:lnTo>
                  <a:lnTo>
                    <a:pt x="961457" y="14278"/>
                  </a:lnTo>
                  <a:lnTo>
                    <a:pt x="949241" y="27572"/>
                  </a:lnTo>
                  <a:lnTo>
                    <a:pt x="937929" y="40374"/>
                  </a:lnTo>
                  <a:lnTo>
                    <a:pt x="926618" y="51699"/>
                  </a:lnTo>
                  <a:lnTo>
                    <a:pt x="915758" y="62530"/>
                  </a:lnTo>
                  <a:lnTo>
                    <a:pt x="904448" y="72378"/>
                  </a:lnTo>
                  <a:lnTo>
                    <a:pt x="892684" y="82718"/>
                  </a:lnTo>
                  <a:lnTo>
                    <a:pt x="880468" y="92566"/>
                  </a:lnTo>
                  <a:lnTo>
                    <a:pt x="867346" y="103398"/>
                  </a:lnTo>
                  <a:lnTo>
                    <a:pt x="863726" y="108322"/>
                  </a:lnTo>
                  <a:lnTo>
                    <a:pt x="860107" y="113245"/>
                  </a:lnTo>
                  <a:lnTo>
                    <a:pt x="856488" y="117184"/>
                  </a:lnTo>
                  <a:lnTo>
                    <a:pt x="853320" y="121616"/>
                  </a:lnTo>
                  <a:lnTo>
                    <a:pt x="849249" y="125554"/>
                  </a:lnTo>
                  <a:lnTo>
                    <a:pt x="846533" y="130478"/>
                  </a:lnTo>
                  <a:lnTo>
                    <a:pt x="843367" y="134910"/>
                  </a:lnTo>
                  <a:lnTo>
                    <a:pt x="841557" y="140818"/>
                  </a:lnTo>
                  <a:lnTo>
                    <a:pt x="841557" y="142788"/>
                  </a:lnTo>
                  <a:lnTo>
                    <a:pt x="842010" y="145249"/>
                  </a:lnTo>
                  <a:lnTo>
                    <a:pt x="842010" y="146234"/>
                  </a:lnTo>
                  <a:lnTo>
                    <a:pt x="842462" y="147712"/>
                  </a:lnTo>
                  <a:lnTo>
                    <a:pt x="842462" y="149680"/>
                  </a:lnTo>
                  <a:lnTo>
                    <a:pt x="842914" y="152634"/>
                  </a:lnTo>
                  <a:lnTo>
                    <a:pt x="804456" y="167406"/>
                  </a:lnTo>
                  <a:lnTo>
                    <a:pt x="797217" y="175776"/>
                  </a:lnTo>
                  <a:lnTo>
                    <a:pt x="788620" y="182670"/>
                  </a:lnTo>
                  <a:lnTo>
                    <a:pt x="778214" y="187594"/>
                  </a:lnTo>
                  <a:lnTo>
                    <a:pt x="767355" y="192518"/>
                  </a:lnTo>
                  <a:lnTo>
                    <a:pt x="755139" y="195964"/>
                  </a:lnTo>
                  <a:lnTo>
                    <a:pt x="743375" y="200395"/>
                  </a:lnTo>
                  <a:lnTo>
                    <a:pt x="731611" y="204826"/>
                  </a:lnTo>
                  <a:lnTo>
                    <a:pt x="721205" y="210734"/>
                  </a:lnTo>
                  <a:lnTo>
                    <a:pt x="718038" y="212213"/>
                  </a:lnTo>
                  <a:lnTo>
                    <a:pt x="715775" y="213197"/>
                  </a:lnTo>
                  <a:lnTo>
                    <a:pt x="713513" y="213197"/>
                  </a:lnTo>
                  <a:lnTo>
                    <a:pt x="711704" y="213690"/>
                  </a:lnTo>
                  <a:lnTo>
                    <a:pt x="706727" y="220091"/>
                  </a:lnTo>
                  <a:lnTo>
                    <a:pt x="701749" y="226984"/>
                  </a:lnTo>
                  <a:lnTo>
                    <a:pt x="695415" y="232892"/>
                  </a:lnTo>
                  <a:lnTo>
                    <a:pt x="689081" y="238800"/>
                  </a:lnTo>
                  <a:lnTo>
                    <a:pt x="681389" y="243232"/>
                  </a:lnTo>
                  <a:lnTo>
                    <a:pt x="674150" y="247663"/>
                  </a:lnTo>
                  <a:lnTo>
                    <a:pt x="666007" y="251602"/>
                  </a:lnTo>
                  <a:lnTo>
                    <a:pt x="658314" y="255049"/>
                  </a:lnTo>
                  <a:lnTo>
                    <a:pt x="655600" y="256526"/>
                  </a:lnTo>
                  <a:lnTo>
                    <a:pt x="652885" y="258988"/>
                  </a:lnTo>
                  <a:lnTo>
                    <a:pt x="649718" y="261449"/>
                  </a:lnTo>
                  <a:lnTo>
                    <a:pt x="646098" y="262435"/>
                  </a:lnTo>
                  <a:lnTo>
                    <a:pt x="643836" y="259480"/>
                  </a:lnTo>
                  <a:lnTo>
                    <a:pt x="642026" y="259480"/>
                  </a:lnTo>
                  <a:lnTo>
                    <a:pt x="631167" y="268343"/>
                  </a:lnTo>
                  <a:lnTo>
                    <a:pt x="501314" y="320535"/>
                  </a:lnTo>
                  <a:lnTo>
                    <a:pt x="495432" y="317088"/>
                  </a:lnTo>
                  <a:lnTo>
                    <a:pt x="490002" y="316595"/>
                  </a:lnTo>
                  <a:lnTo>
                    <a:pt x="484121" y="317581"/>
                  </a:lnTo>
                  <a:lnTo>
                    <a:pt x="478692" y="320042"/>
                  </a:lnTo>
                  <a:lnTo>
                    <a:pt x="472809" y="322505"/>
                  </a:lnTo>
                  <a:lnTo>
                    <a:pt x="466928" y="325459"/>
                  </a:lnTo>
                  <a:lnTo>
                    <a:pt x="460593" y="326936"/>
                  </a:lnTo>
                  <a:lnTo>
                    <a:pt x="454712" y="327920"/>
                  </a:lnTo>
                  <a:lnTo>
                    <a:pt x="420325" y="340230"/>
                  </a:lnTo>
                  <a:lnTo>
                    <a:pt x="385940" y="346631"/>
                  </a:lnTo>
                  <a:lnTo>
                    <a:pt x="351553" y="348599"/>
                  </a:lnTo>
                  <a:lnTo>
                    <a:pt x="317167" y="347122"/>
                  </a:lnTo>
                  <a:lnTo>
                    <a:pt x="282328" y="341707"/>
                  </a:lnTo>
                  <a:lnTo>
                    <a:pt x="248394" y="335306"/>
                  </a:lnTo>
                  <a:lnTo>
                    <a:pt x="214461" y="327428"/>
                  </a:lnTo>
                  <a:lnTo>
                    <a:pt x="181432" y="320535"/>
                  </a:lnTo>
                  <a:lnTo>
                    <a:pt x="178716" y="319058"/>
                  </a:lnTo>
                  <a:lnTo>
                    <a:pt x="177360" y="316103"/>
                  </a:lnTo>
                  <a:lnTo>
                    <a:pt x="175097" y="312657"/>
                  </a:lnTo>
                  <a:lnTo>
                    <a:pt x="173287" y="310194"/>
                  </a:lnTo>
                  <a:lnTo>
                    <a:pt x="170573" y="309210"/>
                  </a:lnTo>
                  <a:lnTo>
                    <a:pt x="167858" y="309210"/>
                  </a:lnTo>
                  <a:lnTo>
                    <a:pt x="165144" y="309210"/>
                  </a:lnTo>
                  <a:lnTo>
                    <a:pt x="162881" y="309702"/>
                  </a:lnTo>
                  <a:lnTo>
                    <a:pt x="160167" y="309702"/>
                  </a:lnTo>
                  <a:lnTo>
                    <a:pt x="157904" y="310687"/>
                  </a:lnTo>
                  <a:lnTo>
                    <a:pt x="155190" y="311671"/>
                  </a:lnTo>
                  <a:lnTo>
                    <a:pt x="152928" y="313148"/>
                  </a:lnTo>
                  <a:lnTo>
                    <a:pt x="47506" y="274251"/>
                  </a:lnTo>
                  <a:lnTo>
                    <a:pt x="5429" y="240277"/>
                  </a:lnTo>
                  <a:lnTo>
                    <a:pt x="4975" y="239293"/>
                  </a:lnTo>
                  <a:lnTo>
                    <a:pt x="4071" y="237816"/>
                  </a:lnTo>
                  <a:lnTo>
                    <a:pt x="2713" y="236339"/>
                  </a:lnTo>
                  <a:lnTo>
                    <a:pt x="1356" y="235846"/>
                  </a:lnTo>
                  <a:lnTo>
                    <a:pt x="0" y="238800"/>
                  </a:lnTo>
                  <a:lnTo>
                    <a:pt x="0" y="242247"/>
                  </a:lnTo>
                  <a:lnTo>
                    <a:pt x="452" y="245694"/>
                  </a:lnTo>
                  <a:lnTo>
                    <a:pt x="2713" y="249632"/>
                  </a:lnTo>
                  <a:lnTo>
                    <a:pt x="4523" y="252587"/>
                  </a:lnTo>
                  <a:lnTo>
                    <a:pt x="6785" y="256033"/>
                  </a:lnTo>
                  <a:lnTo>
                    <a:pt x="8143" y="258988"/>
                  </a:lnTo>
                  <a:lnTo>
                    <a:pt x="9500" y="262435"/>
                  </a:lnTo>
                  <a:lnTo>
                    <a:pt x="20811" y="269327"/>
                  </a:lnTo>
                  <a:lnTo>
                    <a:pt x="33481" y="276713"/>
                  </a:lnTo>
                  <a:lnTo>
                    <a:pt x="45697" y="283114"/>
                  </a:lnTo>
                  <a:lnTo>
                    <a:pt x="59270" y="290008"/>
                  </a:lnTo>
                  <a:lnTo>
                    <a:pt x="71939" y="295916"/>
                  </a:lnTo>
                  <a:lnTo>
                    <a:pt x="85512" y="301824"/>
                  </a:lnTo>
                  <a:lnTo>
                    <a:pt x="99086" y="307240"/>
                  </a:lnTo>
                  <a:lnTo>
                    <a:pt x="113112" y="313148"/>
                  </a:lnTo>
                  <a:lnTo>
                    <a:pt x="119898" y="314625"/>
                  </a:lnTo>
                  <a:lnTo>
                    <a:pt x="126685" y="316103"/>
                  </a:lnTo>
                  <a:lnTo>
                    <a:pt x="133471" y="316595"/>
                  </a:lnTo>
                  <a:lnTo>
                    <a:pt x="140258" y="317088"/>
                  </a:lnTo>
                  <a:lnTo>
                    <a:pt x="146593" y="317088"/>
                  </a:lnTo>
                  <a:lnTo>
                    <a:pt x="153380" y="318565"/>
                  </a:lnTo>
                  <a:lnTo>
                    <a:pt x="159713" y="321026"/>
                  </a:lnTo>
                  <a:lnTo>
                    <a:pt x="166500" y="324966"/>
                  </a:lnTo>
                  <a:lnTo>
                    <a:pt x="183241" y="326443"/>
                  </a:lnTo>
                  <a:lnTo>
                    <a:pt x="199981" y="329397"/>
                  </a:lnTo>
                  <a:lnTo>
                    <a:pt x="215818" y="332844"/>
                  </a:lnTo>
                  <a:lnTo>
                    <a:pt x="232106" y="337276"/>
                  </a:lnTo>
                  <a:lnTo>
                    <a:pt x="247489" y="341214"/>
                  </a:lnTo>
                  <a:lnTo>
                    <a:pt x="263777" y="345645"/>
                  </a:lnTo>
                  <a:lnTo>
                    <a:pt x="279613" y="348599"/>
                  </a:lnTo>
                  <a:lnTo>
                    <a:pt x="296354" y="351553"/>
                  </a:lnTo>
                  <a:lnTo>
                    <a:pt x="307213" y="352539"/>
                  </a:lnTo>
                  <a:lnTo>
                    <a:pt x="318072" y="353523"/>
                  </a:lnTo>
                  <a:lnTo>
                    <a:pt x="328931" y="354509"/>
                  </a:lnTo>
                  <a:lnTo>
                    <a:pt x="339789" y="355986"/>
                  </a:lnTo>
                  <a:lnTo>
                    <a:pt x="350196" y="357463"/>
                  </a:lnTo>
                  <a:lnTo>
                    <a:pt x="360602" y="358940"/>
                  </a:lnTo>
                  <a:lnTo>
                    <a:pt x="371461" y="360909"/>
                  </a:lnTo>
                  <a:lnTo>
                    <a:pt x="382319" y="363863"/>
                  </a:lnTo>
                  <a:close/>
                </a:path>
              </a:pathLst>
            </a:custGeom>
            <a:solidFill>
              <a:srgbClr val="CEB071"/>
            </a:solidFill>
            <a:ln cap="flat" cmpd="sng" w="12700">
              <a:solidFill>
                <a:srgbClr val="CEB07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713" name="Google Shape;713;p43"/>
            <p:cNvSpPr/>
            <p:nvPr/>
          </p:nvSpPr>
          <p:spPr>
            <a:xfrm>
              <a:off x="1460544" y="3461166"/>
              <a:ext cx="619858" cy="279175"/>
            </a:xfrm>
            <a:custGeom>
              <a:rect b="b" l="l" r="r" t="t"/>
              <a:pathLst>
                <a:path extrusionOk="0" h="279175" w="619857">
                  <a:moveTo>
                    <a:pt x="319430" y="279175"/>
                  </a:moveTo>
                  <a:lnTo>
                    <a:pt x="319430" y="279175"/>
                  </a:lnTo>
                  <a:lnTo>
                    <a:pt x="355626" y="278190"/>
                  </a:lnTo>
                  <a:lnTo>
                    <a:pt x="392727" y="276221"/>
                  </a:lnTo>
                  <a:lnTo>
                    <a:pt x="429375" y="271790"/>
                  </a:lnTo>
                  <a:lnTo>
                    <a:pt x="466023" y="265389"/>
                  </a:lnTo>
                  <a:lnTo>
                    <a:pt x="501314" y="256034"/>
                  </a:lnTo>
                  <a:lnTo>
                    <a:pt x="536154" y="243724"/>
                  </a:lnTo>
                  <a:lnTo>
                    <a:pt x="569182" y="228461"/>
                  </a:lnTo>
                  <a:lnTo>
                    <a:pt x="600854" y="210736"/>
                  </a:lnTo>
                  <a:lnTo>
                    <a:pt x="603568" y="208766"/>
                  </a:lnTo>
                  <a:lnTo>
                    <a:pt x="606284" y="207289"/>
                  </a:lnTo>
                  <a:lnTo>
                    <a:pt x="608545" y="205319"/>
                  </a:lnTo>
                  <a:lnTo>
                    <a:pt x="611261" y="203842"/>
                  </a:lnTo>
                  <a:lnTo>
                    <a:pt x="615332" y="199411"/>
                  </a:lnTo>
                  <a:lnTo>
                    <a:pt x="619857" y="195964"/>
                  </a:lnTo>
                  <a:lnTo>
                    <a:pt x="611261" y="193502"/>
                  </a:lnTo>
                  <a:lnTo>
                    <a:pt x="602664" y="193010"/>
                  </a:lnTo>
                  <a:lnTo>
                    <a:pt x="593614" y="193010"/>
                  </a:lnTo>
                  <a:lnTo>
                    <a:pt x="584565" y="193995"/>
                  </a:lnTo>
                  <a:lnTo>
                    <a:pt x="575064" y="194980"/>
                  </a:lnTo>
                  <a:lnTo>
                    <a:pt x="566016" y="195964"/>
                  </a:lnTo>
                  <a:lnTo>
                    <a:pt x="556966" y="195964"/>
                  </a:lnTo>
                  <a:lnTo>
                    <a:pt x="548822" y="195964"/>
                  </a:lnTo>
                  <a:lnTo>
                    <a:pt x="499958" y="195964"/>
                  </a:lnTo>
                  <a:lnTo>
                    <a:pt x="451998" y="193995"/>
                  </a:lnTo>
                  <a:lnTo>
                    <a:pt x="404491" y="189564"/>
                  </a:lnTo>
                  <a:lnTo>
                    <a:pt x="357436" y="184147"/>
                  </a:lnTo>
                  <a:lnTo>
                    <a:pt x="309928" y="175776"/>
                  </a:lnTo>
                  <a:lnTo>
                    <a:pt x="263325" y="165929"/>
                  </a:lnTo>
                  <a:lnTo>
                    <a:pt x="216724" y="154605"/>
                  </a:lnTo>
                  <a:lnTo>
                    <a:pt x="170573" y="142295"/>
                  </a:lnTo>
                  <a:lnTo>
                    <a:pt x="95467" y="108322"/>
                  </a:lnTo>
                  <a:lnTo>
                    <a:pt x="93657" y="98474"/>
                  </a:lnTo>
                  <a:lnTo>
                    <a:pt x="94561" y="88626"/>
                  </a:lnTo>
                  <a:lnTo>
                    <a:pt x="95919" y="77795"/>
                  </a:lnTo>
                  <a:lnTo>
                    <a:pt x="98182" y="67454"/>
                  </a:lnTo>
                  <a:lnTo>
                    <a:pt x="99086" y="57115"/>
                  </a:lnTo>
                  <a:lnTo>
                    <a:pt x="99086" y="47268"/>
                  </a:lnTo>
                  <a:lnTo>
                    <a:pt x="96371" y="38404"/>
                  </a:lnTo>
                  <a:lnTo>
                    <a:pt x="90942" y="31019"/>
                  </a:lnTo>
                  <a:lnTo>
                    <a:pt x="82345" y="27080"/>
                  </a:lnTo>
                  <a:lnTo>
                    <a:pt x="74202" y="22156"/>
                  </a:lnTo>
                  <a:lnTo>
                    <a:pt x="66509" y="16741"/>
                  </a:lnTo>
                  <a:lnTo>
                    <a:pt x="59270" y="11324"/>
                  </a:lnTo>
                  <a:lnTo>
                    <a:pt x="50674" y="5908"/>
                  </a:lnTo>
                  <a:lnTo>
                    <a:pt x="42529" y="2461"/>
                  </a:lnTo>
                  <a:lnTo>
                    <a:pt x="33028" y="0"/>
                  </a:lnTo>
                  <a:lnTo>
                    <a:pt x="23074" y="984"/>
                  </a:lnTo>
                  <a:lnTo>
                    <a:pt x="20812" y="2461"/>
                  </a:lnTo>
                  <a:lnTo>
                    <a:pt x="18097" y="3939"/>
                  </a:lnTo>
                  <a:lnTo>
                    <a:pt x="14931" y="5416"/>
                  </a:lnTo>
                  <a:lnTo>
                    <a:pt x="11764" y="8370"/>
                  </a:lnTo>
                  <a:lnTo>
                    <a:pt x="3167" y="26587"/>
                  </a:lnTo>
                  <a:lnTo>
                    <a:pt x="0" y="44805"/>
                  </a:lnTo>
                  <a:lnTo>
                    <a:pt x="905" y="62530"/>
                  </a:lnTo>
                  <a:lnTo>
                    <a:pt x="5881" y="80749"/>
                  </a:lnTo>
                  <a:lnTo>
                    <a:pt x="12216" y="97983"/>
                  </a:lnTo>
                  <a:lnTo>
                    <a:pt x="20360" y="115707"/>
                  </a:lnTo>
                  <a:lnTo>
                    <a:pt x="28957" y="132448"/>
                  </a:lnTo>
                  <a:lnTo>
                    <a:pt x="36648" y="149682"/>
                  </a:lnTo>
                  <a:lnTo>
                    <a:pt x="56103" y="168883"/>
                  </a:lnTo>
                  <a:lnTo>
                    <a:pt x="77821" y="185132"/>
                  </a:lnTo>
                  <a:lnTo>
                    <a:pt x="100444" y="198426"/>
                  </a:lnTo>
                  <a:lnTo>
                    <a:pt x="124424" y="210736"/>
                  </a:lnTo>
                  <a:lnTo>
                    <a:pt x="148403" y="220583"/>
                  </a:lnTo>
                  <a:lnTo>
                    <a:pt x="173288" y="230922"/>
                  </a:lnTo>
                  <a:lnTo>
                    <a:pt x="197721" y="241755"/>
                  </a:lnTo>
                  <a:lnTo>
                    <a:pt x="222153" y="254064"/>
                  </a:lnTo>
                  <a:lnTo>
                    <a:pt x="231654" y="255049"/>
                  </a:lnTo>
                  <a:lnTo>
                    <a:pt x="240703" y="257511"/>
                  </a:lnTo>
                  <a:lnTo>
                    <a:pt x="249299" y="259972"/>
                  </a:lnTo>
                  <a:lnTo>
                    <a:pt x="258349" y="262926"/>
                  </a:lnTo>
                  <a:lnTo>
                    <a:pt x="266492" y="265389"/>
                  </a:lnTo>
                  <a:lnTo>
                    <a:pt x="274637" y="267850"/>
                  </a:lnTo>
                  <a:lnTo>
                    <a:pt x="283234" y="269820"/>
                  </a:lnTo>
                  <a:lnTo>
                    <a:pt x="293188" y="271790"/>
                  </a:lnTo>
                  <a:lnTo>
                    <a:pt x="295902" y="272774"/>
                  </a:lnTo>
                  <a:lnTo>
                    <a:pt x="299521" y="274251"/>
                  </a:lnTo>
                  <a:lnTo>
                    <a:pt x="303141" y="275236"/>
                  </a:lnTo>
                  <a:lnTo>
                    <a:pt x="306760" y="276713"/>
                  </a:lnTo>
                  <a:lnTo>
                    <a:pt x="309928" y="277206"/>
                  </a:lnTo>
                  <a:lnTo>
                    <a:pt x="313095" y="278190"/>
                  </a:lnTo>
                  <a:lnTo>
                    <a:pt x="316263" y="278683"/>
                  </a:lnTo>
                  <a:lnTo>
                    <a:pt x="319430" y="279175"/>
                  </a:lnTo>
                  <a:close/>
                </a:path>
              </a:pathLst>
            </a:custGeom>
            <a:solidFill>
              <a:srgbClr val="CEB071"/>
            </a:solidFill>
            <a:ln cap="flat" cmpd="sng" w="12700">
              <a:solidFill>
                <a:srgbClr val="CEB07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714" name="Google Shape;714;p43"/>
            <p:cNvSpPr/>
            <p:nvPr/>
          </p:nvSpPr>
          <p:spPr>
            <a:xfrm>
              <a:off x="1715726" y="3695043"/>
              <a:ext cx="68772" cy="20188"/>
            </a:xfrm>
            <a:custGeom>
              <a:rect b="b" l="l" r="r" t="t"/>
              <a:pathLst>
                <a:path extrusionOk="0" h="20187" w="68771">
                  <a:moveTo>
                    <a:pt x="40720" y="20187"/>
                  </a:moveTo>
                  <a:lnTo>
                    <a:pt x="40720" y="20187"/>
                  </a:lnTo>
                  <a:lnTo>
                    <a:pt x="68319" y="20187"/>
                  </a:lnTo>
                  <a:lnTo>
                    <a:pt x="68771" y="17233"/>
                  </a:lnTo>
                  <a:lnTo>
                    <a:pt x="68319" y="14771"/>
                  </a:lnTo>
                  <a:lnTo>
                    <a:pt x="66509" y="12310"/>
                  </a:lnTo>
                  <a:lnTo>
                    <a:pt x="64248" y="10833"/>
                  </a:lnTo>
                  <a:lnTo>
                    <a:pt x="60628" y="9356"/>
                  </a:lnTo>
                  <a:lnTo>
                    <a:pt x="57461" y="8370"/>
                  </a:lnTo>
                  <a:lnTo>
                    <a:pt x="54293" y="7879"/>
                  </a:lnTo>
                  <a:lnTo>
                    <a:pt x="52031" y="7879"/>
                  </a:lnTo>
                  <a:lnTo>
                    <a:pt x="45245" y="5909"/>
                  </a:lnTo>
                  <a:lnTo>
                    <a:pt x="38910" y="4432"/>
                  </a:lnTo>
                  <a:lnTo>
                    <a:pt x="32576" y="2955"/>
                  </a:lnTo>
                  <a:lnTo>
                    <a:pt x="27146" y="1478"/>
                  </a:lnTo>
                  <a:lnTo>
                    <a:pt x="21717" y="0"/>
                  </a:lnTo>
                  <a:lnTo>
                    <a:pt x="16287" y="0"/>
                  </a:lnTo>
                  <a:lnTo>
                    <a:pt x="10858" y="985"/>
                  </a:lnTo>
                  <a:lnTo>
                    <a:pt x="5429" y="3446"/>
                  </a:lnTo>
                  <a:lnTo>
                    <a:pt x="3167" y="4432"/>
                  </a:lnTo>
                  <a:lnTo>
                    <a:pt x="1357" y="6893"/>
                  </a:lnTo>
                  <a:lnTo>
                    <a:pt x="0" y="8370"/>
                  </a:lnTo>
                  <a:lnTo>
                    <a:pt x="0" y="10340"/>
                  </a:lnTo>
                  <a:lnTo>
                    <a:pt x="0" y="12802"/>
                  </a:lnTo>
                  <a:lnTo>
                    <a:pt x="1357" y="15756"/>
                  </a:lnTo>
                  <a:lnTo>
                    <a:pt x="40720" y="20187"/>
                  </a:ln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715" name="Google Shape;715;p43"/>
            <p:cNvSpPr/>
            <p:nvPr/>
          </p:nvSpPr>
          <p:spPr>
            <a:xfrm>
              <a:off x="1671839" y="3657131"/>
              <a:ext cx="280067" cy="38405"/>
            </a:xfrm>
            <a:custGeom>
              <a:rect b="b" l="l" r="r" t="t"/>
              <a:pathLst>
                <a:path extrusionOk="0" h="38404" w="280066">
                  <a:moveTo>
                    <a:pt x="183241" y="38404"/>
                  </a:moveTo>
                  <a:lnTo>
                    <a:pt x="183241" y="38404"/>
                  </a:lnTo>
                  <a:lnTo>
                    <a:pt x="280066" y="31019"/>
                  </a:lnTo>
                  <a:lnTo>
                    <a:pt x="263777" y="21663"/>
                  </a:lnTo>
                  <a:lnTo>
                    <a:pt x="247942" y="16739"/>
                  </a:lnTo>
                  <a:lnTo>
                    <a:pt x="230748" y="14278"/>
                  </a:lnTo>
                  <a:lnTo>
                    <a:pt x="214008" y="14771"/>
                  </a:lnTo>
                  <a:lnTo>
                    <a:pt x="196363" y="14771"/>
                  </a:lnTo>
                  <a:lnTo>
                    <a:pt x="179170" y="14278"/>
                  </a:lnTo>
                  <a:lnTo>
                    <a:pt x="161523" y="12308"/>
                  </a:lnTo>
                  <a:lnTo>
                    <a:pt x="144783" y="7385"/>
                  </a:lnTo>
                  <a:lnTo>
                    <a:pt x="126232" y="5908"/>
                  </a:lnTo>
                  <a:lnTo>
                    <a:pt x="108135" y="4431"/>
                  </a:lnTo>
                  <a:lnTo>
                    <a:pt x="90036" y="2461"/>
                  </a:lnTo>
                  <a:lnTo>
                    <a:pt x="72391" y="1477"/>
                  </a:lnTo>
                  <a:lnTo>
                    <a:pt x="54293" y="0"/>
                  </a:lnTo>
                  <a:lnTo>
                    <a:pt x="36648" y="492"/>
                  </a:lnTo>
                  <a:lnTo>
                    <a:pt x="19455" y="1477"/>
                  </a:lnTo>
                  <a:lnTo>
                    <a:pt x="2713" y="4431"/>
                  </a:lnTo>
                  <a:lnTo>
                    <a:pt x="1356" y="5908"/>
                  </a:lnTo>
                  <a:lnTo>
                    <a:pt x="452" y="7385"/>
                  </a:lnTo>
                  <a:lnTo>
                    <a:pt x="0" y="8862"/>
                  </a:lnTo>
                  <a:lnTo>
                    <a:pt x="0" y="11817"/>
                  </a:lnTo>
                  <a:lnTo>
                    <a:pt x="183241" y="38404"/>
                  </a:ln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716" name="Google Shape;716;p43"/>
            <p:cNvSpPr/>
            <p:nvPr/>
          </p:nvSpPr>
          <p:spPr>
            <a:xfrm>
              <a:off x="1376841" y="3389279"/>
              <a:ext cx="95467" cy="257512"/>
            </a:xfrm>
            <a:custGeom>
              <a:rect b="b" l="l" r="r" t="t"/>
              <a:pathLst>
                <a:path extrusionOk="0" h="257511" w="95467">
                  <a:moveTo>
                    <a:pt x="91394" y="257511"/>
                  </a:moveTo>
                  <a:lnTo>
                    <a:pt x="91394" y="257511"/>
                  </a:lnTo>
                  <a:lnTo>
                    <a:pt x="39815" y="172824"/>
                  </a:lnTo>
                  <a:lnTo>
                    <a:pt x="35742" y="156575"/>
                  </a:lnTo>
                  <a:lnTo>
                    <a:pt x="33028" y="140327"/>
                  </a:lnTo>
                  <a:lnTo>
                    <a:pt x="31671" y="124570"/>
                  </a:lnTo>
                  <a:lnTo>
                    <a:pt x="31671" y="109307"/>
                  </a:lnTo>
                  <a:lnTo>
                    <a:pt x="32123" y="93550"/>
                  </a:lnTo>
                  <a:lnTo>
                    <a:pt x="34386" y="78287"/>
                  </a:lnTo>
                  <a:lnTo>
                    <a:pt x="37552" y="63516"/>
                  </a:lnTo>
                  <a:lnTo>
                    <a:pt x="42529" y="49237"/>
                  </a:lnTo>
                  <a:lnTo>
                    <a:pt x="44792" y="46775"/>
                  </a:lnTo>
                  <a:lnTo>
                    <a:pt x="47506" y="44314"/>
                  </a:lnTo>
                  <a:lnTo>
                    <a:pt x="48864" y="41360"/>
                  </a:lnTo>
                  <a:lnTo>
                    <a:pt x="50674" y="38897"/>
                  </a:lnTo>
                  <a:lnTo>
                    <a:pt x="51579" y="36929"/>
                  </a:lnTo>
                  <a:lnTo>
                    <a:pt x="52936" y="35943"/>
                  </a:lnTo>
                  <a:lnTo>
                    <a:pt x="54293" y="34959"/>
                  </a:lnTo>
                  <a:lnTo>
                    <a:pt x="57461" y="34466"/>
                  </a:lnTo>
                  <a:lnTo>
                    <a:pt x="57461" y="31512"/>
                  </a:lnTo>
                  <a:lnTo>
                    <a:pt x="58365" y="29049"/>
                  </a:lnTo>
                  <a:lnTo>
                    <a:pt x="59270" y="26588"/>
                  </a:lnTo>
                  <a:lnTo>
                    <a:pt x="60628" y="24618"/>
                  </a:lnTo>
                  <a:lnTo>
                    <a:pt x="61984" y="22649"/>
                  </a:lnTo>
                  <a:lnTo>
                    <a:pt x="64248" y="20680"/>
                  </a:lnTo>
                  <a:lnTo>
                    <a:pt x="66962" y="18710"/>
                  </a:lnTo>
                  <a:lnTo>
                    <a:pt x="69677" y="16741"/>
                  </a:lnTo>
                  <a:lnTo>
                    <a:pt x="71034" y="16741"/>
                  </a:lnTo>
                  <a:lnTo>
                    <a:pt x="72391" y="18710"/>
                  </a:lnTo>
                  <a:lnTo>
                    <a:pt x="73296" y="21172"/>
                  </a:lnTo>
                  <a:lnTo>
                    <a:pt x="73748" y="22649"/>
                  </a:lnTo>
                  <a:lnTo>
                    <a:pt x="76012" y="20680"/>
                  </a:lnTo>
                  <a:lnTo>
                    <a:pt x="78726" y="20680"/>
                  </a:lnTo>
                  <a:lnTo>
                    <a:pt x="80987" y="20680"/>
                  </a:lnTo>
                  <a:lnTo>
                    <a:pt x="83703" y="21664"/>
                  </a:lnTo>
                  <a:lnTo>
                    <a:pt x="86418" y="22157"/>
                  </a:lnTo>
                  <a:lnTo>
                    <a:pt x="89132" y="23141"/>
                  </a:lnTo>
                  <a:lnTo>
                    <a:pt x="92299" y="23141"/>
                  </a:lnTo>
                  <a:lnTo>
                    <a:pt x="95467" y="22649"/>
                  </a:lnTo>
                  <a:lnTo>
                    <a:pt x="94561" y="18218"/>
                  </a:lnTo>
                  <a:lnTo>
                    <a:pt x="92751" y="14771"/>
                  </a:lnTo>
                  <a:lnTo>
                    <a:pt x="89584" y="11324"/>
                  </a:lnTo>
                  <a:lnTo>
                    <a:pt x="86870" y="8370"/>
                  </a:lnTo>
                  <a:lnTo>
                    <a:pt x="82797" y="5416"/>
                  </a:lnTo>
                  <a:lnTo>
                    <a:pt x="79178" y="2954"/>
                  </a:lnTo>
                  <a:lnTo>
                    <a:pt x="75106" y="985"/>
                  </a:lnTo>
                  <a:lnTo>
                    <a:pt x="72391" y="0"/>
                  </a:lnTo>
                  <a:lnTo>
                    <a:pt x="67867" y="0"/>
                  </a:lnTo>
                  <a:lnTo>
                    <a:pt x="63795" y="0"/>
                  </a:lnTo>
                  <a:lnTo>
                    <a:pt x="60175" y="492"/>
                  </a:lnTo>
                  <a:lnTo>
                    <a:pt x="57461" y="1477"/>
                  </a:lnTo>
                  <a:lnTo>
                    <a:pt x="54293" y="1477"/>
                  </a:lnTo>
                  <a:lnTo>
                    <a:pt x="51579" y="1969"/>
                  </a:lnTo>
                  <a:lnTo>
                    <a:pt x="48864" y="2462"/>
                  </a:lnTo>
                  <a:lnTo>
                    <a:pt x="46602" y="2954"/>
                  </a:lnTo>
                  <a:lnTo>
                    <a:pt x="38910" y="8863"/>
                  </a:lnTo>
                  <a:lnTo>
                    <a:pt x="33481" y="17233"/>
                  </a:lnTo>
                  <a:lnTo>
                    <a:pt x="28956" y="26588"/>
                  </a:lnTo>
                  <a:lnTo>
                    <a:pt x="25789" y="37420"/>
                  </a:lnTo>
                  <a:lnTo>
                    <a:pt x="22170" y="47760"/>
                  </a:lnTo>
                  <a:lnTo>
                    <a:pt x="19003" y="58592"/>
                  </a:lnTo>
                  <a:lnTo>
                    <a:pt x="14478" y="68440"/>
                  </a:lnTo>
                  <a:lnTo>
                    <a:pt x="9500" y="77303"/>
                  </a:lnTo>
                  <a:lnTo>
                    <a:pt x="5429" y="79272"/>
                  </a:lnTo>
                  <a:lnTo>
                    <a:pt x="2713" y="82718"/>
                  </a:lnTo>
                  <a:lnTo>
                    <a:pt x="1357" y="84195"/>
                  </a:lnTo>
                  <a:lnTo>
                    <a:pt x="452" y="86658"/>
                  </a:lnTo>
                  <a:lnTo>
                    <a:pt x="0" y="89612"/>
                  </a:lnTo>
                  <a:lnTo>
                    <a:pt x="0" y="92566"/>
                  </a:lnTo>
                  <a:lnTo>
                    <a:pt x="452" y="115215"/>
                  </a:lnTo>
                  <a:lnTo>
                    <a:pt x="3619" y="136880"/>
                  </a:lnTo>
                  <a:lnTo>
                    <a:pt x="8144" y="157560"/>
                  </a:lnTo>
                  <a:lnTo>
                    <a:pt x="15383" y="176762"/>
                  </a:lnTo>
                  <a:lnTo>
                    <a:pt x="23980" y="194487"/>
                  </a:lnTo>
                  <a:lnTo>
                    <a:pt x="34838" y="212213"/>
                  </a:lnTo>
                  <a:lnTo>
                    <a:pt x="47506" y="228461"/>
                  </a:lnTo>
                  <a:lnTo>
                    <a:pt x="62890" y="244217"/>
                  </a:lnTo>
                  <a:lnTo>
                    <a:pt x="66509" y="245694"/>
                  </a:lnTo>
                  <a:lnTo>
                    <a:pt x="70581" y="247663"/>
                  </a:lnTo>
                  <a:lnTo>
                    <a:pt x="73748" y="249140"/>
                  </a:lnTo>
                  <a:lnTo>
                    <a:pt x="77368" y="251603"/>
                  </a:lnTo>
                  <a:lnTo>
                    <a:pt x="80535" y="253080"/>
                  </a:lnTo>
                  <a:lnTo>
                    <a:pt x="83703" y="255050"/>
                  </a:lnTo>
                  <a:lnTo>
                    <a:pt x="87322" y="256034"/>
                  </a:lnTo>
                  <a:lnTo>
                    <a:pt x="91394" y="257511"/>
                  </a:lnTo>
                  <a:close/>
                </a:path>
              </a:pathLst>
            </a:custGeom>
            <a:solidFill>
              <a:srgbClr val="CEB071"/>
            </a:solidFill>
            <a:ln cap="flat" cmpd="sng" w="12700">
              <a:solidFill>
                <a:srgbClr val="CEB07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717" name="Google Shape;717;p43"/>
            <p:cNvSpPr/>
            <p:nvPr/>
          </p:nvSpPr>
          <p:spPr>
            <a:xfrm>
              <a:off x="1946476" y="3343489"/>
              <a:ext cx="301784" cy="257019"/>
            </a:xfrm>
            <a:custGeom>
              <a:rect b="b" l="l" r="r" t="t"/>
              <a:pathLst>
                <a:path extrusionOk="0" h="257018" w="301783">
                  <a:moveTo>
                    <a:pt x="91394" y="257018"/>
                  </a:moveTo>
                  <a:lnTo>
                    <a:pt x="91394" y="257018"/>
                  </a:lnTo>
                  <a:lnTo>
                    <a:pt x="255633" y="230430"/>
                  </a:lnTo>
                  <a:lnTo>
                    <a:pt x="257442" y="226983"/>
                  </a:lnTo>
                  <a:lnTo>
                    <a:pt x="260158" y="225014"/>
                  </a:lnTo>
                  <a:lnTo>
                    <a:pt x="262873" y="223045"/>
                  </a:lnTo>
                  <a:lnTo>
                    <a:pt x="266492" y="222060"/>
                  </a:lnTo>
                  <a:lnTo>
                    <a:pt x="269206" y="220583"/>
                  </a:lnTo>
                  <a:lnTo>
                    <a:pt x="273279" y="220090"/>
                  </a:lnTo>
                  <a:lnTo>
                    <a:pt x="277351" y="219105"/>
                  </a:lnTo>
                  <a:lnTo>
                    <a:pt x="281423" y="218613"/>
                  </a:lnTo>
                  <a:lnTo>
                    <a:pt x="283232" y="215659"/>
                  </a:lnTo>
                  <a:lnTo>
                    <a:pt x="285496" y="212704"/>
                  </a:lnTo>
                  <a:lnTo>
                    <a:pt x="287305" y="209750"/>
                  </a:lnTo>
                  <a:lnTo>
                    <a:pt x="290019" y="207289"/>
                  </a:lnTo>
                  <a:lnTo>
                    <a:pt x="292282" y="204334"/>
                  </a:lnTo>
                  <a:lnTo>
                    <a:pt x="294996" y="202857"/>
                  </a:lnTo>
                  <a:lnTo>
                    <a:pt x="297712" y="201872"/>
                  </a:lnTo>
                  <a:lnTo>
                    <a:pt x="301783" y="201872"/>
                  </a:lnTo>
                  <a:lnTo>
                    <a:pt x="301331" y="197441"/>
                  </a:lnTo>
                  <a:lnTo>
                    <a:pt x="299521" y="194979"/>
                  </a:lnTo>
                  <a:lnTo>
                    <a:pt x="296354" y="193995"/>
                  </a:lnTo>
                  <a:lnTo>
                    <a:pt x="293639" y="195963"/>
                  </a:lnTo>
                  <a:lnTo>
                    <a:pt x="290925" y="199903"/>
                  </a:lnTo>
                  <a:lnTo>
                    <a:pt x="289567" y="201872"/>
                  </a:lnTo>
                  <a:lnTo>
                    <a:pt x="275993" y="191532"/>
                  </a:lnTo>
                  <a:lnTo>
                    <a:pt x="273731" y="193009"/>
                  </a:lnTo>
                  <a:lnTo>
                    <a:pt x="271470" y="193502"/>
                  </a:lnTo>
                  <a:lnTo>
                    <a:pt x="268754" y="193009"/>
                  </a:lnTo>
                  <a:lnTo>
                    <a:pt x="266492" y="191532"/>
                  </a:lnTo>
                  <a:lnTo>
                    <a:pt x="263325" y="182177"/>
                  </a:lnTo>
                  <a:lnTo>
                    <a:pt x="261515" y="172330"/>
                  </a:lnTo>
                  <a:lnTo>
                    <a:pt x="259706" y="161991"/>
                  </a:lnTo>
                  <a:lnTo>
                    <a:pt x="259253" y="152143"/>
                  </a:lnTo>
                  <a:lnTo>
                    <a:pt x="257442" y="140817"/>
                  </a:lnTo>
                  <a:lnTo>
                    <a:pt x="256086" y="129985"/>
                  </a:lnTo>
                  <a:lnTo>
                    <a:pt x="253371" y="119153"/>
                  </a:lnTo>
                  <a:lnTo>
                    <a:pt x="250203" y="108322"/>
                  </a:lnTo>
                  <a:lnTo>
                    <a:pt x="249751" y="93550"/>
                  </a:lnTo>
                  <a:lnTo>
                    <a:pt x="249299" y="80256"/>
                  </a:lnTo>
                  <a:lnTo>
                    <a:pt x="247942" y="66962"/>
                  </a:lnTo>
                  <a:lnTo>
                    <a:pt x="247037" y="54160"/>
                  </a:lnTo>
                  <a:lnTo>
                    <a:pt x="245680" y="40866"/>
                  </a:lnTo>
                  <a:lnTo>
                    <a:pt x="244774" y="27572"/>
                  </a:lnTo>
                  <a:lnTo>
                    <a:pt x="243417" y="13785"/>
                  </a:lnTo>
                  <a:lnTo>
                    <a:pt x="243417" y="0"/>
                  </a:lnTo>
                  <a:lnTo>
                    <a:pt x="240703" y="0"/>
                  </a:lnTo>
                  <a:lnTo>
                    <a:pt x="237987" y="984"/>
                  </a:lnTo>
                  <a:lnTo>
                    <a:pt x="235273" y="1968"/>
                  </a:lnTo>
                  <a:lnTo>
                    <a:pt x="233464" y="4431"/>
                  </a:lnTo>
                  <a:lnTo>
                    <a:pt x="230748" y="6400"/>
                  </a:lnTo>
                  <a:lnTo>
                    <a:pt x="229391" y="8862"/>
                  </a:lnTo>
                  <a:lnTo>
                    <a:pt x="227581" y="11816"/>
                  </a:lnTo>
                  <a:lnTo>
                    <a:pt x="226677" y="14771"/>
                  </a:lnTo>
                  <a:lnTo>
                    <a:pt x="225319" y="39389"/>
                  </a:lnTo>
                  <a:lnTo>
                    <a:pt x="225771" y="64500"/>
                  </a:lnTo>
                  <a:lnTo>
                    <a:pt x="227129" y="89611"/>
                  </a:lnTo>
                  <a:lnTo>
                    <a:pt x="229391" y="115214"/>
                  </a:lnTo>
                  <a:lnTo>
                    <a:pt x="230296" y="139833"/>
                  </a:lnTo>
                  <a:lnTo>
                    <a:pt x="231200" y="163959"/>
                  </a:lnTo>
                  <a:lnTo>
                    <a:pt x="230748" y="187594"/>
                  </a:lnTo>
                  <a:lnTo>
                    <a:pt x="228034" y="209750"/>
                  </a:lnTo>
                  <a:lnTo>
                    <a:pt x="217175" y="214181"/>
                  </a:lnTo>
                  <a:lnTo>
                    <a:pt x="214913" y="214674"/>
                  </a:lnTo>
                  <a:lnTo>
                    <a:pt x="213103" y="216644"/>
                  </a:lnTo>
                  <a:lnTo>
                    <a:pt x="211293" y="219105"/>
                  </a:lnTo>
                  <a:lnTo>
                    <a:pt x="210389" y="221568"/>
                  </a:lnTo>
                  <a:lnTo>
                    <a:pt x="190028" y="233384"/>
                  </a:lnTo>
                  <a:lnTo>
                    <a:pt x="172383" y="223045"/>
                  </a:lnTo>
                  <a:lnTo>
                    <a:pt x="147497" y="240770"/>
                  </a:lnTo>
                  <a:lnTo>
                    <a:pt x="144783" y="238800"/>
                  </a:lnTo>
                  <a:lnTo>
                    <a:pt x="143426" y="236339"/>
                  </a:lnTo>
                  <a:lnTo>
                    <a:pt x="143426" y="182670"/>
                  </a:lnTo>
                  <a:lnTo>
                    <a:pt x="139354" y="121616"/>
                  </a:lnTo>
                  <a:lnTo>
                    <a:pt x="136187" y="119646"/>
                  </a:lnTo>
                  <a:lnTo>
                    <a:pt x="134829" y="117184"/>
                  </a:lnTo>
                  <a:lnTo>
                    <a:pt x="134377" y="113737"/>
                  </a:lnTo>
                  <a:lnTo>
                    <a:pt x="134829" y="110783"/>
                  </a:lnTo>
                  <a:lnTo>
                    <a:pt x="134829" y="106845"/>
                  </a:lnTo>
                  <a:lnTo>
                    <a:pt x="134829" y="103889"/>
                  </a:lnTo>
                  <a:lnTo>
                    <a:pt x="133925" y="100935"/>
                  </a:lnTo>
                  <a:lnTo>
                    <a:pt x="132567" y="99458"/>
                  </a:lnTo>
                  <a:lnTo>
                    <a:pt x="132567" y="96504"/>
                  </a:lnTo>
                  <a:lnTo>
                    <a:pt x="133925" y="94534"/>
                  </a:lnTo>
                  <a:lnTo>
                    <a:pt x="135281" y="92565"/>
                  </a:lnTo>
                  <a:lnTo>
                    <a:pt x="136639" y="89118"/>
                  </a:lnTo>
                  <a:lnTo>
                    <a:pt x="135281" y="87149"/>
                  </a:lnTo>
                  <a:lnTo>
                    <a:pt x="134829" y="85672"/>
                  </a:lnTo>
                  <a:lnTo>
                    <a:pt x="133925" y="82718"/>
                  </a:lnTo>
                  <a:lnTo>
                    <a:pt x="132567" y="80256"/>
                  </a:lnTo>
                  <a:lnTo>
                    <a:pt x="128494" y="31019"/>
                  </a:lnTo>
                  <a:lnTo>
                    <a:pt x="5429" y="45789"/>
                  </a:lnTo>
                  <a:lnTo>
                    <a:pt x="2713" y="46282"/>
                  </a:lnTo>
                  <a:lnTo>
                    <a:pt x="2713" y="48252"/>
                  </a:lnTo>
                  <a:lnTo>
                    <a:pt x="2261" y="51206"/>
                  </a:lnTo>
                  <a:lnTo>
                    <a:pt x="0" y="54653"/>
                  </a:lnTo>
                  <a:lnTo>
                    <a:pt x="1809" y="52683"/>
                  </a:lnTo>
                  <a:lnTo>
                    <a:pt x="4975" y="51699"/>
                  </a:lnTo>
                  <a:lnTo>
                    <a:pt x="7691" y="51699"/>
                  </a:lnTo>
                  <a:lnTo>
                    <a:pt x="11310" y="52190"/>
                  </a:lnTo>
                  <a:lnTo>
                    <a:pt x="14478" y="52190"/>
                  </a:lnTo>
                  <a:lnTo>
                    <a:pt x="18097" y="52683"/>
                  </a:lnTo>
                  <a:lnTo>
                    <a:pt x="21264" y="52683"/>
                  </a:lnTo>
                  <a:lnTo>
                    <a:pt x="24432" y="53176"/>
                  </a:lnTo>
                  <a:lnTo>
                    <a:pt x="26694" y="53667"/>
                  </a:lnTo>
                  <a:lnTo>
                    <a:pt x="27598" y="55637"/>
                  </a:lnTo>
                  <a:lnTo>
                    <a:pt x="28051" y="58099"/>
                  </a:lnTo>
                  <a:lnTo>
                    <a:pt x="28956" y="61053"/>
                  </a:lnTo>
                  <a:lnTo>
                    <a:pt x="32123" y="59084"/>
                  </a:lnTo>
                  <a:lnTo>
                    <a:pt x="35290" y="60561"/>
                  </a:lnTo>
                  <a:lnTo>
                    <a:pt x="38458" y="62530"/>
                  </a:lnTo>
                  <a:lnTo>
                    <a:pt x="42077" y="66470"/>
                  </a:lnTo>
                  <a:lnTo>
                    <a:pt x="45243" y="70408"/>
                  </a:lnTo>
                  <a:lnTo>
                    <a:pt x="48411" y="74839"/>
                  </a:lnTo>
                  <a:lnTo>
                    <a:pt x="51578" y="78779"/>
                  </a:lnTo>
                  <a:lnTo>
                    <a:pt x="54745" y="81733"/>
                  </a:lnTo>
                  <a:lnTo>
                    <a:pt x="54293" y="79763"/>
                  </a:lnTo>
                  <a:lnTo>
                    <a:pt x="53841" y="77795"/>
                  </a:lnTo>
                  <a:lnTo>
                    <a:pt x="53388" y="74839"/>
                  </a:lnTo>
                  <a:lnTo>
                    <a:pt x="53388" y="72871"/>
                  </a:lnTo>
                  <a:lnTo>
                    <a:pt x="54293" y="71885"/>
                  </a:lnTo>
                  <a:lnTo>
                    <a:pt x="54745" y="70901"/>
                  </a:lnTo>
                  <a:lnTo>
                    <a:pt x="55651" y="70408"/>
                  </a:lnTo>
                  <a:lnTo>
                    <a:pt x="58817" y="72871"/>
                  </a:lnTo>
                  <a:lnTo>
                    <a:pt x="64248" y="92073"/>
                  </a:lnTo>
                  <a:lnTo>
                    <a:pt x="69677" y="112753"/>
                  </a:lnTo>
                  <a:lnTo>
                    <a:pt x="73748" y="133432"/>
                  </a:lnTo>
                  <a:lnTo>
                    <a:pt x="76916" y="155588"/>
                  </a:lnTo>
                  <a:lnTo>
                    <a:pt x="78726" y="177253"/>
                  </a:lnTo>
                  <a:lnTo>
                    <a:pt x="80535" y="199410"/>
                  </a:lnTo>
                  <a:lnTo>
                    <a:pt x="80535" y="220583"/>
                  </a:lnTo>
                  <a:lnTo>
                    <a:pt x="80535" y="242247"/>
                  </a:lnTo>
                  <a:lnTo>
                    <a:pt x="87322" y="255541"/>
                  </a:lnTo>
                  <a:lnTo>
                    <a:pt x="88680" y="255541"/>
                  </a:lnTo>
                  <a:lnTo>
                    <a:pt x="91394" y="257018"/>
                  </a:lnTo>
                  <a:close/>
                </a:path>
              </a:pathLst>
            </a:custGeom>
            <a:solidFill>
              <a:srgbClr val="FFFFFF"/>
            </a:solidFill>
            <a:ln cap="flat" cmpd="sng" w="127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718" name="Google Shape;718;p43"/>
            <p:cNvSpPr/>
            <p:nvPr/>
          </p:nvSpPr>
          <p:spPr>
            <a:xfrm>
              <a:off x="2286718" y="3312962"/>
              <a:ext cx="41174" cy="183655"/>
            </a:xfrm>
            <a:custGeom>
              <a:rect b="b" l="l" r="r" t="t"/>
              <a:pathLst>
                <a:path extrusionOk="0" h="183654" w="41173">
                  <a:moveTo>
                    <a:pt x="21718" y="183654"/>
                  </a:moveTo>
                  <a:lnTo>
                    <a:pt x="21718" y="183654"/>
                  </a:lnTo>
                  <a:lnTo>
                    <a:pt x="41173" y="171837"/>
                  </a:lnTo>
                  <a:lnTo>
                    <a:pt x="24432" y="3445"/>
                  </a:lnTo>
                  <a:lnTo>
                    <a:pt x="22170" y="2461"/>
                  </a:lnTo>
                  <a:lnTo>
                    <a:pt x="22170" y="984"/>
                  </a:lnTo>
                  <a:lnTo>
                    <a:pt x="21264" y="0"/>
                  </a:lnTo>
                  <a:lnTo>
                    <a:pt x="19003" y="491"/>
                  </a:lnTo>
                  <a:lnTo>
                    <a:pt x="15383" y="1477"/>
                  </a:lnTo>
                  <a:lnTo>
                    <a:pt x="13121" y="4431"/>
                  </a:lnTo>
                  <a:lnTo>
                    <a:pt x="10858" y="7385"/>
                  </a:lnTo>
                  <a:lnTo>
                    <a:pt x="9502" y="10831"/>
                  </a:lnTo>
                  <a:lnTo>
                    <a:pt x="7238" y="14278"/>
                  </a:lnTo>
                  <a:lnTo>
                    <a:pt x="5429" y="17725"/>
                  </a:lnTo>
                  <a:lnTo>
                    <a:pt x="2715" y="20186"/>
                  </a:lnTo>
                  <a:lnTo>
                    <a:pt x="0" y="23140"/>
                  </a:lnTo>
                  <a:lnTo>
                    <a:pt x="12216" y="129985"/>
                  </a:lnTo>
                  <a:lnTo>
                    <a:pt x="12216" y="127524"/>
                  </a:lnTo>
                  <a:lnTo>
                    <a:pt x="12216" y="126538"/>
                  </a:lnTo>
                  <a:lnTo>
                    <a:pt x="13121" y="126046"/>
                  </a:lnTo>
                  <a:lnTo>
                    <a:pt x="14931" y="125554"/>
                  </a:lnTo>
                  <a:lnTo>
                    <a:pt x="15835" y="124569"/>
                  </a:lnTo>
                  <a:lnTo>
                    <a:pt x="18098" y="126538"/>
                  </a:lnTo>
                  <a:lnTo>
                    <a:pt x="19908" y="128508"/>
                  </a:lnTo>
                  <a:lnTo>
                    <a:pt x="19003" y="129985"/>
                  </a:lnTo>
                  <a:lnTo>
                    <a:pt x="18550" y="131955"/>
                  </a:lnTo>
                  <a:lnTo>
                    <a:pt x="17645" y="134909"/>
                  </a:lnTo>
                  <a:lnTo>
                    <a:pt x="16289" y="136879"/>
                  </a:lnTo>
                  <a:lnTo>
                    <a:pt x="14931" y="138849"/>
                  </a:lnTo>
                  <a:lnTo>
                    <a:pt x="13121" y="138849"/>
                  </a:lnTo>
                  <a:lnTo>
                    <a:pt x="9502" y="141803"/>
                  </a:lnTo>
                  <a:lnTo>
                    <a:pt x="19003" y="180700"/>
                  </a:lnTo>
                  <a:lnTo>
                    <a:pt x="20360" y="182177"/>
                  </a:lnTo>
                  <a:lnTo>
                    <a:pt x="21718" y="183654"/>
                  </a:lnTo>
                  <a:close/>
                </a:path>
              </a:pathLst>
            </a:custGeom>
            <a:solidFill>
              <a:srgbClr val="FFFFFF"/>
            </a:solidFill>
            <a:ln cap="flat" cmpd="sng" w="127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719" name="Google Shape;719;p43"/>
            <p:cNvSpPr/>
            <p:nvPr/>
          </p:nvSpPr>
          <p:spPr>
            <a:xfrm>
              <a:off x="1911184" y="3396665"/>
              <a:ext cx="25790" cy="4924"/>
            </a:xfrm>
            <a:custGeom>
              <a:rect b="b" l="l" r="r" t="t"/>
              <a:pathLst>
                <a:path extrusionOk="0" h="4923" w="25789">
                  <a:moveTo>
                    <a:pt x="10858" y="4923"/>
                  </a:moveTo>
                  <a:lnTo>
                    <a:pt x="10858" y="4923"/>
                  </a:lnTo>
                  <a:lnTo>
                    <a:pt x="24432" y="4923"/>
                  </a:lnTo>
                  <a:lnTo>
                    <a:pt x="25789" y="2954"/>
                  </a:lnTo>
                  <a:lnTo>
                    <a:pt x="25337" y="1968"/>
                  </a:lnTo>
                  <a:lnTo>
                    <a:pt x="23074" y="491"/>
                  </a:lnTo>
                  <a:lnTo>
                    <a:pt x="20360" y="491"/>
                  </a:lnTo>
                  <a:lnTo>
                    <a:pt x="16289" y="0"/>
                  </a:lnTo>
                  <a:lnTo>
                    <a:pt x="12669" y="0"/>
                  </a:lnTo>
                  <a:lnTo>
                    <a:pt x="9502" y="0"/>
                  </a:lnTo>
                  <a:lnTo>
                    <a:pt x="8144" y="0"/>
                  </a:lnTo>
                  <a:lnTo>
                    <a:pt x="5429" y="0"/>
                  </a:lnTo>
                  <a:lnTo>
                    <a:pt x="2715" y="491"/>
                  </a:lnTo>
                  <a:lnTo>
                    <a:pt x="452" y="984"/>
                  </a:lnTo>
                  <a:lnTo>
                    <a:pt x="0" y="1477"/>
                  </a:lnTo>
                  <a:lnTo>
                    <a:pt x="10858" y="4923"/>
                  </a:lnTo>
                  <a:close/>
                </a:path>
              </a:pathLst>
            </a:custGeom>
            <a:solidFill>
              <a:srgbClr val="FFFFFF"/>
            </a:solidFill>
            <a:ln cap="flat" cmpd="sng" w="127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720" name="Google Shape;720;p43"/>
            <p:cNvSpPr/>
            <p:nvPr/>
          </p:nvSpPr>
          <p:spPr>
            <a:xfrm>
              <a:off x="1618449" y="2922017"/>
              <a:ext cx="643837" cy="443629"/>
            </a:xfrm>
            <a:custGeom>
              <a:rect b="b" l="l" r="r" t="t"/>
              <a:pathLst>
                <a:path extrusionOk="0" h="443628" w="643836">
                  <a:moveTo>
                    <a:pt x="229844" y="443628"/>
                  </a:moveTo>
                  <a:lnTo>
                    <a:pt x="229844" y="443628"/>
                  </a:lnTo>
                  <a:lnTo>
                    <a:pt x="249299" y="443136"/>
                  </a:lnTo>
                  <a:lnTo>
                    <a:pt x="268754" y="442151"/>
                  </a:lnTo>
                  <a:lnTo>
                    <a:pt x="288211" y="440674"/>
                  </a:lnTo>
                  <a:lnTo>
                    <a:pt x="308118" y="439197"/>
                  </a:lnTo>
                  <a:lnTo>
                    <a:pt x="327121" y="436735"/>
                  </a:lnTo>
                  <a:lnTo>
                    <a:pt x="347028" y="434765"/>
                  </a:lnTo>
                  <a:lnTo>
                    <a:pt x="366485" y="431811"/>
                  </a:lnTo>
                  <a:lnTo>
                    <a:pt x="386844" y="428857"/>
                  </a:lnTo>
                  <a:lnTo>
                    <a:pt x="406753" y="424917"/>
                  </a:lnTo>
                  <a:lnTo>
                    <a:pt x="426660" y="420979"/>
                  </a:lnTo>
                  <a:lnTo>
                    <a:pt x="446115" y="416055"/>
                  </a:lnTo>
                  <a:lnTo>
                    <a:pt x="466023" y="411624"/>
                  </a:lnTo>
                  <a:lnTo>
                    <a:pt x="485026" y="406208"/>
                  </a:lnTo>
                  <a:lnTo>
                    <a:pt x="504029" y="400791"/>
                  </a:lnTo>
                  <a:lnTo>
                    <a:pt x="522580" y="394883"/>
                  </a:lnTo>
                  <a:lnTo>
                    <a:pt x="541130" y="389959"/>
                  </a:lnTo>
                  <a:lnTo>
                    <a:pt x="546107" y="387005"/>
                  </a:lnTo>
                  <a:lnTo>
                    <a:pt x="551084" y="385036"/>
                  </a:lnTo>
                  <a:lnTo>
                    <a:pt x="556061" y="383559"/>
                  </a:lnTo>
                  <a:lnTo>
                    <a:pt x="561039" y="382082"/>
                  </a:lnTo>
                  <a:lnTo>
                    <a:pt x="565562" y="379619"/>
                  </a:lnTo>
                  <a:lnTo>
                    <a:pt x="570087" y="377651"/>
                  </a:lnTo>
                  <a:lnTo>
                    <a:pt x="574159" y="375188"/>
                  </a:lnTo>
                  <a:lnTo>
                    <a:pt x="578231" y="372234"/>
                  </a:lnTo>
                  <a:lnTo>
                    <a:pt x="511268" y="387005"/>
                  </a:lnTo>
                  <a:lnTo>
                    <a:pt x="508553" y="385036"/>
                  </a:lnTo>
                  <a:lnTo>
                    <a:pt x="507196" y="382574"/>
                  </a:lnTo>
                  <a:lnTo>
                    <a:pt x="508101" y="377158"/>
                  </a:lnTo>
                  <a:lnTo>
                    <a:pt x="510816" y="372234"/>
                  </a:lnTo>
                  <a:lnTo>
                    <a:pt x="513078" y="367803"/>
                  </a:lnTo>
                  <a:lnTo>
                    <a:pt x="517150" y="363863"/>
                  </a:lnTo>
                  <a:lnTo>
                    <a:pt x="520769" y="359432"/>
                  </a:lnTo>
                  <a:lnTo>
                    <a:pt x="524842" y="356970"/>
                  </a:lnTo>
                  <a:lnTo>
                    <a:pt x="529366" y="354016"/>
                  </a:lnTo>
                  <a:lnTo>
                    <a:pt x="534343" y="353032"/>
                  </a:lnTo>
                  <a:lnTo>
                    <a:pt x="548822" y="347124"/>
                  </a:lnTo>
                  <a:lnTo>
                    <a:pt x="563753" y="341214"/>
                  </a:lnTo>
                  <a:lnTo>
                    <a:pt x="577326" y="334813"/>
                  </a:lnTo>
                  <a:lnTo>
                    <a:pt x="590900" y="328905"/>
                  </a:lnTo>
                  <a:lnTo>
                    <a:pt x="603568" y="322012"/>
                  </a:lnTo>
                  <a:lnTo>
                    <a:pt x="616690" y="315611"/>
                  </a:lnTo>
                  <a:lnTo>
                    <a:pt x="628906" y="308717"/>
                  </a:lnTo>
                  <a:lnTo>
                    <a:pt x="641122" y="302317"/>
                  </a:lnTo>
                  <a:lnTo>
                    <a:pt x="642479" y="299363"/>
                  </a:lnTo>
                  <a:lnTo>
                    <a:pt x="643836" y="296901"/>
                  </a:lnTo>
                  <a:lnTo>
                    <a:pt x="643836" y="293946"/>
                  </a:lnTo>
                  <a:lnTo>
                    <a:pt x="643836" y="291978"/>
                  </a:lnTo>
                  <a:lnTo>
                    <a:pt x="479597" y="341214"/>
                  </a:lnTo>
                  <a:lnTo>
                    <a:pt x="476882" y="339244"/>
                  </a:lnTo>
                  <a:lnTo>
                    <a:pt x="475524" y="336783"/>
                  </a:lnTo>
                  <a:lnTo>
                    <a:pt x="475524" y="332352"/>
                  </a:lnTo>
                  <a:lnTo>
                    <a:pt x="475524" y="329397"/>
                  </a:lnTo>
                  <a:lnTo>
                    <a:pt x="475524" y="326443"/>
                  </a:lnTo>
                  <a:lnTo>
                    <a:pt x="475978" y="324473"/>
                  </a:lnTo>
                  <a:lnTo>
                    <a:pt x="476882" y="322505"/>
                  </a:lnTo>
                  <a:lnTo>
                    <a:pt x="479597" y="321519"/>
                  </a:lnTo>
                  <a:lnTo>
                    <a:pt x="639765" y="248648"/>
                  </a:lnTo>
                  <a:lnTo>
                    <a:pt x="641122" y="244217"/>
                  </a:lnTo>
                  <a:lnTo>
                    <a:pt x="639765" y="241263"/>
                  </a:lnTo>
                  <a:lnTo>
                    <a:pt x="626643" y="243232"/>
                  </a:lnTo>
                  <a:lnTo>
                    <a:pt x="614427" y="247171"/>
                  </a:lnTo>
                  <a:lnTo>
                    <a:pt x="602211" y="251603"/>
                  </a:lnTo>
                  <a:lnTo>
                    <a:pt x="589995" y="257511"/>
                  </a:lnTo>
                  <a:lnTo>
                    <a:pt x="577326" y="263419"/>
                  </a:lnTo>
                  <a:lnTo>
                    <a:pt x="564658" y="269327"/>
                  </a:lnTo>
                  <a:lnTo>
                    <a:pt x="551536" y="274744"/>
                  </a:lnTo>
                  <a:lnTo>
                    <a:pt x="538416" y="280160"/>
                  </a:lnTo>
                  <a:lnTo>
                    <a:pt x="525746" y="283607"/>
                  </a:lnTo>
                  <a:lnTo>
                    <a:pt x="513530" y="289022"/>
                  </a:lnTo>
                  <a:lnTo>
                    <a:pt x="500410" y="294439"/>
                  </a:lnTo>
                  <a:lnTo>
                    <a:pt x="487740" y="299855"/>
                  </a:lnTo>
                  <a:lnTo>
                    <a:pt x="474620" y="304286"/>
                  </a:lnTo>
                  <a:lnTo>
                    <a:pt x="461952" y="307240"/>
                  </a:lnTo>
                  <a:lnTo>
                    <a:pt x="449282" y="308226"/>
                  </a:lnTo>
                  <a:lnTo>
                    <a:pt x="437518" y="306749"/>
                  </a:lnTo>
                  <a:lnTo>
                    <a:pt x="436162" y="305763"/>
                  </a:lnTo>
                  <a:lnTo>
                    <a:pt x="434804" y="303794"/>
                  </a:lnTo>
                  <a:lnTo>
                    <a:pt x="433447" y="301332"/>
                  </a:lnTo>
                  <a:lnTo>
                    <a:pt x="433447" y="299363"/>
                  </a:lnTo>
                  <a:lnTo>
                    <a:pt x="433447" y="296409"/>
                  </a:lnTo>
                  <a:lnTo>
                    <a:pt x="433899" y="293946"/>
                  </a:lnTo>
                  <a:lnTo>
                    <a:pt x="434804" y="290992"/>
                  </a:lnTo>
                  <a:lnTo>
                    <a:pt x="437518" y="289022"/>
                  </a:lnTo>
                  <a:lnTo>
                    <a:pt x="447926" y="282621"/>
                  </a:lnTo>
                  <a:lnTo>
                    <a:pt x="460142" y="277206"/>
                  </a:lnTo>
                  <a:lnTo>
                    <a:pt x="472810" y="271790"/>
                  </a:lnTo>
                  <a:lnTo>
                    <a:pt x="486384" y="266866"/>
                  </a:lnTo>
                  <a:lnTo>
                    <a:pt x="499504" y="260958"/>
                  </a:lnTo>
                  <a:lnTo>
                    <a:pt x="513078" y="255541"/>
                  </a:lnTo>
                  <a:lnTo>
                    <a:pt x="525746" y="249140"/>
                  </a:lnTo>
                  <a:lnTo>
                    <a:pt x="538416" y="242740"/>
                  </a:lnTo>
                  <a:lnTo>
                    <a:pt x="545655" y="239786"/>
                  </a:lnTo>
                  <a:lnTo>
                    <a:pt x="552442" y="237323"/>
                  </a:lnTo>
                  <a:lnTo>
                    <a:pt x="558775" y="233385"/>
                  </a:lnTo>
                  <a:lnTo>
                    <a:pt x="565110" y="229938"/>
                  </a:lnTo>
                  <a:lnTo>
                    <a:pt x="570539" y="225999"/>
                  </a:lnTo>
                  <a:lnTo>
                    <a:pt x="576874" y="222060"/>
                  </a:lnTo>
                  <a:lnTo>
                    <a:pt x="583660" y="217628"/>
                  </a:lnTo>
                  <a:lnTo>
                    <a:pt x="591804" y="214674"/>
                  </a:lnTo>
                  <a:lnTo>
                    <a:pt x="595877" y="210243"/>
                  </a:lnTo>
                  <a:lnTo>
                    <a:pt x="600854" y="207289"/>
                  </a:lnTo>
                  <a:lnTo>
                    <a:pt x="605830" y="204828"/>
                  </a:lnTo>
                  <a:lnTo>
                    <a:pt x="610807" y="202858"/>
                  </a:lnTo>
                  <a:lnTo>
                    <a:pt x="614880" y="200395"/>
                  </a:lnTo>
                  <a:lnTo>
                    <a:pt x="619404" y="198426"/>
                  </a:lnTo>
                  <a:lnTo>
                    <a:pt x="623476" y="195472"/>
                  </a:lnTo>
                  <a:lnTo>
                    <a:pt x="627096" y="192518"/>
                  </a:lnTo>
                  <a:lnTo>
                    <a:pt x="628453" y="188087"/>
                  </a:lnTo>
                  <a:lnTo>
                    <a:pt x="629810" y="184147"/>
                  </a:lnTo>
                  <a:lnTo>
                    <a:pt x="629810" y="179716"/>
                  </a:lnTo>
                  <a:lnTo>
                    <a:pt x="629810" y="176269"/>
                  </a:lnTo>
                  <a:lnTo>
                    <a:pt x="621666" y="179716"/>
                  </a:lnTo>
                  <a:lnTo>
                    <a:pt x="613975" y="184147"/>
                  </a:lnTo>
                  <a:lnTo>
                    <a:pt x="605830" y="188578"/>
                  </a:lnTo>
                  <a:lnTo>
                    <a:pt x="598139" y="193502"/>
                  </a:lnTo>
                  <a:lnTo>
                    <a:pt x="589542" y="197934"/>
                  </a:lnTo>
                  <a:lnTo>
                    <a:pt x="580946" y="202365"/>
                  </a:lnTo>
                  <a:lnTo>
                    <a:pt x="571444" y="205812"/>
                  </a:lnTo>
                  <a:lnTo>
                    <a:pt x="561491" y="208766"/>
                  </a:lnTo>
                  <a:lnTo>
                    <a:pt x="555156" y="212705"/>
                  </a:lnTo>
                  <a:lnTo>
                    <a:pt x="549275" y="216151"/>
                  </a:lnTo>
                  <a:lnTo>
                    <a:pt x="542940" y="218613"/>
                  </a:lnTo>
                  <a:lnTo>
                    <a:pt x="537058" y="221075"/>
                  </a:lnTo>
                  <a:lnTo>
                    <a:pt x="530724" y="222552"/>
                  </a:lnTo>
                  <a:lnTo>
                    <a:pt x="525294" y="224522"/>
                  </a:lnTo>
                  <a:lnTo>
                    <a:pt x="519865" y="226491"/>
                  </a:lnTo>
                  <a:lnTo>
                    <a:pt x="515340" y="229445"/>
                  </a:lnTo>
                  <a:lnTo>
                    <a:pt x="500410" y="233876"/>
                  </a:lnTo>
                  <a:lnTo>
                    <a:pt x="485479" y="239293"/>
                  </a:lnTo>
                  <a:lnTo>
                    <a:pt x="471001" y="244217"/>
                  </a:lnTo>
                  <a:lnTo>
                    <a:pt x="456521" y="249633"/>
                  </a:lnTo>
                  <a:lnTo>
                    <a:pt x="441591" y="253572"/>
                  </a:lnTo>
                  <a:lnTo>
                    <a:pt x="427112" y="257511"/>
                  </a:lnTo>
                  <a:lnTo>
                    <a:pt x="412182" y="259972"/>
                  </a:lnTo>
                  <a:lnTo>
                    <a:pt x="397704" y="260958"/>
                  </a:lnTo>
                  <a:lnTo>
                    <a:pt x="390917" y="245694"/>
                  </a:lnTo>
                  <a:lnTo>
                    <a:pt x="401775" y="236339"/>
                  </a:lnTo>
                  <a:lnTo>
                    <a:pt x="414896" y="229938"/>
                  </a:lnTo>
                  <a:lnTo>
                    <a:pt x="428470" y="225014"/>
                  </a:lnTo>
                  <a:lnTo>
                    <a:pt x="443401" y="220583"/>
                  </a:lnTo>
                  <a:lnTo>
                    <a:pt x="457427" y="215659"/>
                  </a:lnTo>
                  <a:lnTo>
                    <a:pt x="471453" y="210736"/>
                  </a:lnTo>
                  <a:lnTo>
                    <a:pt x="484574" y="204335"/>
                  </a:lnTo>
                  <a:lnTo>
                    <a:pt x="496337" y="196949"/>
                  </a:lnTo>
                  <a:lnTo>
                    <a:pt x="504029" y="193502"/>
                  </a:lnTo>
                  <a:lnTo>
                    <a:pt x="512174" y="190056"/>
                  </a:lnTo>
                  <a:lnTo>
                    <a:pt x="519412" y="186609"/>
                  </a:lnTo>
                  <a:lnTo>
                    <a:pt x="526652" y="183163"/>
                  </a:lnTo>
                  <a:lnTo>
                    <a:pt x="533439" y="179223"/>
                  </a:lnTo>
                  <a:lnTo>
                    <a:pt x="541130" y="175284"/>
                  </a:lnTo>
                  <a:lnTo>
                    <a:pt x="548822" y="171345"/>
                  </a:lnTo>
                  <a:lnTo>
                    <a:pt x="557418" y="168391"/>
                  </a:lnTo>
                  <a:lnTo>
                    <a:pt x="566014" y="163960"/>
                  </a:lnTo>
                  <a:lnTo>
                    <a:pt x="575064" y="160021"/>
                  </a:lnTo>
                  <a:lnTo>
                    <a:pt x="583208" y="155097"/>
                  </a:lnTo>
                  <a:lnTo>
                    <a:pt x="591352" y="150666"/>
                  </a:lnTo>
                  <a:lnTo>
                    <a:pt x="598591" y="145249"/>
                  </a:lnTo>
                  <a:lnTo>
                    <a:pt x="605830" y="139833"/>
                  </a:lnTo>
                  <a:lnTo>
                    <a:pt x="611713" y="133432"/>
                  </a:lnTo>
                  <a:lnTo>
                    <a:pt x="617594" y="127031"/>
                  </a:lnTo>
                  <a:lnTo>
                    <a:pt x="616237" y="124077"/>
                  </a:lnTo>
                  <a:lnTo>
                    <a:pt x="615784" y="121616"/>
                  </a:lnTo>
                  <a:lnTo>
                    <a:pt x="614880" y="118662"/>
                  </a:lnTo>
                  <a:lnTo>
                    <a:pt x="613523" y="116692"/>
                  </a:lnTo>
                  <a:lnTo>
                    <a:pt x="584113" y="132448"/>
                  </a:lnTo>
                  <a:lnTo>
                    <a:pt x="553346" y="147712"/>
                  </a:lnTo>
                  <a:lnTo>
                    <a:pt x="520769" y="161991"/>
                  </a:lnTo>
                  <a:lnTo>
                    <a:pt x="487288" y="175776"/>
                  </a:lnTo>
                  <a:lnTo>
                    <a:pt x="451998" y="187594"/>
                  </a:lnTo>
                  <a:lnTo>
                    <a:pt x="417159" y="198426"/>
                  </a:lnTo>
                  <a:lnTo>
                    <a:pt x="381868" y="207782"/>
                  </a:lnTo>
                  <a:lnTo>
                    <a:pt x="347028" y="216151"/>
                  </a:lnTo>
                  <a:lnTo>
                    <a:pt x="344314" y="215659"/>
                  </a:lnTo>
                  <a:lnTo>
                    <a:pt x="341599" y="215167"/>
                  </a:lnTo>
                  <a:lnTo>
                    <a:pt x="338885" y="214674"/>
                  </a:lnTo>
                  <a:lnTo>
                    <a:pt x="337527" y="214674"/>
                  </a:lnTo>
                  <a:lnTo>
                    <a:pt x="335266" y="210736"/>
                  </a:lnTo>
                  <a:lnTo>
                    <a:pt x="333908" y="208766"/>
                  </a:lnTo>
                  <a:lnTo>
                    <a:pt x="333002" y="206305"/>
                  </a:lnTo>
                  <a:lnTo>
                    <a:pt x="332098" y="202858"/>
                  </a:lnTo>
                  <a:lnTo>
                    <a:pt x="337527" y="185132"/>
                  </a:lnTo>
                  <a:lnTo>
                    <a:pt x="370556" y="177746"/>
                  </a:lnTo>
                  <a:lnTo>
                    <a:pt x="404491" y="168884"/>
                  </a:lnTo>
                  <a:lnTo>
                    <a:pt x="437518" y="158051"/>
                  </a:lnTo>
                  <a:lnTo>
                    <a:pt x="470095" y="145249"/>
                  </a:lnTo>
                  <a:lnTo>
                    <a:pt x="500862" y="129494"/>
                  </a:lnTo>
                  <a:lnTo>
                    <a:pt x="530724" y="112261"/>
                  </a:lnTo>
                  <a:lnTo>
                    <a:pt x="558775" y="91580"/>
                  </a:lnTo>
                  <a:lnTo>
                    <a:pt x="585017" y="68931"/>
                  </a:lnTo>
                  <a:lnTo>
                    <a:pt x="585017" y="61053"/>
                  </a:lnTo>
                  <a:lnTo>
                    <a:pt x="584113" y="54161"/>
                  </a:lnTo>
                  <a:lnTo>
                    <a:pt x="581398" y="47759"/>
                  </a:lnTo>
                  <a:lnTo>
                    <a:pt x="578231" y="41851"/>
                  </a:lnTo>
                  <a:lnTo>
                    <a:pt x="573255" y="35943"/>
                  </a:lnTo>
                  <a:lnTo>
                    <a:pt x="568278" y="30526"/>
                  </a:lnTo>
                  <a:lnTo>
                    <a:pt x="562848" y="25110"/>
                  </a:lnTo>
                  <a:lnTo>
                    <a:pt x="557418" y="19695"/>
                  </a:lnTo>
                  <a:lnTo>
                    <a:pt x="532533" y="7877"/>
                  </a:lnTo>
                  <a:lnTo>
                    <a:pt x="507196" y="1969"/>
                  </a:lnTo>
                  <a:lnTo>
                    <a:pt x="480501" y="0"/>
                  </a:lnTo>
                  <a:lnTo>
                    <a:pt x="454259" y="2954"/>
                  </a:lnTo>
                  <a:lnTo>
                    <a:pt x="427565" y="8370"/>
                  </a:lnTo>
                  <a:lnTo>
                    <a:pt x="401775" y="17232"/>
                  </a:lnTo>
                  <a:lnTo>
                    <a:pt x="376438" y="27572"/>
                  </a:lnTo>
                  <a:lnTo>
                    <a:pt x="352459" y="39389"/>
                  </a:lnTo>
                  <a:lnTo>
                    <a:pt x="347934" y="41358"/>
                  </a:lnTo>
                  <a:lnTo>
                    <a:pt x="343862" y="43821"/>
                  </a:lnTo>
                  <a:lnTo>
                    <a:pt x="339337" y="46282"/>
                  </a:lnTo>
                  <a:lnTo>
                    <a:pt x="335266" y="48745"/>
                  </a:lnTo>
                  <a:lnTo>
                    <a:pt x="330741" y="50714"/>
                  </a:lnTo>
                  <a:lnTo>
                    <a:pt x="327121" y="53176"/>
                  </a:lnTo>
                  <a:lnTo>
                    <a:pt x="323502" y="55638"/>
                  </a:lnTo>
                  <a:lnTo>
                    <a:pt x="321240" y="58592"/>
                  </a:lnTo>
                  <a:lnTo>
                    <a:pt x="318072" y="58592"/>
                  </a:lnTo>
                  <a:lnTo>
                    <a:pt x="316263" y="60069"/>
                  </a:lnTo>
                  <a:lnTo>
                    <a:pt x="313547" y="60562"/>
                  </a:lnTo>
                  <a:lnTo>
                    <a:pt x="310380" y="61546"/>
                  </a:lnTo>
                  <a:lnTo>
                    <a:pt x="307213" y="63516"/>
                  </a:lnTo>
                  <a:lnTo>
                    <a:pt x="304046" y="65977"/>
                  </a:lnTo>
                  <a:lnTo>
                    <a:pt x="299973" y="68440"/>
                  </a:lnTo>
                  <a:lnTo>
                    <a:pt x="296354" y="70901"/>
                  </a:lnTo>
                  <a:lnTo>
                    <a:pt x="292282" y="73364"/>
                  </a:lnTo>
                  <a:lnTo>
                    <a:pt x="288211" y="75825"/>
                  </a:lnTo>
                  <a:lnTo>
                    <a:pt x="284138" y="78779"/>
                  </a:lnTo>
                  <a:lnTo>
                    <a:pt x="281424" y="82226"/>
                  </a:lnTo>
                  <a:lnTo>
                    <a:pt x="274637" y="84687"/>
                  </a:lnTo>
                  <a:lnTo>
                    <a:pt x="268302" y="87642"/>
                  </a:lnTo>
                  <a:lnTo>
                    <a:pt x="261969" y="90596"/>
                  </a:lnTo>
                  <a:lnTo>
                    <a:pt x="256086" y="94043"/>
                  </a:lnTo>
                  <a:lnTo>
                    <a:pt x="249299" y="96504"/>
                  </a:lnTo>
                  <a:lnTo>
                    <a:pt x="242966" y="98967"/>
                  </a:lnTo>
                  <a:lnTo>
                    <a:pt x="236179" y="100444"/>
                  </a:lnTo>
                  <a:lnTo>
                    <a:pt x="229844" y="101921"/>
                  </a:lnTo>
                  <a:lnTo>
                    <a:pt x="180527" y="122600"/>
                  </a:lnTo>
                  <a:lnTo>
                    <a:pt x="180074" y="121616"/>
                  </a:lnTo>
                  <a:lnTo>
                    <a:pt x="179622" y="120139"/>
                  </a:lnTo>
                  <a:lnTo>
                    <a:pt x="179170" y="117676"/>
                  </a:lnTo>
                  <a:lnTo>
                    <a:pt x="179170" y="115215"/>
                  </a:lnTo>
                  <a:lnTo>
                    <a:pt x="227129" y="80749"/>
                  </a:lnTo>
                  <a:lnTo>
                    <a:pt x="227129" y="74841"/>
                  </a:lnTo>
                  <a:lnTo>
                    <a:pt x="226677" y="69917"/>
                  </a:lnTo>
                  <a:lnTo>
                    <a:pt x="224867" y="65486"/>
                  </a:lnTo>
                  <a:lnTo>
                    <a:pt x="223509" y="61053"/>
                  </a:lnTo>
                  <a:lnTo>
                    <a:pt x="221247" y="56622"/>
                  </a:lnTo>
                  <a:lnTo>
                    <a:pt x="218986" y="52191"/>
                  </a:lnTo>
                  <a:lnTo>
                    <a:pt x="217176" y="47759"/>
                  </a:lnTo>
                  <a:lnTo>
                    <a:pt x="216270" y="43821"/>
                  </a:lnTo>
                  <a:lnTo>
                    <a:pt x="177812" y="7877"/>
                  </a:lnTo>
                  <a:lnTo>
                    <a:pt x="173288" y="3939"/>
                  </a:lnTo>
                  <a:lnTo>
                    <a:pt x="169216" y="1477"/>
                  </a:lnTo>
                  <a:lnTo>
                    <a:pt x="164238" y="0"/>
                  </a:lnTo>
                  <a:lnTo>
                    <a:pt x="159261" y="0"/>
                  </a:lnTo>
                  <a:lnTo>
                    <a:pt x="153832" y="0"/>
                  </a:lnTo>
                  <a:lnTo>
                    <a:pt x="148403" y="1477"/>
                  </a:lnTo>
                  <a:lnTo>
                    <a:pt x="142974" y="3939"/>
                  </a:lnTo>
                  <a:lnTo>
                    <a:pt x="137996" y="7877"/>
                  </a:lnTo>
                  <a:lnTo>
                    <a:pt x="126686" y="17725"/>
                  </a:lnTo>
                  <a:lnTo>
                    <a:pt x="118089" y="27572"/>
                  </a:lnTo>
                  <a:lnTo>
                    <a:pt x="110397" y="37420"/>
                  </a:lnTo>
                  <a:lnTo>
                    <a:pt x="104063" y="47759"/>
                  </a:lnTo>
                  <a:lnTo>
                    <a:pt x="97729" y="57607"/>
                  </a:lnTo>
                  <a:lnTo>
                    <a:pt x="92299" y="67947"/>
                  </a:lnTo>
                  <a:lnTo>
                    <a:pt x="85965" y="77795"/>
                  </a:lnTo>
                  <a:lnTo>
                    <a:pt x="79631" y="88134"/>
                  </a:lnTo>
                  <a:lnTo>
                    <a:pt x="60628" y="118662"/>
                  </a:lnTo>
                  <a:lnTo>
                    <a:pt x="43435" y="152636"/>
                  </a:lnTo>
                  <a:lnTo>
                    <a:pt x="28051" y="187594"/>
                  </a:lnTo>
                  <a:lnTo>
                    <a:pt x="15383" y="225014"/>
                  </a:lnTo>
                  <a:lnTo>
                    <a:pt x="5881" y="262928"/>
                  </a:lnTo>
                  <a:lnTo>
                    <a:pt x="452" y="302317"/>
                  </a:lnTo>
                  <a:lnTo>
                    <a:pt x="0" y="342200"/>
                  </a:lnTo>
                  <a:lnTo>
                    <a:pt x="5881" y="382574"/>
                  </a:lnTo>
                  <a:lnTo>
                    <a:pt x="7239" y="411132"/>
                  </a:lnTo>
                  <a:lnTo>
                    <a:pt x="34386" y="418517"/>
                  </a:lnTo>
                  <a:lnTo>
                    <a:pt x="61984" y="424917"/>
                  </a:lnTo>
                  <a:lnTo>
                    <a:pt x="89584" y="429350"/>
                  </a:lnTo>
                  <a:lnTo>
                    <a:pt x="117637" y="432796"/>
                  </a:lnTo>
                  <a:lnTo>
                    <a:pt x="145689" y="434765"/>
                  </a:lnTo>
                  <a:lnTo>
                    <a:pt x="173741" y="437227"/>
                  </a:lnTo>
                  <a:lnTo>
                    <a:pt x="201792" y="439689"/>
                  </a:lnTo>
                  <a:lnTo>
                    <a:pt x="229844" y="443628"/>
                  </a:lnTo>
                  <a:close/>
                </a:path>
              </a:pathLst>
            </a:custGeom>
            <a:solidFill>
              <a:srgbClr val="CEB071"/>
            </a:solidFill>
            <a:ln cap="flat" cmpd="sng" w="12700">
              <a:solidFill>
                <a:srgbClr val="CEB07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721" name="Google Shape;721;p43"/>
            <p:cNvSpPr/>
            <p:nvPr/>
          </p:nvSpPr>
          <p:spPr>
            <a:xfrm>
              <a:off x="6675664" y="2871937"/>
              <a:ext cx="1150484" cy="880467"/>
            </a:xfrm>
            <a:custGeom>
              <a:rect b="b" l="l" r="r" t="t"/>
              <a:pathLst>
                <a:path extrusionOk="0" h="880466" w="1150484">
                  <a:moveTo>
                    <a:pt x="1095455" y="746086"/>
                  </a:moveTo>
                  <a:lnTo>
                    <a:pt x="1095455" y="746086"/>
                  </a:lnTo>
                  <a:lnTo>
                    <a:pt x="1150484" y="707542"/>
                  </a:lnTo>
                  <a:lnTo>
                    <a:pt x="1135126" y="633619"/>
                  </a:lnTo>
                  <a:lnTo>
                    <a:pt x="1101426" y="566825"/>
                  </a:lnTo>
                  <a:lnTo>
                    <a:pt x="1051516" y="505575"/>
                  </a:lnTo>
                  <a:lnTo>
                    <a:pt x="990516" y="449078"/>
                  </a:lnTo>
                  <a:lnTo>
                    <a:pt x="920131" y="394691"/>
                  </a:lnTo>
                  <a:lnTo>
                    <a:pt x="845479" y="341627"/>
                  </a:lnTo>
                  <a:lnTo>
                    <a:pt x="769122" y="287769"/>
                  </a:lnTo>
                  <a:lnTo>
                    <a:pt x="695323" y="232327"/>
                  </a:lnTo>
                  <a:lnTo>
                    <a:pt x="665036" y="212526"/>
                  </a:lnTo>
                  <a:lnTo>
                    <a:pt x="630910" y="195366"/>
                  </a:lnTo>
                  <a:lnTo>
                    <a:pt x="592945" y="180318"/>
                  </a:lnTo>
                  <a:lnTo>
                    <a:pt x="552846" y="168437"/>
                  </a:lnTo>
                  <a:lnTo>
                    <a:pt x="509334" y="158932"/>
                  </a:lnTo>
                  <a:lnTo>
                    <a:pt x="464545" y="152596"/>
                  </a:lnTo>
                  <a:lnTo>
                    <a:pt x="418473" y="149165"/>
                  </a:lnTo>
                  <a:lnTo>
                    <a:pt x="371551" y="148901"/>
                  </a:lnTo>
                  <a:lnTo>
                    <a:pt x="366005" y="148372"/>
                  </a:lnTo>
                  <a:lnTo>
                    <a:pt x="363019" y="147053"/>
                  </a:lnTo>
                  <a:lnTo>
                    <a:pt x="362165" y="145468"/>
                  </a:lnTo>
                  <a:lnTo>
                    <a:pt x="363446" y="143884"/>
                  </a:lnTo>
                  <a:lnTo>
                    <a:pt x="365151" y="141772"/>
                  </a:lnTo>
                  <a:lnTo>
                    <a:pt x="367711" y="140188"/>
                  </a:lnTo>
                  <a:lnTo>
                    <a:pt x="370271" y="139132"/>
                  </a:lnTo>
                  <a:lnTo>
                    <a:pt x="372830" y="138868"/>
                  </a:lnTo>
                  <a:lnTo>
                    <a:pt x="378376" y="134379"/>
                  </a:lnTo>
                  <a:lnTo>
                    <a:pt x="383067" y="129628"/>
                  </a:lnTo>
                  <a:lnTo>
                    <a:pt x="386054" y="124084"/>
                  </a:lnTo>
                  <a:lnTo>
                    <a:pt x="388186" y="118539"/>
                  </a:lnTo>
                  <a:lnTo>
                    <a:pt x="388613" y="112203"/>
                  </a:lnTo>
                  <a:lnTo>
                    <a:pt x="387760" y="105867"/>
                  </a:lnTo>
                  <a:lnTo>
                    <a:pt x="385627" y="99795"/>
                  </a:lnTo>
                  <a:lnTo>
                    <a:pt x="382642" y="94251"/>
                  </a:lnTo>
                  <a:lnTo>
                    <a:pt x="310549" y="88178"/>
                  </a:lnTo>
                  <a:lnTo>
                    <a:pt x="316522" y="29041"/>
                  </a:lnTo>
                  <a:lnTo>
                    <a:pt x="315241" y="27457"/>
                  </a:lnTo>
                  <a:lnTo>
                    <a:pt x="313963" y="26137"/>
                  </a:lnTo>
                  <a:lnTo>
                    <a:pt x="312256" y="24288"/>
                  </a:lnTo>
                  <a:lnTo>
                    <a:pt x="310549" y="22705"/>
                  </a:lnTo>
                  <a:lnTo>
                    <a:pt x="308416" y="21121"/>
                  </a:lnTo>
                  <a:lnTo>
                    <a:pt x="306284" y="19536"/>
                  </a:lnTo>
                  <a:lnTo>
                    <a:pt x="303298" y="18216"/>
                  </a:lnTo>
                  <a:lnTo>
                    <a:pt x="300738" y="17424"/>
                  </a:lnTo>
                  <a:lnTo>
                    <a:pt x="272583" y="20593"/>
                  </a:lnTo>
                  <a:lnTo>
                    <a:pt x="268317" y="22705"/>
                  </a:lnTo>
                  <a:lnTo>
                    <a:pt x="265758" y="25081"/>
                  </a:lnTo>
                  <a:lnTo>
                    <a:pt x="262773" y="27457"/>
                  </a:lnTo>
                  <a:lnTo>
                    <a:pt x="260212" y="30360"/>
                  </a:lnTo>
                  <a:lnTo>
                    <a:pt x="256801" y="32736"/>
                  </a:lnTo>
                  <a:lnTo>
                    <a:pt x="252962" y="35377"/>
                  </a:lnTo>
                  <a:lnTo>
                    <a:pt x="247843" y="37489"/>
                  </a:lnTo>
                  <a:lnTo>
                    <a:pt x="241870" y="39601"/>
                  </a:lnTo>
                  <a:lnTo>
                    <a:pt x="237178" y="38809"/>
                  </a:lnTo>
                  <a:lnTo>
                    <a:pt x="233765" y="37489"/>
                  </a:lnTo>
                  <a:lnTo>
                    <a:pt x="231206" y="35641"/>
                  </a:lnTo>
                  <a:lnTo>
                    <a:pt x="229499" y="33793"/>
                  </a:lnTo>
                  <a:lnTo>
                    <a:pt x="227793" y="31153"/>
                  </a:lnTo>
                  <a:lnTo>
                    <a:pt x="227366" y="28512"/>
                  </a:lnTo>
                  <a:lnTo>
                    <a:pt x="226940" y="25872"/>
                  </a:lnTo>
                  <a:lnTo>
                    <a:pt x="226940" y="23497"/>
                  </a:lnTo>
                  <a:lnTo>
                    <a:pt x="224807" y="19536"/>
                  </a:lnTo>
                  <a:lnTo>
                    <a:pt x="221820" y="16104"/>
                  </a:lnTo>
                  <a:lnTo>
                    <a:pt x="217981" y="12672"/>
                  </a:lnTo>
                  <a:lnTo>
                    <a:pt x="213715" y="9504"/>
                  </a:lnTo>
                  <a:lnTo>
                    <a:pt x="208170" y="6336"/>
                  </a:lnTo>
                  <a:lnTo>
                    <a:pt x="203051" y="3696"/>
                  </a:lnTo>
                  <a:lnTo>
                    <a:pt x="197079" y="1320"/>
                  </a:lnTo>
                  <a:lnTo>
                    <a:pt x="191535" y="0"/>
                  </a:lnTo>
                  <a:lnTo>
                    <a:pt x="188121" y="0"/>
                  </a:lnTo>
                  <a:lnTo>
                    <a:pt x="184708" y="0"/>
                  </a:lnTo>
                  <a:lnTo>
                    <a:pt x="182576" y="0"/>
                  </a:lnTo>
                  <a:lnTo>
                    <a:pt x="180442" y="528"/>
                  </a:lnTo>
                  <a:lnTo>
                    <a:pt x="177883" y="792"/>
                  </a:lnTo>
                  <a:lnTo>
                    <a:pt x="175323" y="1583"/>
                  </a:lnTo>
                  <a:lnTo>
                    <a:pt x="152289" y="73658"/>
                  </a:lnTo>
                  <a:lnTo>
                    <a:pt x="62707" y="67586"/>
                  </a:lnTo>
                  <a:lnTo>
                    <a:pt x="52470" y="74714"/>
                  </a:lnTo>
                  <a:lnTo>
                    <a:pt x="47777" y="82370"/>
                  </a:lnTo>
                  <a:lnTo>
                    <a:pt x="46923" y="90290"/>
                  </a:lnTo>
                  <a:lnTo>
                    <a:pt x="49909" y="98211"/>
                  </a:lnTo>
                  <a:lnTo>
                    <a:pt x="54175" y="106131"/>
                  </a:lnTo>
                  <a:lnTo>
                    <a:pt x="59295" y="114315"/>
                  </a:lnTo>
                  <a:lnTo>
                    <a:pt x="63560" y="122764"/>
                  </a:lnTo>
                  <a:lnTo>
                    <a:pt x="66546" y="131476"/>
                  </a:lnTo>
                  <a:lnTo>
                    <a:pt x="63987" y="132796"/>
                  </a:lnTo>
                  <a:lnTo>
                    <a:pt x="61427" y="133852"/>
                  </a:lnTo>
                  <a:lnTo>
                    <a:pt x="58014" y="134379"/>
                  </a:lnTo>
                  <a:lnTo>
                    <a:pt x="55029" y="135172"/>
                  </a:lnTo>
                  <a:lnTo>
                    <a:pt x="51189" y="135436"/>
                  </a:lnTo>
                  <a:lnTo>
                    <a:pt x="47350" y="135700"/>
                  </a:lnTo>
                  <a:lnTo>
                    <a:pt x="43084" y="135700"/>
                  </a:lnTo>
                  <a:lnTo>
                    <a:pt x="39245" y="135964"/>
                  </a:lnTo>
                  <a:lnTo>
                    <a:pt x="31567" y="137284"/>
                  </a:lnTo>
                  <a:lnTo>
                    <a:pt x="25168" y="139660"/>
                  </a:lnTo>
                  <a:lnTo>
                    <a:pt x="19622" y="142565"/>
                  </a:lnTo>
                  <a:lnTo>
                    <a:pt x="15356" y="146524"/>
                  </a:lnTo>
                  <a:lnTo>
                    <a:pt x="10665" y="150220"/>
                  </a:lnTo>
                  <a:lnTo>
                    <a:pt x="6826" y="154444"/>
                  </a:lnTo>
                  <a:lnTo>
                    <a:pt x="3412" y="158404"/>
                  </a:lnTo>
                  <a:lnTo>
                    <a:pt x="0" y="162629"/>
                  </a:lnTo>
                  <a:lnTo>
                    <a:pt x="5119" y="180054"/>
                  </a:lnTo>
                  <a:lnTo>
                    <a:pt x="9812" y="183749"/>
                  </a:lnTo>
                  <a:lnTo>
                    <a:pt x="15783" y="187181"/>
                  </a:lnTo>
                  <a:lnTo>
                    <a:pt x="22609" y="190085"/>
                  </a:lnTo>
                  <a:lnTo>
                    <a:pt x="30713" y="193254"/>
                  </a:lnTo>
                  <a:lnTo>
                    <a:pt x="38818" y="195630"/>
                  </a:lnTo>
                  <a:lnTo>
                    <a:pt x="47777" y="198005"/>
                  </a:lnTo>
                  <a:lnTo>
                    <a:pt x="57162" y="199854"/>
                  </a:lnTo>
                  <a:lnTo>
                    <a:pt x="67400" y="201966"/>
                  </a:lnTo>
                  <a:lnTo>
                    <a:pt x="65266" y="207510"/>
                  </a:lnTo>
                  <a:lnTo>
                    <a:pt x="60573" y="212262"/>
                  </a:lnTo>
                  <a:lnTo>
                    <a:pt x="54175" y="216486"/>
                  </a:lnTo>
                  <a:lnTo>
                    <a:pt x="46923" y="220974"/>
                  </a:lnTo>
                  <a:lnTo>
                    <a:pt x="39245" y="224934"/>
                  </a:lnTo>
                  <a:lnTo>
                    <a:pt x="32420" y="229687"/>
                  </a:lnTo>
                  <a:lnTo>
                    <a:pt x="27301" y="234703"/>
                  </a:lnTo>
                  <a:lnTo>
                    <a:pt x="24742" y="240775"/>
                  </a:lnTo>
                  <a:lnTo>
                    <a:pt x="43084" y="267968"/>
                  </a:lnTo>
                  <a:lnTo>
                    <a:pt x="50763" y="269288"/>
                  </a:lnTo>
                  <a:lnTo>
                    <a:pt x="58441" y="269552"/>
                  </a:lnTo>
                  <a:lnTo>
                    <a:pt x="65693" y="269024"/>
                  </a:lnTo>
                  <a:lnTo>
                    <a:pt x="72946" y="267968"/>
                  </a:lnTo>
                  <a:lnTo>
                    <a:pt x="79771" y="265856"/>
                  </a:lnTo>
                  <a:lnTo>
                    <a:pt x="86596" y="263744"/>
                  </a:lnTo>
                  <a:lnTo>
                    <a:pt x="93847" y="261368"/>
                  </a:lnTo>
                  <a:lnTo>
                    <a:pt x="101953" y="258992"/>
                  </a:lnTo>
                  <a:lnTo>
                    <a:pt x="130106" y="314434"/>
                  </a:lnTo>
                  <a:lnTo>
                    <a:pt x="133093" y="315489"/>
                  </a:lnTo>
                  <a:lnTo>
                    <a:pt x="136932" y="316017"/>
                  </a:lnTo>
                  <a:lnTo>
                    <a:pt x="141198" y="315489"/>
                  </a:lnTo>
                  <a:lnTo>
                    <a:pt x="145889" y="314434"/>
                  </a:lnTo>
                  <a:lnTo>
                    <a:pt x="191535" y="265064"/>
                  </a:lnTo>
                  <a:lnTo>
                    <a:pt x="176603" y="340042"/>
                  </a:lnTo>
                  <a:lnTo>
                    <a:pt x="152289" y="361426"/>
                  </a:lnTo>
                  <a:lnTo>
                    <a:pt x="152289" y="363011"/>
                  </a:lnTo>
                  <a:lnTo>
                    <a:pt x="153142" y="364331"/>
                  </a:lnTo>
                  <a:lnTo>
                    <a:pt x="154421" y="365387"/>
                  </a:lnTo>
                  <a:lnTo>
                    <a:pt x="155701" y="366443"/>
                  </a:lnTo>
                  <a:lnTo>
                    <a:pt x="156982" y="367235"/>
                  </a:lnTo>
                  <a:lnTo>
                    <a:pt x="158687" y="368291"/>
                  </a:lnTo>
                  <a:lnTo>
                    <a:pt x="160821" y="369347"/>
                  </a:lnTo>
                  <a:lnTo>
                    <a:pt x="163379" y="371195"/>
                  </a:lnTo>
                  <a:lnTo>
                    <a:pt x="164232" y="385188"/>
                  </a:lnTo>
                  <a:lnTo>
                    <a:pt x="162953" y="399444"/>
                  </a:lnTo>
                  <a:lnTo>
                    <a:pt x="159114" y="413437"/>
                  </a:lnTo>
                  <a:lnTo>
                    <a:pt x="154848" y="427692"/>
                  </a:lnTo>
                  <a:lnTo>
                    <a:pt x="150582" y="441949"/>
                  </a:lnTo>
                  <a:lnTo>
                    <a:pt x="148449" y="456206"/>
                  </a:lnTo>
                  <a:lnTo>
                    <a:pt x="148877" y="470462"/>
                  </a:lnTo>
                  <a:lnTo>
                    <a:pt x="153568" y="484983"/>
                  </a:lnTo>
                  <a:lnTo>
                    <a:pt x="151862" y="498184"/>
                  </a:lnTo>
                  <a:lnTo>
                    <a:pt x="152714" y="510856"/>
                  </a:lnTo>
                  <a:lnTo>
                    <a:pt x="155275" y="522735"/>
                  </a:lnTo>
                  <a:lnTo>
                    <a:pt x="159114" y="534352"/>
                  </a:lnTo>
                  <a:lnTo>
                    <a:pt x="163379" y="545176"/>
                  </a:lnTo>
                  <a:lnTo>
                    <a:pt x="168498" y="555738"/>
                  </a:lnTo>
                  <a:lnTo>
                    <a:pt x="173617" y="566298"/>
                  </a:lnTo>
                  <a:lnTo>
                    <a:pt x="179162" y="576858"/>
                  </a:lnTo>
                  <a:lnTo>
                    <a:pt x="148023" y="604842"/>
                  </a:lnTo>
                  <a:lnTo>
                    <a:pt x="115603" y="635467"/>
                  </a:lnTo>
                  <a:lnTo>
                    <a:pt x="84462" y="667677"/>
                  </a:lnTo>
                  <a:lnTo>
                    <a:pt x="58441" y="701997"/>
                  </a:lnTo>
                  <a:lnTo>
                    <a:pt x="38818" y="737374"/>
                  </a:lnTo>
                  <a:lnTo>
                    <a:pt x="30288" y="774336"/>
                  </a:lnTo>
                  <a:lnTo>
                    <a:pt x="34552" y="812088"/>
                  </a:lnTo>
                  <a:lnTo>
                    <a:pt x="55455" y="850898"/>
                  </a:lnTo>
                  <a:lnTo>
                    <a:pt x="57588" y="854330"/>
                  </a:lnTo>
                  <a:lnTo>
                    <a:pt x="61427" y="857763"/>
                  </a:lnTo>
                  <a:lnTo>
                    <a:pt x="65266" y="860402"/>
                  </a:lnTo>
                  <a:lnTo>
                    <a:pt x="69959" y="863306"/>
                  </a:lnTo>
                  <a:lnTo>
                    <a:pt x="73798" y="865946"/>
                  </a:lnTo>
                  <a:lnTo>
                    <a:pt x="77210" y="868587"/>
                  </a:lnTo>
                  <a:lnTo>
                    <a:pt x="79343" y="871227"/>
                  </a:lnTo>
                  <a:lnTo>
                    <a:pt x="79771" y="874395"/>
                  </a:lnTo>
                  <a:lnTo>
                    <a:pt x="80623" y="874395"/>
                  </a:lnTo>
                  <a:lnTo>
                    <a:pt x="83182" y="874659"/>
                  </a:lnTo>
                  <a:lnTo>
                    <a:pt x="86596" y="874923"/>
                  </a:lnTo>
                  <a:lnTo>
                    <a:pt x="90435" y="875715"/>
                  </a:lnTo>
                  <a:lnTo>
                    <a:pt x="93847" y="876242"/>
                  </a:lnTo>
                  <a:lnTo>
                    <a:pt x="97260" y="877299"/>
                  </a:lnTo>
                  <a:lnTo>
                    <a:pt x="99392" y="878619"/>
                  </a:lnTo>
                  <a:lnTo>
                    <a:pt x="100672" y="880466"/>
                  </a:lnTo>
                  <a:lnTo>
                    <a:pt x="278556" y="870699"/>
                  </a:lnTo>
                  <a:lnTo>
                    <a:pt x="279410" y="867794"/>
                  </a:lnTo>
                  <a:lnTo>
                    <a:pt x="282395" y="865946"/>
                  </a:lnTo>
                  <a:lnTo>
                    <a:pt x="286661" y="864363"/>
                  </a:lnTo>
                  <a:lnTo>
                    <a:pt x="291779" y="863042"/>
                  </a:lnTo>
                  <a:lnTo>
                    <a:pt x="296472" y="861194"/>
                  </a:lnTo>
                  <a:lnTo>
                    <a:pt x="301165" y="859610"/>
                  </a:lnTo>
                  <a:lnTo>
                    <a:pt x="304151" y="857763"/>
                  </a:lnTo>
                  <a:lnTo>
                    <a:pt x="305431" y="855386"/>
                  </a:lnTo>
                  <a:lnTo>
                    <a:pt x="309695" y="854858"/>
                  </a:lnTo>
                  <a:lnTo>
                    <a:pt x="315668" y="854066"/>
                  </a:lnTo>
                  <a:lnTo>
                    <a:pt x="322920" y="852482"/>
                  </a:lnTo>
                  <a:lnTo>
                    <a:pt x="330598" y="850898"/>
                  </a:lnTo>
                  <a:lnTo>
                    <a:pt x="337850" y="848522"/>
                  </a:lnTo>
                  <a:lnTo>
                    <a:pt x="343823" y="846410"/>
                  </a:lnTo>
                  <a:lnTo>
                    <a:pt x="348089" y="843770"/>
                  </a:lnTo>
                  <a:lnTo>
                    <a:pt x="349794" y="841129"/>
                  </a:lnTo>
                  <a:lnTo>
                    <a:pt x="352781" y="840338"/>
                  </a:lnTo>
                  <a:lnTo>
                    <a:pt x="357473" y="838489"/>
                  </a:lnTo>
                  <a:lnTo>
                    <a:pt x="362592" y="835586"/>
                  </a:lnTo>
                  <a:lnTo>
                    <a:pt x="368137" y="832681"/>
                  </a:lnTo>
                  <a:lnTo>
                    <a:pt x="372830" y="829250"/>
                  </a:lnTo>
                  <a:lnTo>
                    <a:pt x="377096" y="826081"/>
                  </a:lnTo>
                  <a:lnTo>
                    <a:pt x="380081" y="823177"/>
                  </a:lnTo>
                  <a:lnTo>
                    <a:pt x="381361" y="821329"/>
                  </a:lnTo>
                  <a:lnTo>
                    <a:pt x="383067" y="820538"/>
                  </a:lnTo>
                  <a:lnTo>
                    <a:pt x="386481" y="819217"/>
                  </a:lnTo>
                  <a:lnTo>
                    <a:pt x="389893" y="816841"/>
                  </a:lnTo>
                  <a:lnTo>
                    <a:pt x="394159" y="814729"/>
                  </a:lnTo>
                  <a:lnTo>
                    <a:pt x="397572" y="811825"/>
                  </a:lnTo>
                  <a:lnTo>
                    <a:pt x="401411" y="809712"/>
                  </a:lnTo>
                  <a:lnTo>
                    <a:pt x="403543" y="807600"/>
                  </a:lnTo>
                  <a:lnTo>
                    <a:pt x="404823" y="806281"/>
                  </a:lnTo>
                  <a:lnTo>
                    <a:pt x="406956" y="805752"/>
                  </a:lnTo>
                  <a:lnTo>
                    <a:pt x="408663" y="804961"/>
                  </a:lnTo>
                  <a:lnTo>
                    <a:pt x="410368" y="803904"/>
                  </a:lnTo>
                  <a:lnTo>
                    <a:pt x="412075" y="802849"/>
                  </a:lnTo>
                  <a:lnTo>
                    <a:pt x="413355" y="801264"/>
                  </a:lnTo>
                  <a:lnTo>
                    <a:pt x="415488" y="800209"/>
                  </a:lnTo>
                  <a:lnTo>
                    <a:pt x="417620" y="799416"/>
                  </a:lnTo>
                  <a:lnTo>
                    <a:pt x="420607" y="799416"/>
                  </a:lnTo>
                  <a:lnTo>
                    <a:pt x="422739" y="795721"/>
                  </a:lnTo>
                  <a:lnTo>
                    <a:pt x="429564" y="791761"/>
                  </a:lnTo>
                  <a:lnTo>
                    <a:pt x="439376" y="787273"/>
                  </a:lnTo>
                  <a:lnTo>
                    <a:pt x="451321" y="782784"/>
                  </a:lnTo>
                  <a:lnTo>
                    <a:pt x="463265" y="778296"/>
                  </a:lnTo>
                  <a:lnTo>
                    <a:pt x="475209" y="774863"/>
                  </a:lnTo>
                  <a:lnTo>
                    <a:pt x="484593" y="772487"/>
                  </a:lnTo>
                  <a:lnTo>
                    <a:pt x="491845" y="771960"/>
                  </a:lnTo>
                  <a:lnTo>
                    <a:pt x="494831" y="766679"/>
                  </a:lnTo>
                  <a:lnTo>
                    <a:pt x="503789" y="762191"/>
                  </a:lnTo>
                  <a:lnTo>
                    <a:pt x="516587" y="757967"/>
                  </a:lnTo>
                  <a:lnTo>
                    <a:pt x="531091" y="754007"/>
                  </a:lnTo>
                  <a:lnTo>
                    <a:pt x="545167" y="750046"/>
                  </a:lnTo>
                  <a:lnTo>
                    <a:pt x="557965" y="746086"/>
                  </a:lnTo>
                  <a:lnTo>
                    <a:pt x="566497" y="741862"/>
                  </a:lnTo>
                  <a:lnTo>
                    <a:pt x="570336" y="737903"/>
                  </a:lnTo>
                  <a:lnTo>
                    <a:pt x="578015" y="736846"/>
                  </a:lnTo>
                  <a:lnTo>
                    <a:pt x="590811" y="734207"/>
                  </a:lnTo>
                  <a:lnTo>
                    <a:pt x="606595" y="730246"/>
                  </a:lnTo>
                  <a:lnTo>
                    <a:pt x="624512" y="725758"/>
                  </a:lnTo>
                  <a:lnTo>
                    <a:pt x="641148" y="720742"/>
                  </a:lnTo>
                  <a:lnTo>
                    <a:pt x="655651" y="716254"/>
                  </a:lnTo>
                  <a:lnTo>
                    <a:pt x="665890" y="712030"/>
                  </a:lnTo>
                  <a:lnTo>
                    <a:pt x="669729" y="709126"/>
                  </a:lnTo>
                  <a:lnTo>
                    <a:pt x="674848" y="708333"/>
                  </a:lnTo>
                  <a:lnTo>
                    <a:pt x="682100" y="706749"/>
                  </a:lnTo>
                  <a:lnTo>
                    <a:pt x="690204" y="704637"/>
                  </a:lnTo>
                  <a:lnTo>
                    <a:pt x="699162" y="702261"/>
                  </a:lnTo>
                  <a:lnTo>
                    <a:pt x="706841" y="699357"/>
                  </a:lnTo>
                  <a:lnTo>
                    <a:pt x="714519" y="696981"/>
                  </a:lnTo>
                  <a:lnTo>
                    <a:pt x="720492" y="694870"/>
                  </a:lnTo>
                  <a:lnTo>
                    <a:pt x="724757" y="693813"/>
                  </a:lnTo>
                  <a:lnTo>
                    <a:pt x="724757" y="690909"/>
                  </a:lnTo>
                  <a:lnTo>
                    <a:pt x="742674" y="687741"/>
                  </a:lnTo>
                  <a:lnTo>
                    <a:pt x="771681" y="687213"/>
                  </a:lnTo>
                  <a:lnTo>
                    <a:pt x="807087" y="688268"/>
                  </a:lnTo>
                  <a:lnTo>
                    <a:pt x="845052" y="691173"/>
                  </a:lnTo>
                  <a:lnTo>
                    <a:pt x="880885" y="694342"/>
                  </a:lnTo>
                  <a:lnTo>
                    <a:pt x="912026" y="697773"/>
                  </a:lnTo>
                  <a:lnTo>
                    <a:pt x="933354" y="700942"/>
                  </a:lnTo>
                  <a:lnTo>
                    <a:pt x="941886" y="703582"/>
                  </a:lnTo>
                  <a:lnTo>
                    <a:pt x="945299" y="703582"/>
                  </a:lnTo>
                  <a:lnTo>
                    <a:pt x="949991" y="704373"/>
                  </a:lnTo>
                  <a:lnTo>
                    <a:pt x="955109" y="705166"/>
                  </a:lnTo>
                  <a:lnTo>
                    <a:pt x="961082" y="706749"/>
                  </a:lnTo>
                  <a:lnTo>
                    <a:pt x="965775" y="708333"/>
                  </a:lnTo>
                  <a:lnTo>
                    <a:pt x="970039" y="709918"/>
                  </a:lnTo>
                  <a:lnTo>
                    <a:pt x="972600" y="711766"/>
                  </a:lnTo>
                  <a:lnTo>
                    <a:pt x="973880" y="713614"/>
                  </a:lnTo>
                  <a:lnTo>
                    <a:pt x="975159" y="713614"/>
                  </a:lnTo>
                  <a:lnTo>
                    <a:pt x="977719" y="713614"/>
                  </a:lnTo>
                  <a:lnTo>
                    <a:pt x="979851" y="713614"/>
                  </a:lnTo>
                  <a:lnTo>
                    <a:pt x="982837" y="714142"/>
                  </a:lnTo>
                  <a:lnTo>
                    <a:pt x="984970" y="714406"/>
                  </a:lnTo>
                  <a:lnTo>
                    <a:pt x="987530" y="715197"/>
                  </a:lnTo>
                  <a:lnTo>
                    <a:pt x="988810" y="716254"/>
                  </a:lnTo>
                  <a:lnTo>
                    <a:pt x="989664" y="718102"/>
                  </a:lnTo>
                  <a:lnTo>
                    <a:pt x="990942" y="718102"/>
                  </a:lnTo>
                  <a:lnTo>
                    <a:pt x="993503" y="718102"/>
                  </a:lnTo>
                  <a:lnTo>
                    <a:pt x="996062" y="718102"/>
                  </a:lnTo>
                  <a:lnTo>
                    <a:pt x="999048" y="718630"/>
                  </a:lnTo>
                  <a:lnTo>
                    <a:pt x="1001181" y="719159"/>
                  </a:lnTo>
                  <a:lnTo>
                    <a:pt x="1003740" y="720214"/>
                  </a:lnTo>
                  <a:lnTo>
                    <a:pt x="1005019" y="721533"/>
                  </a:lnTo>
                  <a:lnTo>
                    <a:pt x="1005873" y="723383"/>
                  </a:lnTo>
                  <a:lnTo>
                    <a:pt x="1009712" y="723383"/>
                  </a:lnTo>
                  <a:lnTo>
                    <a:pt x="1013978" y="723910"/>
                  </a:lnTo>
                  <a:lnTo>
                    <a:pt x="1017817" y="724702"/>
                  </a:lnTo>
                  <a:lnTo>
                    <a:pt x="1021656" y="725495"/>
                  </a:lnTo>
                  <a:lnTo>
                    <a:pt x="1025070" y="726286"/>
                  </a:lnTo>
                  <a:lnTo>
                    <a:pt x="1028908" y="727078"/>
                  </a:lnTo>
                  <a:lnTo>
                    <a:pt x="1033174" y="727342"/>
                  </a:lnTo>
                  <a:lnTo>
                    <a:pt x="1037866" y="727871"/>
                  </a:lnTo>
                  <a:lnTo>
                    <a:pt x="1037866" y="729190"/>
                  </a:lnTo>
                  <a:lnTo>
                    <a:pt x="1038293" y="729983"/>
                  </a:lnTo>
                  <a:lnTo>
                    <a:pt x="1038720" y="730246"/>
                  </a:lnTo>
                  <a:lnTo>
                    <a:pt x="1039572" y="730510"/>
                  </a:lnTo>
                  <a:lnTo>
                    <a:pt x="1040000" y="730510"/>
                  </a:lnTo>
                  <a:lnTo>
                    <a:pt x="1040425" y="730774"/>
                  </a:lnTo>
                  <a:lnTo>
                    <a:pt x="1040852" y="731566"/>
                  </a:lnTo>
                  <a:lnTo>
                    <a:pt x="1041279" y="733414"/>
                  </a:lnTo>
                  <a:lnTo>
                    <a:pt x="1048104" y="733943"/>
                  </a:lnTo>
                  <a:lnTo>
                    <a:pt x="1055356" y="735526"/>
                  </a:lnTo>
                  <a:lnTo>
                    <a:pt x="1062181" y="737638"/>
                  </a:lnTo>
                  <a:lnTo>
                    <a:pt x="1069007" y="740543"/>
                  </a:lnTo>
                  <a:lnTo>
                    <a:pt x="1075405" y="742919"/>
                  </a:lnTo>
                  <a:lnTo>
                    <a:pt x="1082230" y="745295"/>
                  </a:lnTo>
                  <a:lnTo>
                    <a:pt x="1089055" y="746879"/>
                  </a:lnTo>
                  <a:lnTo>
                    <a:pt x="1096733" y="747670"/>
                  </a:lnTo>
                  <a:lnTo>
                    <a:pt x="1095455" y="746086"/>
                  </a:ln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722" name="Google Shape;722;p43"/>
            <p:cNvSpPr/>
            <p:nvPr/>
          </p:nvSpPr>
          <p:spPr>
            <a:xfrm>
              <a:off x="6757141" y="3443778"/>
              <a:ext cx="1035733" cy="290937"/>
            </a:xfrm>
            <a:custGeom>
              <a:rect b="b" l="l" r="r" t="t"/>
              <a:pathLst>
                <a:path extrusionOk="0" h="290936" w="1035733">
                  <a:moveTo>
                    <a:pt x="1035733" y="100059"/>
                  </a:moveTo>
                  <a:lnTo>
                    <a:pt x="1035733" y="100059"/>
                  </a:lnTo>
                  <a:lnTo>
                    <a:pt x="986676" y="4224"/>
                  </a:lnTo>
                  <a:lnTo>
                    <a:pt x="941033" y="528"/>
                  </a:lnTo>
                  <a:lnTo>
                    <a:pt x="894109" y="0"/>
                  </a:lnTo>
                  <a:lnTo>
                    <a:pt x="845479" y="1584"/>
                  </a:lnTo>
                  <a:lnTo>
                    <a:pt x="797276" y="5016"/>
                  </a:lnTo>
                  <a:lnTo>
                    <a:pt x="747792" y="9504"/>
                  </a:lnTo>
                  <a:lnTo>
                    <a:pt x="698736" y="14785"/>
                  </a:lnTo>
                  <a:lnTo>
                    <a:pt x="650106" y="19800"/>
                  </a:lnTo>
                  <a:lnTo>
                    <a:pt x="603182" y="24817"/>
                  </a:lnTo>
                  <a:lnTo>
                    <a:pt x="514454" y="42505"/>
                  </a:lnTo>
                  <a:lnTo>
                    <a:pt x="428285" y="61249"/>
                  </a:lnTo>
                  <a:lnTo>
                    <a:pt x="345102" y="81314"/>
                  </a:lnTo>
                  <a:lnTo>
                    <a:pt x="266612" y="104283"/>
                  </a:lnTo>
                  <a:lnTo>
                    <a:pt x="192387" y="130420"/>
                  </a:lnTo>
                  <a:lnTo>
                    <a:pt x="124560" y="161573"/>
                  </a:lnTo>
                  <a:lnTo>
                    <a:pt x="62707" y="197742"/>
                  </a:lnTo>
                  <a:lnTo>
                    <a:pt x="9385" y="240511"/>
                  </a:lnTo>
                  <a:lnTo>
                    <a:pt x="8105" y="242623"/>
                  </a:lnTo>
                  <a:lnTo>
                    <a:pt x="7678" y="244999"/>
                  </a:lnTo>
                  <a:lnTo>
                    <a:pt x="6824" y="246847"/>
                  </a:lnTo>
                  <a:lnTo>
                    <a:pt x="6824" y="248696"/>
                  </a:lnTo>
                  <a:lnTo>
                    <a:pt x="6824" y="250016"/>
                  </a:lnTo>
                  <a:lnTo>
                    <a:pt x="6824" y="251599"/>
                  </a:lnTo>
                  <a:lnTo>
                    <a:pt x="6824" y="252920"/>
                  </a:lnTo>
                  <a:lnTo>
                    <a:pt x="6824" y="253975"/>
                  </a:lnTo>
                  <a:lnTo>
                    <a:pt x="1705" y="256880"/>
                  </a:lnTo>
                  <a:lnTo>
                    <a:pt x="0" y="260576"/>
                  </a:lnTo>
                  <a:lnTo>
                    <a:pt x="853" y="264273"/>
                  </a:lnTo>
                  <a:lnTo>
                    <a:pt x="3839" y="268232"/>
                  </a:lnTo>
                  <a:lnTo>
                    <a:pt x="7678" y="271664"/>
                  </a:lnTo>
                  <a:lnTo>
                    <a:pt x="12797" y="275097"/>
                  </a:lnTo>
                  <a:lnTo>
                    <a:pt x="17915" y="277736"/>
                  </a:lnTo>
                  <a:lnTo>
                    <a:pt x="23035" y="279848"/>
                  </a:lnTo>
                  <a:lnTo>
                    <a:pt x="36686" y="284864"/>
                  </a:lnTo>
                  <a:lnTo>
                    <a:pt x="50336" y="288560"/>
                  </a:lnTo>
                  <a:lnTo>
                    <a:pt x="63986" y="290145"/>
                  </a:lnTo>
                  <a:lnTo>
                    <a:pt x="78064" y="290936"/>
                  </a:lnTo>
                  <a:lnTo>
                    <a:pt x="91288" y="289881"/>
                  </a:lnTo>
                  <a:lnTo>
                    <a:pt x="104938" y="288033"/>
                  </a:lnTo>
                  <a:lnTo>
                    <a:pt x="117735" y="285128"/>
                  </a:lnTo>
                  <a:lnTo>
                    <a:pt x="130959" y="281433"/>
                  </a:lnTo>
                  <a:lnTo>
                    <a:pt x="162952" y="266647"/>
                  </a:lnTo>
                  <a:lnTo>
                    <a:pt x="194519" y="251071"/>
                  </a:lnTo>
                  <a:lnTo>
                    <a:pt x="225233" y="235231"/>
                  </a:lnTo>
                  <a:lnTo>
                    <a:pt x="256373" y="219391"/>
                  </a:lnTo>
                  <a:lnTo>
                    <a:pt x="287088" y="203550"/>
                  </a:lnTo>
                  <a:lnTo>
                    <a:pt x="318227" y="188766"/>
                  </a:lnTo>
                  <a:lnTo>
                    <a:pt x="349794" y="175301"/>
                  </a:lnTo>
                  <a:lnTo>
                    <a:pt x="382215" y="163685"/>
                  </a:lnTo>
                  <a:lnTo>
                    <a:pt x="383494" y="162892"/>
                  </a:lnTo>
                  <a:lnTo>
                    <a:pt x="385626" y="162101"/>
                  </a:lnTo>
                  <a:lnTo>
                    <a:pt x="387760" y="161044"/>
                  </a:lnTo>
                  <a:lnTo>
                    <a:pt x="390319" y="159989"/>
                  </a:lnTo>
                  <a:lnTo>
                    <a:pt x="392879" y="158404"/>
                  </a:lnTo>
                  <a:lnTo>
                    <a:pt x="395438" y="156820"/>
                  </a:lnTo>
                  <a:lnTo>
                    <a:pt x="397998" y="154973"/>
                  </a:lnTo>
                  <a:lnTo>
                    <a:pt x="400557" y="153125"/>
                  </a:lnTo>
                  <a:lnTo>
                    <a:pt x="455160" y="134908"/>
                  </a:lnTo>
                  <a:lnTo>
                    <a:pt x="514454" y="115900"/>
                  </a:lnTo>
                  <a:lnTo>
                    <a:pt x="577161" y="96627"/>
                  </a:lnTo>
                  <a:lnTo>
                    <a:pt x="642854" y="78675"/>
                  </a:lnTo>
                  <a:lnTo>
                    <a:pt x="710253" y="62570"/>
                  </a:lnTo>
                  <a:lnTo>
                    <a:pt x="778932" y="49898"/>
                  </a:lnTo>
                  <a:lnTo>
                    <a:pt x="848892" y="40921"/>
                  </a:lnTo>
                  <a:lnTo>
                    <a:pt x="919276" y="37753"/>
                  </a:lnTo>
                  <a:lnTo>
                    <a:pt x="936767" y="47257"/>
                  </a:lnTo>
                  <a:lnTo>
                    <a:pt x="952124" y="58082"/>
                  </a:lnTo>
                  <a:lnTo>
                    <a:pt x="964495" y="69170"/>
                  </a:lnTo>
                  <a:lnTo>
                    <a:pt x="974732" y="81314"/>
                  </a:lnTo>
                  <a:lnTo>
                    <a:pt x="982411" y="93459"/>
                  </a:lnTo>
                  <a:lnTo>
                    <a:pt x="987957" y="106131"/>
                  </a:lnTo>
                  <a:lnTo>
                    <a:pt x="991369" y="118803"/>
                  </a:lnTo>
                  <a:lnTo>
                    <a:pt x="993076" y="131740"/>
                  </a:lnTo>
                  <a:lnTo>
                    <a:pt x="991369" y="132532"/>
                  </a:lnTo>
                  <a:lnTo>
                    <a:pt x="990089" y="134115"/>
                  </a:lnTo>
                  <a:lnTo>
                    <a:pt x="987957" y="135964"/>
                  </a:lnTo>
                  <a:lnTo>
                    <a:pt x="987103" y="138341"/>
                  </a:lnTo>
                  <a:lnTo>
                    <a:pt x="985823" y="140188"/>
                  </a:lnTo>
                  <a:lnTo>
                    <a:pt x="986250" y="142300"/>
                  </a:lnTo>
                  <a:lnTo>
                    <a:pt x="987530" y="143884"/>
                  </a:lnTo>
                  <a:lnTo>
                    <a:pt x="990516" y="145468"/>
                  </a:lnTo>
                  <a:lnTo>
                    <a:pt x="993076" y="144941"/>
                  </a:lnTo>
                  <a:lnTo>
                    <a:pt x="997341" y="144412"/>
                  </a:lnTo>
                  <a:lnTo>
                    <a:pt x="999473" y="143884"/>
                  </a:lnTo>
                  <a:lnTo>
                    <a:pt x="1001607" y="143356"/>
                  </a:lnTo>
                  <a:lnTo>
                    <a:pt x="1003740" y="142829"/>
                  </a:lnTo>
                  <a:lnTo>
                    <a:pt x="1006299" y="142565"/>
                  </a:lnTo>
                  <a:lnTo>
                    <a:pt x="1035733" y="100059"/>
                  </a:lnTo>
                  <a:close/>
                </a:path>
              </a:pathLst>
            </a:custGeom>
            <a:solidFill>
              <a:srgbClr val="0035FF"/>
            </a:solidFill>
            <a:ln cap="flat" cmpd="sng" w="12700">
              <a:solidFill>
                <a:srgbClr val="0035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723" name="Google Shape;723;p43"/>
            <p:cNvSpPr/>
            <p:nvPr/>
          </p:nvSpPr>
          <p:spPr>
            <a:xfrm>
              <a:off x="6821554" y="3257652"/>
              <a:ext cx="899229" cy="248961"/>
            </a:xfrm>
            <a:custGeom>
              <a:rect b="b" l="l" r="r" t="t"/>
              <a:pathLst>
                <a:path extrusionOk="0" h="248960" w="899228">
                  <a:moveTo>
                    <a:pt x="896669" y="157085"/>
                  </a:moveTo>
                  <a:lnTo>
                    <a:pt x="896669" y="157085"/>
                  </a:lnTo>
                  <a:lnTo>
                    <a:pt x="714094" y="0"/>
                  </a:lnTo>
                  <a:lnTo>
                    <a:pt x="638162" y="3696"/>
                  </a:lnTo>
                  <a:lnTo>
                    <a:pt x="565217" y="14257"/>
                  </a:lnTo>
                  <a:lnTo>
                    <a:pt x="494405" y="29833"/>
                  </a:lnTo>
                  <a:lnTo>
                    <a:pt x="426152" y="49634"/>
                  </a:lnTo>
                  <a:lnTo>
                    <a:pt x="359180" y="71282"/>
                  </a:lnTo>
                  <a:lnTo>
                    <a:pt x="294339" y="93987"/>
                  </a:lnTo>
                  <a:lnTo>
                    <a:pt x="230779" y="116428"/>
                  </a:lnTo>
                  <a:lnTo>
                    <a:pt x="169351" y="137284"/>
                  </a:lnTo>
                  <a:lnTo>
                    <a:pt x="158687" y="142829"/>
                  </a:lnTo>
                  <a:lnTo>
                    <a:pt x="148450" y="148372"/>
                  </a:lnTo>
                  <a:lnTo>
                    <a:pt x="138211" y="153125"/>
                  </a:lnTo>
                  <a:lnTo>
                    <a:pt x="128827" y="157877"/>
                  </a:lnTo>
                  <a:lnTo>
                    <a:pt x="119442" y="161837"/>
                  </a:lnTo>
                  <a:lnTo>
                    <a:pt x="110483" y="165534"/>
                  </a:lnTo>
                  <a:lnTo>
                    <a:pt x="101526" y="168701"/>
                  </a:lnTo>
                  <a:lnTo>
                    <a:pt x="93421" y="171606"/>
                  </a:lnTo>
                  <a:lnTo>
                    <a:pt x="77637" y="189030"/>
                  </a:lnTo>
                  <a:lnTo>
                    <a:pt x="0" y="248960"/>
                  </a:lnTo>
                  <a:lnTo>
                    <a:pt x="17917" y="246320"/>
                  </a:lnTo>
                  <a:lnTo>
                    <a:pt x="37113" y="242624"/>
                  </a:lnTo>
                  <a:lnTo>
                    <a:pt x="56309" y="238136"/>
                  </a:lnTo>
                  <a:lnTo>
                    <a:pt x="76784" y="233384"/>
                  </a:lnTo>
                  <a:lnTo>
                    <a:pt x="97260" y="228103"/>
                  </a:lnTo>
                  <a:lnTo>
                    <a:pt x="119015" y="223615"/>
                  </a:lnTo>
                  <a:lnTo>
                    <a:pt x="141625" y="219655"/>
                  </a:lnTo>
                  <a:lnTo>
                    <a:pt x="165939" y="217015"/>
                  </a:lnTo>
                  <a:lnTo>
                    <a:pt x="257228" y="200118"/>
                  </a:lnTo>
                  <a:lnTo>
                    <a:pt x="349368" y="186654"/>
                  </a:lnTo>
                  <a:lnTo>
                    <a:pt x="441082" y="175301"/>
                  </a:lnTo>
                  <a:lnTo>
                    <a:pt x="533224" y="167382"/>
                  </a:lnTo>
                  <a:lnTo>
                    <a:pt x="624939" y="161837"/>
                  </a:lnTo>
                  <a:lnTo>
                    <a:pt x="716652" y="159197"/>
                  </a:lnTo>
                  <a:lnTo>
                    <a:pt x="807940" y="159197"/>
                  </a:lnTo>
                  <a:lnTo>
                    <a:pt x="899228" y="162365"/>
                  </a:lnTo>
                  <a:lnTo>
                    <a:pt x="898375" y="161310"/>
                  </a:lnTo>
                  <a:lnTo>
                    <a:pt x="897949" y="159725"/>
                  </a:lnTo>
                  <a:lnTo>
                    <a:pt x="896669" y="157877"/>
                  </a:lnTo>
                  <a:lnTo>
                    <a:pt x="896669" y="157085"/>
                  </a:lnTo>
                  <a:close/>
                </a:path>
              </a:pathLst>
            </a:custGeom>
            <a:solidFill>
              <a:srgbClr val="0035FF"/>
            </a:solidFill>
            <a:ln cap="flat" cmpd="sng" w="12700">
              <a:solidFill>
                <a:srgbClr val="0035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724" name="Google Shape;724;p43"/>
            <p:cNvSpPr/>
            <p:nvPr/>
          </p:nvSpPr>
          <p:spPr>
            <a:xfrm>
              <a:off x="7488723" y="3504237"/>
              <a:ext cx="215850" cy="53330"/>
            </a:xfrm>
            <a:custGeom>
              <a:rect b="b" l="l" r="r" t="t"/>
              <a:pathLst>
                <a:path extrusionOk="0" h="53329" w="215849">
                  <a:moveTo>
                    <a:pt x="215849" y="53065"/>
                  </a:moveTo>
                  <a:lnTo>
                    <a:pt x="215849" y="53065"/>
                  </a:lnTo>
                  <a:lnTo>
                    <a:pt x="213716" y="44617"/>
                  </a:lnTo>
                  <a:lnTo>
                    <a:pt x="210729" y="36696"/>
                  </a:lnTo>
                  <a:lnTo>
                    <a:pt x="206038" y="29041"/>
                  </a:lnTo>
                  <a:lnTo>
                    <a:pt x="200492" y="22176"/>
                  </a:lnTo>
                  <a:lnTo>
                    <a:pt x="193240" y="15576"/>
                  </a:lnTo>
                  <a:lnTo>
                    <a:pt x="185135" y="10031"/>
                  </a:lnTo>
                  <a:lnTo>
                    <a:pt x="175751" y="5279"/>
                  </a:lnTo>
                  <a:lnTo>
                    <a:pt x="165939" y="1583"/>
                  </a:lnTo>
                  <a:lnTo>
                    <a:pt x="142904" y="0"/>
                  </a:lnTo>
                  <a:lnTo>
                    <a:pt x="121575" y="1055"/>
                  </a:lnTo>
                  <a:lnTo>
                    <a:pt x="100672" y="3695"/>
                  </a:lnTo>
                  <a:lnTo>
                    <a:pt x="81050" y="7655"/>
                  </a:lnTo>
                  <a:lnTo>
                    <a:pt x="61001" y="11879"/>
                  </a:lnTo>
                  <a:lnTo>
                    <a:pt x="41377" y="16367"/>
                  </a:lnTo>
                  <a:lnTo>
                    <a:pt x="20902" y="20328"/>
                  </a:lnTo>
                  <a:lnTo>
                    <a:pt x="0" y="23496"/>
                  </a:lnTo>
                  <a:lnTo>
                    <a:pt x="171911" y="48577"/>
                  </a:lnTo>
                  <a:lnTo>
                    <a:pt x="174044" y="50425"/>
                  </a:lnTo>
                  <a:lnTo>
                    <a:pt x="179163" y="52009"/>
                  </a:lnTo>
                  <a:lnTo>
                    <a:pt x="184708" y="52801"/>
                  </a:lnTo>
                  <a:lnTo>
                    <a:pt x="191535" y="53329"/>
                  </a:lnTo>
                  <a:lnTo>
                    <a:pt x="197933" y="53065"/>
                  </a:lnTo>
                  <a:lnTo>
                    <a:pt x="204758" y="53065"/>
                  </a:lnTo>
                  <a:lnTo>
                    <a:pt x="210729" y="53065"/>
                  </a:lnTo>
                  <a:lnTo>
                    <a:pt x="215849" y="53065"/>
                  </a:lnTo>
                  <a:close/>
                </a:path>
              </a:pathLst>
            </a:custGeom>
            <a:solidFill>
              <a:srgbClr val="D90033"/>
            </a:solidFill>
            <a:ln cap="flat" cmpd="sng" w="12700">
              <a:solidFill>
                <a:srgbClr val="D900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725" name="Google Shape;725;p43"/>
            <p:cNvSpPr/>
            <p:nvPr/>
          </p:nvSpPr>
          <p:spPr>
            <a:xfrm>
              <a:off x="7566788" y="3668977"/>
              <a:ext cx="95127" cy="70491"/>
            </a:xfrm>
            <a:custGeom>
              <a:rect b="b" l="l" r="r" t="t"/>
              <a:pathLst>
                <a:path extrusionOk="0" h="70490" w="95126">
                  <a:moveTo>
                    <a:pt x="95126" y="29569"/>
                  </a:moveTo>
                  <a:lnTo>
                    <a:pt x="95126" y="29569"/>
                  </a:lnTo>
                  <a:lnTo>
                    <a:pt x="95126" y="27721"/>
                  </a:lnTo>
                  <a:lnTo>
                    <a:pt x="95126" y="26136"/>
                  </a:lnTo>
                  <a:lnTo>
                    <a:pt x="95126" y="24552"/>
                  </a:lnTo>
                  <a:lnTo>
                    <a:pt x="95126" y="23233"/>
                  </a:lnTo>
                  <a:lnTo>
                    <a:pt x="95126" y="21648"/>
                  </a:lnTo>
                  <a:lnTo>
                    <a:pt x="95126" y="20064"/>
                  </a:lnTo>
                  <a:lnTo>
                    <a:pt x="95126" y="18216"/>
                  </a:lnTo>
                  <a:lnTo>
                    <a:pt x="95126" y="16633"/>
                  </a:lnTo>
                  <a:lnTo>
                    <a:pt x="93421" y="13464"/>
                  </a:lnTo>
                  <a:lnTo>
                    <a:pt x="90860" y="11352"/>
                  </a:lnTo>
                  <a:lnTo>
                    <a:pt x="87021" y="9240"/>
                  </a:lnTo>
                  <a:lnTo>
                    <a:pt x="83610" y="7656"/>
                  </a:lnTo>
                  <a:lnTo>
                    <a:pt x="78916" y="5808"/>
                  </a:lnTo>
                  <a:lnTo>
                    <a:pt x="74651" y="4224"/>
                  </a:lnTo>
                  <a:lnTo>
                    <a:pt x="70385" y="2112"/>
                  </a:lnTo>
                  <a:lnTo>
                    <a:pt x="66973" y="0"/>
                  </a:lnTo>
                  <a:lnTo>
                    <a:pt x="22608" y="19800"/>
                  </a:lnTo>
                  <a:lnTo>
                    <a:pt x="20902" y="19536"/>
                  </a:lnTo>
                  <a:lnTo>
                    <a:pt x="18769" y="19536"/>
                  </a:lnTo>
                  <a:lnTo>
                    <a:pt x="16210" y="19273"/>
                  </a:lnTo>
                  <a:lnTo>
                    <a:pt x="14076" y="19273"/>
                  </a:lnTo>
                  <a:lnTo>
                    <a:pt x="11090" y="19273"/>
                  </a:lnTo>
                  <a:lnTo>
                    <a:pt x="8531" y="19536"/>
                  </a:lnTo>
                  <a:lnTo>
                    <a:pt x="5546" y="20328"/>
                  </a:lnTo>
                  <a:lnTo>
                    <a:pt x="2985" y="21384"/>
                  </a:lnTo>
                  <a:lnTo>
                    <a:pt x="426" y="26664"/>
                  </a:lnTo>
                  <a:lnTo>
                    <a:pt x="0" y="33000"/>
                  </a:lnTo>
                  <a:lnTo>
                    <a:pt x="853" y="39074"/>
                  </a:lnTo>
                  <a:lnTo>
                    <a:pt x="3412" y="45673"/>
                  </a:lnTo>
                  <a:lnTo>
                    <a:pt x="6399" y="51746"/>
                  </a:lnTo>
                  <a:lnTo>
                    <a:pt x="11090" y="57818"/>
                  </a:lnTo>
                  <a:lnTo>
                    <a:pt x="15783" y="63361"/>
                  </a:lnTo>
                  <a:lnTo>
                    <a:pt x="21329" y="68378"/>
                  </a:lnTo>
                  <a:lnTo>
                    <a:pt x="23888" y="68906"/>
                  </a:lnTo>
                  <a:lnTo>
                    <a:pt x="26447" y="69170"/>
                  </a:lnTo>
                  <a:lnTo>
                    <a:pt x="29008" y="69170"/>
                  </a:lnTo>
                  <a:lnTo>
                    <a:pt x="31567" y="69434"/>
                  </a:lnTo>
                  <a:lnTo>
                    <a:pt x="34126" y="69434"/>
                  </a:lnTo>
                  <a:lnTo>
                    <a:pt x="37113" y="69434"/>
                  </a:lnTo>
                  <a:lnTo>
                    <a:pt x="40524" y="69698"/>
                  </a:lnTo>
                  <a:lnTo>
                    <a:pt x="44791" y="70490"/>
                  </a:lnTo>
                  <a:lnTo>
                    <a:pt x="95126" y="29569"/>
                  </a:lnTo>
                  <a:close/>
                </a:path>
              </a:pathLst>
            </a:custGeom>
            <a:solidFill>
              <a:srgbClr val="FFFFFF"/>
            </a:solidFill>
            <a:ln cap="flat" cmpd="sng" w="127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726" name="Google Shape;726;p43"/>
            <p:cNvSpPr/>
            <p:nvPr/>
          </p:nvSpPr>
          <p:spPr>
            <a:xfrm>
              <a:off x="7568068" y="3653929"/>
              <a:ext cx="22608" cy="9769"/>
            </a:xfrm>
            <a:custGeom>
              <a:rect b="b" l="l" r="r" t="t"/>
              <a:pathLst>
                <a:path extrusionOk="0" h="9768" w="22608">
                  <a:moveTo>
                    <a:pt x="18769" y="4488"/>
                  </a:moveTo>
                  <a:lnTo>
                    <a:pt x="18769" y="4488"/>
                  </a:lnTo>
                  <a:lnTo>
                    <a:pt x="17915" y="3167"/>
                  </a:lnTo>
                  <a:lnTo>
                    <a:pt x="15783" y="1847"/>
                  </a:lnTo>
                  <a:lnTo>
                    <a:pt x="14076" y="1056"/>
                  </a:lnTo>
                  <a:lnTo>
                    <a:pt x="11944" y="528"/>
                  </a:lnTo>
                  <a:lnTo>
                    <a:pt x="9384" y="0"/>
                  </a:lnTo>
                  <a:lnTo>
                    <a:pt x="6824" y="0"/>
                  </a:lnTo>
                  <a:lnTo>
                    <a:pt x="4265" y="0"/>
                  </a:lnTo>
                  <a:lnTo>
                    <a:pt x="2559" y="792"/>
                  </a:lnTo>
                  <a:lnTo>
                    <a:pt x="853" y="1583"/>
                  </a:lnTo>
                  <a:lnTo>
                    <a:pt x="426" y="3167"/>
                  </a:lnTo>
                  <a:lnTo>
                    <a:pt x="0" y="4488"/>
                  </a:lnTo>
                  <a:lnTo>
                    <a:pt x="426" y="6071"/>
                  </a:lnTo>
                  <a:lnTo>
                    <a:pt x="1280" y="7920"/>
                  </a:lnTo>
                  <a:lnTo>
                    <a:pt x="2985" y="9768"/>
                  </a:lnTo>
                  <a:lnTo>
                    <a:pt x="22608" y="5280"/>
                  </a:lnTo>
                  <a:lnTo>
                    <a:pt x="21755" y="5016"/>
                  </a:lnTo>
                  <a:lnTo>
                    <a:pt x="20474" y="4752"/>
                  </a:lnTo>
                  <a:lnTo>
                    <a:pt x="19196" y="4488"/>
                  </a:lnTo>
                  <a:lnTo>
                    <a:pt x="18769" y="4488"/>
                  </a:lnTo>
                  <a:close/>
                </a:path>
              </a:pathLst>
            </a:custGeom>
            <a:solidFill>
              <a:srgbClr val="FFFFFF"/>
            </a:solidFill>
            <a:ln cap="flat" cmpd="sng" w="127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727" name="Google Shape;727;p43"/>
            <p:cNvSpPr/>
            <p:nvPr/>
          </p:nvSpPr>
          <p:spPr>
            <a:xfrm>
              <a:off x="6735813" y="3435330"/>
              <a:ext cx="771680" cy="217016"/>
            </a:xfrm>
            <a:custGeom>
              <a:rect b="b" l="l" r="r" t="t"/>
              <a:pathLst>
                <a:path extrusionOk="0" h="217015" w="771679">
                  <a:moveTo>
                    <a:pt x="771679" y="528"/>
                  </a:moveTo>
                  <a:lnTo>
                    <a:pt x="771679" y="528"/>
                  </a:lnTo>
                  <a:lnTo>
                    <a:pt x="683379" y="2904"/>
                  </a:lnTo>
                  <a:lnTo>
                    <a:pt x="594224" y="8712"/>
                  </a:lnTo>
                  <a:lnTo>
                    <a:pt x="504215" y="17424"/>
                  </a:lnTo>
                  <a:lnTo>
                    <a:pt x="415061" y="29305"/>
                  </a:lnTo>
                  <a:lnTo>
                    <a:pt x="325906" y="43296"/>
                  </a:lnTo>
                  <a:lnTo>
                    <a:pt x="238883" y="59930"/>
                  </a:lnTo>
                  <a:lnTo>
                    <a:pt x="153995" y="78673"/>
                  </a:lnTo>
                  <a:lnTo>
                    <a:pt x="72518" y="100059"/>
                  </a:lnTo>
                  <a:lnTo>
                    <a:pt x="69531" y="102699"/>
                  </a:lnTo>
                  <a:lnTo>
                    <a:pt x="66545" y="105867"/>
                  </a:lnTo>
                  <a:lnTo>
                    <a:pt x="63132" y="108771"/>
                  </a:lnTo>
                  <a:lnTo>
                    <a:pt x="59720" y="111939"/>
                  </a:lnTo>
                  <a:lnTo>
                    <a:pt x="55454" y="114315"/>
                  </a:lnTo>
                  <a:lnTo>
                    <a:pt x="50761" y="116955"/>
                  </a:lnTo>
                  <a:lnTo>
                    <a:pt x="45643" y="119067"/>
                  </a:lnTo>
                  <a:lnTo>
                    <a:pt x="40524" y="120651"/>
                  </a:lnTo>
                  <a:lnTo>
                    <a:pt x="31992" y="130420"/>
                  </a:lnTo>
                  <a:lnTo>
                    <a:pt x="23461" y="141244"/>
                  </a:lnTo>
                  <a:lnTo>
                    <a:pt x="15783" y="152861"/>
                  </a:lnTo>
                  <a:lnTo>
                    <a:pt x="9384" y="165268"/>
                  </a:lnTo>
                  <a:lnTo>
                    <a:pt x="3839" y="177678"/>
                  </a:lnTo>
                  <a:lnTo>
                    <a:pt x="853" y="190614"/>
                  </a:lnTo>
                  <a:lnTo>
                    <a:pt x="0" y="203814"/>
                  </a:lnTo>
                  <a:lnTo>
                    <a:pt x="2559" y="217015"/>
                  </a:lnTo>
                  <a:lnTo>
                    <a:pt x="80196" y="176885"/>
                  </a:lnTo>
                  <a:lnTo>
                    <a:pt x="162952" y="140716"/>
                  </a:lnTo>
                  <a:lnTo>
                    <a:pt x="249975" y="107715"/>
                  </a:lnTo>
                  <a:lnTo>
                    <a:pt x="342116" y="78673"/>
                  </a:lnTo>
                  <a:lnTo>
                    <a:pt x="438522" y="53065"/>
                  </a:lnTo>
                  <a:lnTo>
                    <a:pt x="539621" y="31417"/>
                  </a:lnTo>
                  <a:lnTo>
                    <a:pt x="645413" y="13728"/>
                  </a:lnTo>
                  <a:lnTo>
                    <a:pt x="756749" y="0"/>
                  </a:lnTo>
                  <a:lnTo>
                    <a:pt x="759310" y="0"/>
                  </a:lnTo>
                  <a:lnTo>
                    <a:pt x="761869" y="0"/>
                  </a:lnTo>
                  <a:lnTo>
                    <a:pt x="764001" y="0"/>
                  </a:lnTo>
                  <a:lnTo>
                    <a:pt x="766561" y="264"/>
                  </a:lnTo>
                  <a:lnTo>
                    <a:pt x="769974" y="264"/>
                  </a:lnTo>
                  <a:lnTo>
                    <a:pt x="771679" y="528"/>
                  </a:lnTo>
                  <a:close/>
                </a:path>
              </a:pathLst>
            </a:custGeom>
            <a:solidFill>
              <a:srgbClr val="D90033"/>
            </a:solidFill>
            <a:ln cap="flat" cmpd="sng" w="12700">
              <a:solidFill>
                <a:srgbClr val="D900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728" name="Google Shape;728;p43"/>
            <p:cNvSpPr/>
            <p:nvPr/>
          </p:nvSpPr>
          <p:spPr>
            <a:xfrm>
              <a:off x="6864639" y="3215939"/>
              <a:ext cx="640295" cy="195103"/>
            </a:xfrm>
            <a:custGeom>
              <a:rect b="b" l="l" r="r" t="t"/>
              <a:pathLst>
                <a:path extrusionOk="0" h="195102" w="640294">
                  <a:moveTo>
                    <a:pt x="633896" y="13464"/>
                  </a:moveTo>
                  <a:lnTo>
                    <a:pt x="633896" y="13464"/>
                  </a:lnTo>
                  <a:lnTo>
                    <a:pt x="630057" y="11352"/>
                  </a:lnTo>
                  <a:lnTo>
                    <a:pt x="627071" y="9504"/>
                  </a:lnTo>
                  <a:lnTo>
                    <a:pt x="624084" y="7392"/>
                  </a:lnTo>
                  <a:lnTo>
                    <a:pt x="621525" y="5544"/>
                  </a:lnTo>
                  <a:lnTo>
                    <a:pt x="617686" y="3432"/>
                  </a:lnTo>
                  <a:lnTo>
                    <a:pt x="614273" y="1849"/>
                  </a:lnTo>
                  <a:lnTo>
                    <a:pt x="609580" y="528"/>
                  </a:lnTo>
                  <a:lnTo>
                    <a:pt x="604461" y="0"/>
                  </a:lnTo>
                  <a:lnTo>
                    <a:pt x="550287" y="3961"/>
                  </a:lnTo>
                  <a:lnTo>
                    <a:pt x="496538" y="11088"/>
                  </a:lnTo>
                  <a:lnTo>
                    <a:pt x="442362" y="20064"/>
                  </a:lnTo>
                  <a:lnTo>
                    <a:pt x="389040" y="30890"/>
                  </a:lnTo>
                  <a:lnTo>
                    <a:pt x="335718" y="42769"/>
                  </a:lnTo>
                  <a:lnTo>
                    <a:pt x="284101" y="55970"/>
                  </a:lnTo>
                  <a:lnTo>
                    <a:pt x="234191" y="69170"/>
                  </a:lnTo>
                  <a:lnTo>
                    <a:pt x="186415" y="82635"/>
                  </a:lnTo>
                  <a:lnTo>
                    <a:pt x="162100" y="91611"/>
                  </a:lnTo>
                  <a:lnTo>
                    <a:pt x="138638" y="101116"/>
                  </a:lnTo>
                  <a:lnTo>
                    <a:pt x="115603" y="110619"/>
                  </a:lnTo>
                  <a:lnTo>
                    <a:pt x="93421" y="120652"/>
                  </a:lnTo>
                  <a:lnTo>
                    <a:pt x="71238" y="130684"/>
                  </a:lnTo>
                  <a:lnTo>
                    <a:pt x="50336" y="140981"/>
                  </a:lnTo>
                  <a:lnTo>
                    <a:pt x="30713" y="151277"/>
                  </a:lnTo>
                  <a:lnTo>
                    <a:pt x="12371" y="162365"/>
                  </a:lnTo>
                  <a:lnTo>
                    <a:pt x="0" y="185070"/>
                  </a:lnTo>
                  <a:lnTo>
                    <a:pt x="0" y="187182"/>
                  </a:lnTo>
                  <a:lnTo>
                    <a:pt x="426" y="189294"/>
                  </a:lnTo>
                  <a:lnTo>
                    <a:pt x="2132" y="191142"/>
                  </a:lnTo>
                  <a:lnTo>
                    <a:pt x="5119" y="192726"/>
                  </a:lnTo>
                  <a:lnTo>
                    <a:pt x="7678" y="193254"/>
                  </a:lnTo>
                  <a:lnTo>
                    <a:pt x="10237" y="193518"/>
                  </a:lnTo>
                  <a:lnTo>
                    <a:pt x="12797" y="193518"/>
                  </a:lnTo>
                  <a:lnTo>
                    <a:pt x="15356" y="193782"/>
                  </a:lnTo>
                  <a:lnTo>
                    <a:pt x="17915" y="193782"/>
                  </a:lnTo>
                  <a:lnTo>
                    <a:pt x="20901" y="193782"/>
                  </a:lnTo>
                  <a:lnTo>
                    <a:pt x="24315" y="194045"/>
                  </a:lnTo>
                  <a:lnTo>
                    <a:pt x="28154" y="195102"/>
                  </a:lnTo>
                  <a:lnTo>
                    <a:pt x="78917" y="175037"/>
                  </a:lnTo>
                  <a:lnTo>
                    <a:pt x="130533" y="155765"/>
                  </a:lnTo>
                  <a:lnTo>
                    <a:pt x="183001" y="136757"/>
                  </a:lnTo>
                  <a:lnTo>
                    <a:pt x="236750" y="118540"/>
                  </a:lnTo>
                  <a:lnTo>
                    <a:pt x="290926" y="100323"/>
                  </a:lnTo>
                  <a:lnTo>
                    <a:pt x="346809" y="82899"/>
                  </a:lnTo>
                  <a:lnTo>
                    <a:pt x="403970" y="65739"/>
                  </a:lnTo>
                  <a:lnTo>
                    <a:pt x="462412" y="49369"/>
                  </a:lnTo>
                  <a:lnTo>
                    <a:pt x="483740" y="43826"/>
                  </a:lnTo>
                  <a:lnTo>
                    <a:pt x="505495" y="38545"/>
                  </a:lnTo>
                  <a:lnTo>
                    <a:pt x="527678" y="33265"/>
                  </a:lnTo>
                  <a:lnTo>
                    <a:pt x="550287" y="28776"/>
                  </a:lnTo>
                  <a:lnTo>
                    <a:pt x="572469" y="24288"/>
                  </a:lnTo>
                  <a:lnTo>
                    <a:pt x="595077" y="21121"/>
                  </a:lnTo>
                  <a:lnTo>
                    <a:pt x="617259" y="18481"/>
                  </a:lnTo>
                  <a:lnTo>
                    <a:pt x="640294" y="17424"/>
                  </a:lnTo>
                  <a:lnTo>
                    <a:pt x="639015" y="16633"/>
                  </a:lnTo>
                  <a:lnTo>
                    <a:pt x="636882" y="15313"/>
                  </a:lnTo>
                  <a:lnTo>
                    <a:pt x="634749" y="13992"/>
                  </a:lnTo>
                  <a:lnTo>
                    <a:pt x="633896" y="13464"/>
                  </a:lnTo>
                  <a:close/>
                </a:path>
              </a:pathLst>
            </a:custGeom>
            <a:solidFill>
              <a:srgbClr val="D90033"/>
            </a:solidFill>
            <a:ln cap="flat" cmpd="sng" w="12700">
              <a:solidFill>
                <a:srgbClr val="D900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729" name="Google Shape;729;p43"/>
            <p:cNvSpPr/>
            <p:nvPr/>
          </p:nvSpPr>
          <p:spPr>
            <a:xfrm>
              <a:off x="6850136" y="3118784"/>
              <a:ext cx="603182" cy="231535"/>
            </a:xfrm>
            <a:custGeom>
              <a:rect b="b" l="l" r="r" t="t"/>
              <a:pathLst>
                <a:path extrusionOk="0" h="231534" w="603182">
                  <a:moveTo>
                    <a:pt x="600623" y="73658"/>
                  </a:moveTo>
                  <a:lnTo>
                    <a:pt x="600623" y="73658"/>
                  </a:lnTo>
                  <a:lnTo>
                    <a:pt x="488006" y="0"/>
                  </a:lnTo>
                  <a:lnTo>
                    <a:pt x="427004" y="19801"/>
                  </a:lnTo>
                  <a:lnTo>
                    <a:pt x="366430" y="40393"/>
                  </a:lnTo>
                  <a:lnTo>
                    <a:pt x="306283" y="61777"/>
                  </a:lnTo>
                  <a:lnTo>
                    <a:pt x="247416" y="84747"/>
                  </a:lnTo>
                  <a:lnTo>
                    <a:pt x="189401" y="109035"/>
                  </a:lnTo>
                  <a:lnTo>
                    <a:pt x="133945" y="135436"/>
                  </a:lnTo>
                  <a:lnTo>
                    <a:pt x="80196" y="163949"/>
                  </a:lnTo>
                  <a:lnTo>
                    <a:pt x="29433" y="195102"/>
                  </a:lnTo>
                  <a:lnTo>
                    <a:pt x="27727" y="196686"/>
                  </a:lnTo>
                  <a:lnTo>
                    <a:pt x="26447" y="198534"/>
                  </a:lnTo>
                  <a:lnTo>
                    <a:pt x="25167" y="199854"/>
                  </a:lnTo>
                  <a:lnTo>
                    <a:pt x="23888" y="201438"/>
                  </a:lnTo>
                  <a:lnTo>
                    <a:pt x="22181" y="203286"/>
                  </a:lnTo>
                  <a:lnTo>
                    <a:pt x="21755" y="204078"/>
                  </a:lnTo>
                  <a:lnTo>
                    <a:pt x="20474" y="204871"/>
                  </a:lnTo>
                  <a:lnTo>
                    <a:pt x="18769" y="205926"/>
                  </a:lnTo>
                  <a:lnTo>
                    <a:pt x="16635" y="206455"/>
                  </a:lnTo>
                  <a:lnTo>
                    <a:pt x="14503" y="206983"/>
                  </a:lnTo>
                  <a:lnTo>
                    <a:pt x="11517" y="207511"/>
                  </a:lnTo>
                  <a:lnTo>
                    <a:pt x="8958" y="208038"/>
                  </a:lnTo>
                  <a:lnTo>
                    <a:pt x="6398" y="208831"/>
                  </a:lnTo>
                  <a:lnTo>
                    <a:pt x="4691" y="210150"/>
                  </a:lnTo>
                  <a:lnTo>
                    <a:pt x="0" y="231534"/>
                  </a:lnTo>
                  <a:lnTo>
                    <a:pt x="61427" y="208038"/>
                  </a:lnTo>
                  <a:lnTo>
                    <a:pt x="128399" y="184806"/>
                  </a:lnTo>
                  <a:lnTo>
                    <a:pt x="198785" y="161309"/>
                  </a:lnTo>
                  <a:lnTo>
                    <a:pt x="273862" y="139660"/>
                  </a:lnTo>
                  <a:lnTo>
                    <a:pt x="351500" y="119331"/>
                  </a:lnTo>
                  <a:lnTo>
                    <a:pt x="432550" y="101907"/>
                  </a:lnTo>
                  <a:lnTo>
                    <a:pt x="516586" y="87915"/>
                  </a:lnTo>
                  <a:lnTo>
                    <a:pt x="603182" y="78146"/>
                  </a:lnTo>
                  <a:lnTo>
                    <a:pt x="602329" y="77355"/>
                  </a:lnTo>
                  <a:lnTo>
                    <a:pt x="601902" y="75770"/>
                  </a:lnTo>
                  <a:lnTo>
                    <a:pt x="600623" y="74187"/>
                  </a:lnTo>
                  <a:lnTo>
                    <a:pt x="600623" y="73658"/>
                  </a:lnTo>
                  <a:close/>
                </a:path>
              </a:pathLst>
            </a:custGeom>
            <a:solidFill>
              <a:srgbClr val="0035FF"/>
            </a:solidFill>
            <a:ln cap="flat" cmpd="sng" w="12700">
              <a:solidFill>
                <a:srgbClr val="0035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730" name="Google Shape;730;p43"/>
            <p:cNvSpPr/>
            <p:nvPr/>
          </p:nvSpPr>
          <p:spPr>
            <a:xfrm>
              <a:off x="7281833" y="3644689"/>
              <a:ext cx="150582" cy="64418"/>
            </a:xfrm>
            <a:custGeom>
              <a:rect b="b" l="l" r="r" t="t"/>
              <a:pathLst>
                <a:path extrusionOk="0" h="64418" w="150582">
                  <a:moveTo>
                    <a:pt x="147170" y="0"/>
                  </a:moveTo>
                  <a:lnTo>
                    <a:pt x="147170" y="0"/>
                  </a:lnTo>
                  <a:lnTo>
                    <a:pt x="143330" y="0"/>
                  </a:lnTo>
                  <a:lnTo>
                    <a:pt x="140771" y="0"/>
                  </a:lnTo>
                  <a:lnTo>
                    <a:pt x="138212" y="0"/>
                  </a:lnTo>
                  <a:lnTo>
                    <a:pt x="135652" y="0"/>
                  </a:lnTo>
                  <a:lnTo>
                    <a:pt x="132665" y="0"/>
                  </a:lnTo>
                  <a:lnTo>
                    <a:pt x="130107" y="0"/>
                  </a:lnTo>
                  <a:lnTo>
                    <a:pt x="126693" y="0"/>
                  </a:lnTo>
                  <a:lnTo>
                    <a:pt x="123708" y="0"/>
                  </a:lnTo>
                  <a:lnTo>
                    <a:pt x="116029" y="2112"/>
                  </a:lnTo>
                  <a:lnTo>
                    <a:pt x="110058" y="5280"/>
                  </a:lnTo>
                  <a:lnTo>
                    <a:pt x="104085" y="9240"/>
                  </a:lnTo>
                  <a:lnTo>
                    <a:pt x="98966" y="13728"/>
                  </a:lnTo>
                  <a:lnTo>
                    <a:pt x="92567" y="17952"/>
                  </a:lnTo>
                  <a:lnTo>
                    <a:pt x="86169" y="21912"/>
                  </a:lnTo>
                  <a:lnTo>
                    <a:pt x="78491" y="25081"/>
                  </a:lnTo>
                  <a:lnTo>
                    <a:pt x="69532" y="27457"/>
                  </a:lnTo>
                  <a:lnTo>
                    <a:pt x="67398" y="27457"/>
                  </a:lnTo>
                  <a:lnTo>
                    <a:pt x="63987" y="27457"/>
                  </a:lnTo>
                  <a:lnTo>
                    <a:pt x="59721" y="27457"/>
                  </a:lnTo>
                  <a:lnTo>
                    <a:pt x="56309" y="27457"/>
                  </a:lnTo>
                  <a:lnTo>
                    <a:pt x="25595" y="15312"/>
                  </a:lnTo>
                  <a:lnTo>
                    <a:pt x="0" y="21912"/>
                  </a:lnTo>
                  <a:lnTo>
                    <a:pt x="853" y="27721"/>
                  </a:lnTo>
                  <a:lnTo>
                    <a:pt x="1706" y="34057"/>
                  </a:lnTo>
                  <a:lnTo>
                    <a:pt x="2560" y="40129"/>
                  </a:lnTo>
                  <a:lnTo>
                    <a:pt x="4265" y="46201"/>
                  </a:lnTo>
                  <a:lnTo>
                    <a:pt x="5972" y="51746"/>
                  </a:lnTo>
                  <a:lnTo>
                    <a:pt x="10238" y="56762"/>
                  </a:lnTo>
                  <a:lnTo>
                    <a:pt x="15783" y="60986"/>
                  </a:lnTo>
                  <a:lnTo>
                    <a:pt x="24315" y="64418"/>
                  </a:lnTo>
                  <a:lnTo>
                    <a:pt x="27301" y="64418"/>
                  </a:lnTo>
                  <a:lnTo>
                    <a:pt x="31567" y="64418"/>
                  </a:lnTo>
                  <a:lnTo>
                    <a:pt x="35833" y="64418"/>
                  </a:lnTo>
                  <a:lnTo>
                    <a:pt x="40098" y="64418"/>
                  </a:lnTo>
                  <a:lnTo>
                    <a:pt x="150582" y="2376"/>
                  </a:lnTo>
                  <a:lnTo>
                    <a:pt x="149729" y="1847"/>
                  </a:lnTo>
                  <a:lnTo>
                    <a:pt x="148877" y="1056"/>
                  </a:lnTo>
                  <a:lnTo>
                    <a:pt x="147596" y="264"/>
                  </a:lnTo>
                  <a:lnTo>
                    <a:pt x="147170" y="0"/>
                  </a:lnTo>
                  <a:close/>
                </a:path>
              </a:pathLst>
            </a:custGeom>
            <a:solidFill>
              <a:srgbClr val="FFFFFF"/>
            </a:solidFill>
            <a:ln cap="flat" cmpd="sng" w="127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731" name="Google Shape;731;p43"/>
            <p:cNvSpPr/>
            <p:nvPr/>
          </p:nvSpPr>
          <p:spPr>
            <a:xfrm>
              <a:off x="6877864" y="3045654"/>
              <a:ext cx="424445" cy="157349"/>
            </a:xfrm>
            <a:custGeom>
              <a:rect b="b" l="l" r="r" t="t"/>
              <a:pathLst>
                <a:path extrusionOk="0" h="157349" w="424445">
                  <a:moveTo>
                    <a:pt x="422313" y="50162"/>
                  </a:moveTo>
                  <a:lnTo>
                    <a:pt x="422313" y="50162"/>
                  </a:lnTo>
                  <a:lnTo>
                    <a:pt x="398424" y="38017"/>
                  </a:lnTo>
                  <a:lnTo>
                    <a:pt x="371549" y="27457"/>
                  </a:lnTo>
                  <a:lnTo>
                    <a:pt x="341689" y="18481"/>
                  </a:lnTo>
                  <a:lnTo>
                    <a:pt x="310122" y="11352"/>
                  </a:lnTo>
                  <a:lnTo>
                    <a:pt x="276423" y="5808"/>
                  </a:lnTo>
                  <a:lnTo>
                    <a:pt x="242722" y="2113"/>
                  </a:lnTo>
                  <a:lnTo>
                    <a:pt x="208169" y="0"/>
                  </a:lnTo>
                  <a:lnTo>
                    <a:pt x="174470" y="265"/>
                  </a:lnTo>
                  <a:lnTo>
                    <a:pt x="195372" y="22969"/>
                  </a:lnTo>
                  <a:lnTo>
                    <a:pt x="195372" y="24552"/>
                  </a:lnTo>
                  <a:lnTo>
                    <a:pt x="195372" y="26137"/>
                  </a:lnTo>
                  <a:lnTo>
                    <a:pt x="195372" y="27721"/>
                  </a:lnTo>
                  <a:lnTo>
                    <a:pt x="195372" y="29569"/>
                  </a:lnTo>
                  <a:lnTo>
                    <a:pt x="195372" y="31153"/>
                  </a:lnTo>
                  <a:lnTo>
                    <a:pt x="195372" y="33000"/>
                  </a:lnTo>
                  <a:lnTo>
                    <a:pt x="195372" y="35114"/>
                  </a:lnTo>
                  <a:lnTo>
                    <a:pt x="195372" y="37489"/>
                  </a:lnTo>
                  <a:lnTo>
                    <a:pt x="193239" y="40129"/>
                  </a:lnTo>
                  <a:lnTo>
                    <a:pt x="190680" y="42769"/>
                  </a:lnTo>
                  <a:lnTo>
                    <a:pt x="187267" y="45410"/>
                  </a:lnTo>
                  <a:lnTo>
                    <a:pt x="183855" y="48050"/>
                  </a:lnTo>
                  <a:lnTo>
                    <a:pt x="179162" y="50162"/>
                  </a:lnTo>
                  <a:lnTo>
                    <a:pt x="174896" y="52010"/>
                  </a:lnTo>
                  <a:lnTo>
                    <a:pt x="169777" y="53594"/>
                  </a:lnTo>
                  <a:lnTo>
                    <a:pt x="164659" y="54914"/>
                  </a:lnTo>
                  <a:lnTo>
                    <a:pt x="105790" y="54914"/>
                  </a:lnTo>
                  <a:lnTo>
                    <a:pt x="81048" y="126988"/>
                  </a:lnTo>
                  <a:lnTo>
                    <a:pt x="72943" y="129893"/>
                  </a:lnTo>
                  <a:lnTo>
                    <a:pt x="64413" y="131476"/>
                  </a:lnTo>
                  <a:lnTo>
                    <a:pt x="55027" y="131212"/>
                  </a:lnTo>
                  <a:lnTo>
                    <a:pt x="46070" y="130155"/>
                  </a:lnTo>
                  <a:lnTo>
                    <a:pt x="36685" y="127781"/>
                  </a:lnTo>
                  <a:lnTo>
                    <a:pt x="28580" y="125140"/>
                  </a:lnTo>
                  <a:lnTo>
                    <a:pt x="20901" y="122236"/>
                  </a:lnTo>
                  <a:lnTo>
                    <a:pt x="14930" y="119331"/>
                  </a:lnTo>
                  <a:lnTo>
                    <a:pt x="11516" y="121972"/>
                  </a:lnTo>
                  <a:lnTo>
                    <a:pt x="8105" y="125931"/>
                  </a:lnTo>
                  <a:lnTo>
                    <a:pt x="5118" y="130421"/>
                  </a:lnTo>
                  <a:lnTo>
                    <a:pt x="2985" y="135700"/>
                  </a:lnTo>
                  <a:lnTo>
                    <a:pt x="852" y="140981"/>
                  </a:lnTo>
                  <a:lnTo>
                    <a:pt x="0" y="146524"/>
                  </a:lnTo>
                  <a:lnTo>
                    <a:pt x="0" y="151805"/>
                  </a:lnTo>
                  <a:lnTo>
                    <a:pt x="1705" y="157349"/>
                  </a:lnTo>
                  <a:lnTo>
                    <a:pt x="49056" y="142565"/>
                  </a:lnTo>
                  <a:lnTo>
                    <a:pt x="98112" y="128045"/>
                  </a:lnTo>
                  <a:lnTo>
                    <a:pt x="148022" y="113259"/>
                  </a:lnTo>
                  <a:lnTo>
                    <a:pt x="199637" y="99268"/>
                  </a:lnTo>
                  <a:lnTo>
                    <a:pt x="252107" y="85539"/>
                  </a:lnTo>
                  <a:lnTo>
                    <a:pt x="307563" y="73130"/>
                  </a:lnTo>
                  <a:lnTo>
                    <a:pt x="364723" y="61514"/>
                  </a:lnTo>
                  <a:lnTo>
                    <a:pt x="424445" y="51746"/>
                  </a:lnTo>
                  <a:lnTo>
                    <a:pt x="423165" y="50954"/>
                  </a:lnTo>
                  <a:lnTo>
                    <a:pt x="422313" y="50162"/>
                  </a:lnTo>
                  <a:close/>
                </a:path>
              </a:pathLst>
            </a:custGeom>
            <a:solidFill>
              <a:srgbClr val="0035FF"/>
            </a:solidFill>
            <a:ln cap="flat" cmpd="sng" w="12700">
              <a:solidFill>
                <a:srgbClr val="0035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732" name="Google Shape;732;p43"/>
            <p:cNvSpPr/>
            <p:nvPr/>
          </p:nvSpPr>
          <p:spPr>
            <a:xfrm>
              <a:off x="6859946" y="3127761"/>
              <a:ext cx="373684" cy="158668"/>
            </a:xfrm>
            <a:custGeom>
              <a:rect b="b" l="l" r="r" t="t"/>
              <a:pathLst>
                <a:path extrusionOk="0" h="158668" w="373683">
                  <a:moveTo>
                    <a:pt x="373683" y="0"/>
                  </a:moveTo>
                  <a:lnTo>
                    <a:pt x="373683" y="0"/>
                  </a:lnTo>
                  <a:lnTo>
                    <a:pt x="323773" y="9504"/>
                  </a:lnTo>
                  <a:lnTo>
                    <a:pt x="275569" y="20328"/>
                  </a:lnTo>
                  <a:lnTo>
                    <a:pt x="228646" y="31681"/>
                  </a:lnTo>
                  <a:lnTo>
                    <a:pt x="183429" y="44353"/>
                  </a:lnTo>
                  <a:lnTo>
                    <a:pt x="139065" y="57553"/>
                  </a:lnTo>
                  <a:lnTo>
                    <a:pt x="96833" y="71810"/>
                  </a:lnTo>
                  <a:lnTo>
                    <a:pt x="56307" y="86859"/>
                  </a:lnTo>
                  <a:lnTo>
                    <a:pt x="18343" y="103228"/>
                  </a:lnTo>
                  <a:lnTo>
                    <a:pt x="853" y="122236"/>
                  </a:lnTo>
                  <a:lnTo>
                    <a:pt x="0" y="158668"/>
                  </a:lnTo>
                  <a:lnTo>
                    <a:pt x="373683" y="0"/>
                  </a:lnTo>
                  <a:close/>
                </a:path>
              </a:pathLst>
            </a:custGeom>
            <a:solidFill>
              <a:srgbClr val="D90033"/>
            </a:solidFill>
            <a:ln cap="flat" cmpd="sng" w="12700">
              <a:solidFill>
                <a:srgbClr val="D900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733" name="Google Shape;733;p43"/>
            <p:cNvSpPr/>
            <p:nvPr/>
          </p:nvSpPr>
          <p:spPr>
            <a:xfrm>
              <a:off x="6718749" y="2906259"/>
              <a:ext cx="308844" cy="246583"/>
            </a:xfrm>
            <a:custGeom>
              <a:rect b="b" l="l" r="r" t="t"/>
              <a:pathLst>
                <a:path extrusionOk="0" h="246583" w="308843">
                  <a:moveTo>
                    <a:pt x="306710" y="161573"/>
                  </a:moveTo>
                  <a:lnTo>
                    <a:pt x="306710" y="161573"/>
                  </a:lnTo>
                  <a:lnTo>
                    <a:pt x="301591" y="159459"/>
                  </a:lnTo>
                  <a:lnTo>
                    <a:pt x="297752" y="157347"/>
                  </a:lnTo>
                  <a:lnTo>
                    <a:pt x="293060" y="154708"/>
                  </a:lnTo>
                  <a:lnTo>
                    <a:pt x="288794" y="152332"/>
                  </a:lnTo>
                  <a:lnTo>
                    <a:pt x="283674" y="149692"/>
                  </a:lnTo>
                  <a:lnTo>
                    <a:pt x="278555" y="147316"/>
                  </a:lnTo>
                  <a:lnTo>
                    <a:pt x="272583" y="144940"/>
                  </a:lnTo>
                  <a:lnTo>
                    <a:pt x="266185" y="143356"/>
                  </a:lnTo>
                  <a:lnTo>
                    <a:pt x="236750" y="138075"/>
                  </a:lnTo>
                  <a:lnTo>
                    <a:pt x="235045" y="135699"/>
                  </a:lnTo>
                  <a:lnTo>
                    <a:pt x="234618" y="133059"/>
                  </a:lnTo>
                  <a:lnTo>
                    <a:pt x="234191" y="129891"/>
                  </a:lnTo>
                  <a:lnTo>
                    <a:pt x="235471" y="126987"/>
                  </a:lnTo>
                  <a:lnTo>
                    <a:pt x="236750" y="123819"/>
                  </a:lnTo>
                  <a:lnTo>
                    <a:pt x="238884" y="120915"/>
                  </a:lnTo>
                  <a:lnTo>
                    <a:pt x="241016" y="118275"/>
                  </a:lnTo>
                  <a:lnTo>
                    <a:pt x="244002" y="116163"/>
                  </a:lnTo>
                  <a:lnTo>
                    <a:pt x="251680" y="112994"/>
                  </a:lnTo>
                  <a:lnTo>
                    <a:pt x="259786" y="110091"/>
                  </a:lnTo>
                  <a:lnTo>
                    <a:pt x="268317" y="106658"/>
                  </a:lnTo>
                  <a:lnTo>
                    <a:pt x="277276" y="103491"/>
                  </a:lnTo>
                  <a:lnTo>
                    <a:pt x="285380" y="99267"/>
                  </a:lnTo>
                  <a:lnTo>
                    <a:pt x="293485" y="95042"/>
                  </a:lnTo>
                  <a:lnTo>
                    <a:pt x="301163" y="89762"/>
                  </a:lnTo>
                  <a:lnTo>
                    <a:pt x="308843" y="84217"/>
                  </a:lnTo>
                  <a:lnTo>
                    <a:pt x="308416" y="81842"/>
                  </a:lnTo>
                  <a:lnTo>
                    <a:pt x="307990" y="79466"/>
                  </a:lnTo>
                  <a:lnTo>
                    <a:pt x="306710" y="77354"/>
                  </a:lnTo>
                  <a:lnTo>
                    <a:pt x="304151" y="75770"/>
                  </a:lnTo>
                  <a:lnTo>
                    <a:pt x="245282" y="92402"/>
                  </a:lnTo>
                  <a:lnTo>
                    <a:pt x="240163" y="91610"/>
                  </a:lnTo>
                  <a:lnTo>
                    <a:pt x="236750" y="90290"/>
                  </a:lnTo>
                  <a:lnTo>
                    <a:pt x="234191" y="88178"/>
                  </a:lnTo>
                  <a:lnTo>
                    <a:pt x="232911" y="85802"/>
                  </a:lnTo>
                  <a:lnTo>
                    <a:pt x="231206" y="82633"/>
                  </a:lnTo>
                  <a:lnTo>
                    <a:pt x="229925" y="79466"/>
                  </a:lnTo>
                  <a:lnTo>
                    <a:pt x="228219" y="76297"/>
                  </a:lnTo>
                  <a:lnTo>
                    <a:pt x="225661" y="73657"/>
                  </a:lnTo>
                  <a:lnTo>
                    <a:pt x="247841" y="10560"/>
                  </a:lnTo>
                  <a:lnTo>
                    <a:pt x="240163" y="8712"/>
                  </a:lnTo>
                  <a:lnTo>
                    <a:pt x="233765" y="9503"/>
                  </a:lnTo>
                  <a:lnTo>
                    <a:pt x="227366" y="12143"/>
                  </a:lnTo>
                  <a:lnTo>
                    <a:pt x="222247" y="16631"/>
                  </a:lnTo>
                  <a:lnTo>
                    <a:pt x="217128" y="21384"/>
                  </a:lnTo>
                  <a:lnTo>
                    <a:pt x="212436" y="26929"/>
                  </a:lnTo>
                  <a:lnTo>
                    <a:pt x="208170" y="32208"/>
                  </a:lnTo>
                  <a:lnTo>
                    <a:pt x="204758" y="37224"/>
                  </a:lnTo>
                  <a:lnTo>
                    <a:pt x="204758" y="41713"/>
                  </a:lnTo>
                  <a:lnTo>
                    <a:pt x="204758" y="46465"/>
                  </a:lnTo>
                  <a:lnTo>
                    <a:pt x="204758" y="50689"/>
                  </a:lnTo>
                  <a:lnTo>
                    <a:pt x="204758" y="55177"/>
                  </a:lnTo>
                  <a:lnTo>
                    <a:pt x="203478" y="58873"/>
                  </a:lnTo>
                  <a:lnTo>
                    <a:pt x="201344" y="62833"/>
                  </a:lnTo>
                  <a:lnTo>
                    <a:pt x="197933" y="65737"/>
                  </a:lnTo>
                  <a:lnTo>
                    <a:pt x="193667" y="68906"/>
                  </a:lnTo>
                  <a:lnTo>
                    <a:pt x="191533" y="70225"/>
                  </a:lnTo>
                  <a:lnTo>
                    <a:pt x="188121" y="71281"/>
                  </a:lnTo>
                  <a:lnTo>
                    <a:pt x="183855" y="72073"/>
                  </a:lnTo>
                  <a:lnTo>
                    <a:pt x="179589" y="72337"/>
                  </a:lnTo>
                  <a:lnTo>
                    <a:pt x="174896" y="72073"/>
                  </a:lnTo>
                  <a:lnTo>
                    <a:pt x="170205" y="71281"/>
                  </a:lnTo>
                  <a:lnTo>
                    <a:pt x="165939" y="70225"/>
                  </a:lnTo>
                  <a:lnTo>
                    <a:pt x="162952" y="68906"/>
                  </a:lnTo>
                  <a:lnTo>
                    <a:pt x="147170" y="0"/>
                  </a:lnTo>
                  <a:lnTo>
                    <a:pt x="133518" y="100058"/>
                  </a:lnTo>
                  <a:lnTo>
                    <a:pt x="131386" y="101379"/>
                  </a:lnTo>
                  <a:lnTo>
                    <a:pt x="127974" y="102962"/>
                  </a:lnTo>
                  <a:lnTo>
                    <a:pt x="125413" y="103491"/>
                  </a:lnTo>
                  <a:lnTo>
                    <a:pt x="123281" y="104019"/>
                  </a:lnTo>
                  <a:lnTo>
                    <a:pt x="120294" y="104282"/>
                  </a:lnTo>
                  <a:lnTo>
                    <a:pt x="117736" y="104546"/>
                  </a:lnTo>
                  <a:lnTo>
                    <a:pt x="115176" y="104019"/>
                  </a:lnTo>
                  <a:lnTo>
                    <a:pt x="113043" y="103491"/>
                  </a:lnTo>
                  <a:lnTo>
                    <a:pt x="110910" y="102434"/>
                  </a:lnTo>
                  <a:lnTo>
                    <a:pt x="108778" y="101643"/>
                  </a:lnTo>
                  <a:lnTo>
                    <a:pt x="106217" y="100058"/>
                  </a:lnTo>
                  <a:lnTo>
                    <a:pt x="103658" y="98738"/>
                  </a:lnTo>
                  <a:lnTo>
                    <a:pt x="101525" y="97155"/>
                  </a:lnTo>
                  <a:lnTo>
                    <a:pt x="99392" y="95570"/>
                  </a:lnTo>
                  <a:lnTo>
                    <a:pt x="74651" y="68113"/>
                  </a:lnTo>
                  <a:lnTo>
                    <a:pt x="45217" y="58345"/>
                  </a:lnTo>
                  <a:lnTo>
                    <a:pt x="39672" y="62042"/>
                  </a:lnTo>
                  <a:lnTo>
                    <a:pt x="37965" y="66266"/>
                  </a:lnTo>
                  <a:lnTo>
                    <a:pt x="38818" y="70754"/>
                  </a:lnTo>
                  <a:lnTo>
                    <a:pt x="42231" y="75505"/>
                  </a:lnTo>
                  <a:lnTo>
                    <a:pt x="46070" y="80257"/>
                  </a:lnTo>
                  <a:lnTo>
                    <a:pt x="50336" y="85009"/>
                  </a:lnTo>
                  <a:lnTo>
                    <a:pt x="54602" y="89762"/>
                  </a:lnTo>
                  <a:lnTo>
                    <a:pt x="57588" y="94778"/>
                  </a:lnTo>
                  <a:lnTo>
                    <a:pt x="92994" y="119067"/>
                  </a:lnTo>
                  <a:lnTo>
                    <a:pt x="81050" y="136491"/>
                  </a:lnTo>
                  <a:lnTo>
                    <a:pt x="0" y="129627"/>
                  </a:lnTo>
                  <a:lnTo>
                    <a:pt x="0" y="131739"/>
                  </a:lnTo>
                  <a:lnTo>
                    <a:pt x="426" y="134379"/>
                  </a:lnTo>
                  <a:lnTo>
                    <a:pt x="426" y="135435"/>
                  </a:lnTo>
                  <a:lnTo>
                    <a:pt x="1280" y="137020"/>
                  </a:lnTo>
                  <a:lnTo>
                    <a:pt x="2133" y="138603"/>
                  </a:lnTo>
                  <a:lnTo>
                    <a:pt x="3839" y="140451"/>
                  </a:lnTo>
                  <a:lnTo>
                    <a:pt x="79769" y="163948"/>
                  </a:lnTo>
                  <a:lnTo>
                    <a:pt x="80196" y="164740"/>
                  </a:lnTo>
                  <a:lnTo>
                    <a:pt x="81050" y="166324"/>
                  </a:lnTo>
                  <a:lnTo>
                    <a:pt x="81476" y="167909"/>
                  </a:lnTo>
                  <a:lnTo>
                    <a:pt x="82330" y="169492"/>
                  </a:lnTo>
                  <a:lnTo>
                    <a:pt x="82755" y="171076"/>
                  </a:lnTo>
                  <a:lnTo>
                    <a:pt x="84035" y="173188"/>
                  </a:lnTo>
                  <a:lnTo>
                    <a:pt x="84889" y="174773"/>
                  </a:lnTo>
                  <a:lnTo>
                    <a:pt x="87021" y="176884"/>
                  </a:lnTo>
                  <a:lnTo>
                    <a:pt x="89581" y="177412"/>
                  </a:lnTo>
                  <a:lnTo>
                    <a:pt x="92567" y="177940"/>
                  </a:lnTo>
                  <a:lnTo>
                    <a:pt x="95128" y="177940"/>
                  </a:lnTo>
                  <a:lnTo>
                    <a:pt x="97687" y="178205"/>
                  </a:lnTo>
                  <a:lnTo>
                    <a:pt x="100246" y="178205"/>
                  </a:lnTo>
                  <a:lnTo>
                    <a:pt x="103231" y="178205"/>
                  </a:lnTo>
                  <a:lnTo>
                    <a:pt x="106217" y="178733"/>
                  </a:lnTo>
                  <a:lnTo>
                    <a:pt x="110483" y="179788"/>
                  </a:lnTo>
                  <a:lnTo>
                    <a:pt x="111337" y="181109"/>
                  </a:lnTo>
                  <a:lnTo>
                    <a:pt x="113469" y="182957"/>
                  </a:lnTo>
                  <a:lnTo>
                    <a:pt x="116029" y="185069"/>
                  </a:lnTo>
                  <a:lnTo>
                    <a:pt x="119015" y="187445"/>
                  </a:lnTo>
                  <a:lnTo>
                    <a:pt x="92994" y="246583"/>
                  </a:lnTo>
                  <a:lnTo>
                    <a:pt x="130106" y="191933"/>
                  </a:lnTo>
                  <a:lnTo>
                    <a:pt x="131386" y="189557"/>
                  </a:lnTo>
                  <a:lnTo>
                    <a:pt x="134799" y="187181"/>
                  </a:lnTo>
                  <a:lnTo>
                    <a:pt x="136505" y="185861"/>
                  </a:lnTo>
                  <a:lnTo>
                    <a:pt x="139065" y="184805"/>
                  </a:lnTo>
                  <a:lnTo>
                    <a:pt x="142050" y="183748"/>
                  </a:lnTo>
                  <a:lnTo>
                    <a:pt x="145889" y="182957"/>
                  </a:lnTo>
                  <a:lnTo>
                    <a:pt x="148875" y="182957"/>
                  </a:lnTo>
                  <a:lnTo>
                    <a:pt x="151861" y="183221"/>
                  </a:lnTo>
                  <a:lnTo>
                    <a:pt x="154847" y="183485"/>
                  </a:lnTo>
                  <a:lnTo>
                    <a:pt x="158261" y="184277"/>
                  </a:lnTo>
                  <a:lnTo>
                    <a:pt x="160820" y="185069"/>
                  </a:lnTo>
                  <a:lnTo>
                    <a:pt x="163380" y="185861"/>
                  </a:lnTo>
                  <a:lnTo>
                    <a:pt x="165512" y="186917"/>
                  </a:lnTo>
                  <a:lnTo>
                    <a:pt x="168071" y="188236"/>
                  </a:lnTo>
                  <a:lnTo>
                    <a:pt x="203478" y="240511"/>
                  </a:lnTo>
                  <a:lnTo>
                    <a:pt x="206038" y="240775"/>
                  </a:lnTo>
                  <a:lnTo>
                    <a:pt x="209877" y="241566"/>
                  </a:lnTo>
                  <a:lnTo>
                    <a:pt x="211583" y="241830"/>
                  </a:lnTo>
                  <a:lnTo>
                    <a:pt x="214142" y="242359"/>
                  </a:lnTo>
                  <a:lnTo>
                    <a:pt x="216275" y="242623"/>
                  </a:lnTo>
                  <a:lnTo>
                    <a:pt x="218408" y="242887"/>
                  </a:lnTo>
                  <a:lnTo>
                    <a:pt x="221820" y="193517"/>
                  </a:lnTo>
                  <a:lnTo>
                    <a:pt x="200919" y="179788"/>
                  </a:lnTo>
                  <a:lnTo>
                    <a:pt x="200919" y="160780"/>
                  </a:lnTo>
                  <a:lnTo>
                    <a:pt x="202624" y="159459"/>
                  </a:lnTo>
                  <a:lnTo>
                    <a:pt x="204758" y="158404"/>
                  </a:lnTo>
                  <a:lnTo>
                    <a:pt x="206890" y="157347"/>
                  </a:lnTo>
                  <a:lnTo>
                    <a:pt x="209449" y="156556"/>
                  </a:lnTo>
                  <a:lnTo>
                    <a:pt x="212009" y="155500"/>
                  </a:lnTo>
                  <a:lnTo>
                    <a:pt x="214995" y="154708"/>
                  </a:lnTo>
                  <a:lnTo>
                    <a:pt x="217981" y="153916"/>
                  </a:lnTo>
                  <a:lnTo>
                    <a:pt x="221820" y="153123"/>
                  </a:lnTo>
                  <a:lnTo>
                    <a:pt x="306710" y="166060"/>
                  </a:lnTo>
                  <a:lnTo>
                    <a:pt x="306710" y="165268"/>
                  </a:lnTo>
                  <a:lnTo>
                    <a:pt x="306710" y="163683"/>
                  </a:lnTo>
                  <a:lnTo>
                    <a:pt x="306710" y="162100"/>
                  </a:lnTo>
                  <a:lnTo>
                    <a:pt x="306710" y="161573"/>
                  </a:lnTo>
                  <a:close/>
                </a:path>
              </a:pathLst>
            </a:custGeom>
            <a:solidFill>
              <a:srgbClr val="D90033"/>
            </a:solidFill>
            <a:ln cap="flat" cmpd="sng" w="12700">
              <a:solidFill>
                <a:srgbClr val="D900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734" name="Google Shape;734;p43"/>
            <p:cNvSpPr/>
            <p:nvPr/>
          </p:nvSpPr>
          <p:spPr>
            <a:xfrm>
              <a:off x="6732399" y="3095288"/>
              <a:ext cx="57589" cy="22441"/>
            </a:xfrm>
            <a:custGeom>
              <a:rect b="b" l="l" r="r" t="t"/>
              <a:pathLst>
                <a:path extrusionOk="0" h="22440" w="57589">
                  <a:moveTo>
                    <a:pt x="56309" y="0"/>
                  </a:moveTo>
                  <a:lnTo>
                    <a:pt x="56309" y="0"/>
                  </a:lnTo>
                  <a:lnTo>
                    <a:pt x="48204" y="792"/>
                  </a:lnTo>
                  <a:lnTo>
                    <a:pt x="40098" y="2376"/>
                  </a:lnTo>
                  <a:lnTo>
                    <a:pt x="32420" y="3959"/>
                  </a:lnTo>
                  <a:lnTo>
                    <a:pt x="25168" y="6071"/>
                  </a:lnTo>
                  <a:lnTo>
                    <a:pt x="17490" y="8448"/>
                  </a:lnTo>
                  <a:lnTo>
                    <a:pt x="11092" y="11616"/>
                  </a:lnTo>
                  <a:lnTo>
                    <a:pt x="4692" y="15048"/>
                  </a:lnTo>
                  <a:lnTo>
                    <a:pt x="0" y="19536"/>
                  </a:lnTo>
                  <a:lnTo>
                    <a:pt x="5972" y="21912"/>
                  </a:lnTo>
                  <a:lnTo>
                    <a:pt x="13224" y="22440"/>
                  </a:lnTo>
                  <a:lnTo>
                    <a:pt x="20902" y="20857"/>
                  </a:lnTo>
                  <a:lnTo>
                    <a:pt x="29008" y="18216"/>
                  </a:lnTo>
                  <a:lnTo>
                    <a:pt x="36686" y="14257"/>
                  </a:lnTo>
                  <a:lnTo>
                    <a:pt x="44364" y="9768"/>
                  </a:lnTo>
                  <a:lnTo>
                    <a:pt x="51189" y="5016"/>
                  </a:lnTo>
                  <a:lnTo>
                    <a:pt x="57589" y="528"/>
                  </a:lnTo>
                  <a:lnTo>
                    <a:pt x="56735" y="264"/>
                  </a:lnTo>
                  <a:lnTo>
                    <a:pt x="56309" y="0"/>
                  </a:lnTo>
                  <a:close/>
                </a:path>
              </a:pathLst>
            </a:custGeom>
            <a:solidFill>
              <a:srgbClr val="FFFFFF"/>
            </a:solidFill>
            <a:ln cap="flat" cmpd="sng" w="127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735" name="Google Shape;735;p43"/>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736" name="Google Shape;736;p43"/>
            <p:cNvSpPr txBox="1"/>
            <p:nvPr/>
          </p:nvSpPr>
          <p:spPr>
            <a:xfrm>
              <a:off x="3310799" y="838200"/>
              <a:ext cx="3948113"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b="0" i="0" lang="en-US" sz="4716" u="none" cap="none" strike="noStrike">
                  <a:solidFill>
                    <a:schemeClr val="dk1"/>
                  </a:solidFill>
                  <a:latin typeface="Times New Roman"/>
                  <a:ea typeface="Times New Roman"/>
                  <a:cs typeface="Times New Roman"/>
                  <a:sym typeface="Times New Roman"/>
                </a:rPr>
                <a:t>The Two Hats </a:t>
              </a:r>
              <a:endParaRPr/>
            </a:p>
          </p:txBody>
        </p:sp>
        <p:sp>
          <p:nvSpPr>
            <p:cNvPr id="737" name="Google Shape;737;p43"/>
            <p:cNvSpPr txBox="1"/>
            <p:nvPr/>
          </p:nvSpPr>
          <p:spPr>
            <a:xfrm>
              <a:off x="889000" y="2019300"/>
              <a:ext cx="2021961" cy="2794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Adding Function </a:t>
              </a:r>
              <a:endParaRPr/>
            </a:p>
          </p:txBody>
        </p:sp>
        <p:sp>
          <p:nvSpPr>
            <p:cNvPr id="738" name="Google Shape;738;p43"/>
            <p:cNvSpPr txBox="1"/>
            <p:nvPr/>
          </p:nvSpPr>
          <p:spPr>
            <a:xfrm>
              <a:off x="6604862" y="2286000"/>
              <a:ext cx="1466794" cy="2794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Refactoring </a:t>
              </a:r>
              <a:endParaRPr/>
            </a:p>
          </p:txBody>
        </p:sp>
        <p:sp>
          <p:nvSpPr>
            <p:cNvPr id="739" name="Google Shape;739;p43"/>
            <p:cNvSpPr txBox="1"/>
            <p:nvPr/>
          </p:nvSpPr>
          <p:spPr>
            <a:xfrm>
              <a:off x="5028406" y="4076700"/>
              <a:ext cx="4634792" cy="1587500"/>
            </a:xfrm>
            <a:prstGeom prst="rect">
              <a:avLst/>
            </a:prstGeom>
            <a:noFill/>
            <a:ln>
              <a:noFill/>
            </a:ln>
          </p:spPr>
          <p:txBody>
            <a:bodyPr anchorCtr="0" anchor="t" bIns="0" lIns="0" spcFirstLastPara="1" rIns="0" wrap="square" tIns="0">
              <a:noAutofit/>
            </a:bodyPr>
            <a:lstStyle/>
            <a:p>
              <a:pPr indent="0" lvl="0" marL="0" marR="0" rtl="0" algn="l">
                <a:lnSpc>
                  <a:spcPct val="106114"/>
                </a:lnSpc>
                <a:spcBef>
                  <a:spcPts val="0"/>
                </a:spcBef>
                <a:spcAft>
                  <a:spcPts val="0"/>
                </a:spcAft>
                <a:buNone/>
              </a:pPr>
              <a:r>
                <a:rPr b="0" i="0" lang="en-US" sz="1979" u="none" cap="none" strike="noStrike">
                  <a:solidFill>
                    <a:schemeClr val="dk1"/>
                  </a:solidFill>
                  <a:latin typeface="Times New Roman"/>
                  <a:ea typeface="Times New Roman"/>
                  <a:cs typeface="Times New Roman"/>
                  <a:sym typeface="Times New Roman"/>
                </a:rPr>
                <a:t>Does not add any new features</a:t>
              </a:r>
              <a:endParaRPr/>
            </a:p>
            <a:p>
              <a:pPr indent="0" lvl="0" marL="0" marR="0" rtl="0" algn="l">
                <a:lnSpc>
                  <a:spcPct val="106114"/>
                </a:lnSpc>
                <a:spcBef>
                  <a:spcPts val="1500"/>
                </a:spcBef>
                <a:spcAft>
                  <a:spcPts val="0"/>
                </a:spcAft>
                <a:buNone/>
              </a:pPr>
              <a:r>
                <a:rPr b="0" i="0" lang="en-US" sz="1979" u="none" cap="none" strike="noStrike">
                  <a:solidFill>
                    <a:schemeClr val="dk1"/>
                  </a:solidFill>
                  <a:latin typeface="Times New Roman"/>
                  <a:ea typeface="Times New Roman"/>
                  <a:cs typeface="Times New Roman"/>
                  <a:sym typeface="Times New Roman"/>
                </a:rPr>
                <a:t>Does not add tests (but may change some)</a:t>
              </a:r>
              <a:endParaRPr/>
            </a:p>
            <a:p>
              <a:pPr indent="0" lvl="0" marL="0" marR="0" rtl="0" algn="l">
                <a:lnSpc>
                  <a:spcPct val="106114"/>
                </a:lnSpc>
                <a:spcBef>
                  <a:spcPts val="1500"/>
                </a:spcBef>
                <a:spcAft>
                  <a:spcPts val="0"/>
                </a:spcAft>
                <a:buNone/>
              </a:pPr>
              <a:r>
                <a:rPr b="0" i="0" lang="en-US" sz="1979" u="none" cap="none" strike="noStrike">
                  <a:solidFill>
                    <a:schemeClr val="dk1"/>
                  </a:solidFill>
                  <a:latin typeface="Times New Roman"/>
                  <a:ea typeface="Times New Roman"/>
                  <a:cs typeface="Times New Roman"/>
                  <a:sym typeface="Times New Roman"/>
                </a:rPr>
                <a:t>Restructure the code to remove </a:t>
              </a:r>
              <a:endParaRPr/>
            </a:p>
            <a:p>
              <a:pPr indent="0" lvl="0" marL="0" marR="0" rtl="0" algn="l">
                <a:lnSpc>
                  <a:spcPct val="106114"/>
                </a:lnSpc>
                <a:spcBef>
                  <a:spcPts val="300"/>
                </a:spcBef>
                <a:spcAft>
                  <a:spcPts val="0"/>
                </a:spcAft>
                <a:buNone/>
              </a:pPr>
              <a:r>
                <a:rPr b="0" i="0" lang="en-US" sz="1979" u="none" cap="none" strike="noStrike">
                  <a:solidFill>
                    <a:schemeClr val="dk1"/>
                  </a:solidFill>
                  <a:latin typeface="Times New Roman"/>
                  <a:ea typeface="Times New Roman"/>
                  <a:cs typeface="Times New Roman"/>
                  <a:sym typeface="Times New Roman"/>
                </a:rPr>
                <a:t>redundancy </a:t>
              </a:r>
              <a:endParaRPr/>
            </a:p>
          </p:txBody>
        </p:sp>
        <p:sp>
          <p:nvSpPr>
            <p:cNvPr id="740" name="Google Shape;740;p43"/>
            <p:cNvSpPr txBox="1"/>
            <p:nvPr/>
          </p:nvSpPr>
          <p:spPr>
            <a:xfrm>
              <a:off x="889000" y="4102100"/>
              <a:ext cx="3180744" cy="1587500"/>
            </a:xfrm>
            <a:prstGeom prst="rect">
              <a:avLst/>
            </a:prstGeom>
            <a:noFill/>
            <a:ln>
              <a:noFill/>
            </a:ln>
          </p:spPr>
          <p:txBody>
            <a:bodyPr anchorCtr="0" anchor="t" bIns="0" lIns="0" spcFirstLastPara="1" rIns="0" wrap="square" tIns="0">
              <a:noAutofit/>
            </a:bodyPr>
            <a:lstStyle/>
            <a:p>
              <a:pPr indent="0" lvl="0" marL="0" marR="0" rtl="0" algn="l">
                <a:lnSpc>
                  <a:spcPct val="106114"/>
                </a:lnSpc>
                <a:spcBef>
                  <a:spcPts val="0"/>
                </a:spcBef>
                <a:spcAft>
                  <a:spcPts val="0"/>
                </a:spcAft>
                <a:buNone/>
              </a:pPr>
              <a:r>
                <a:rPr b="0" i="0" lang="en-US" sz="1979" u="none" cap="none" strike="noStrike">
                  <a:solidFill>
                    <a:schemeClr val="dk1"/>
                  </a:solidFill>
                  <a:latin typeface="Times New Roman"/>
                  <a:ea typeface="Times New Roman"/>
                  <a:cs typeface="Times New Roman"/>
                  <a:sym typeface="Times New Roman"/>
                </a:rPr>
                <a:t>Add new capabilities to the </a:t>
              </a:r>
              <a:endParaRPr/>
            </a:p>
            <a:p>
              <a:pPr indent="0" lvl="0" marL="0" marR="0" rtl="0" algn="l">
                <a:lnSpc>
                  <a:spcPct val="106114"/>
                </a:lnSpc>
                <a:spcBef>
                  <a:spcPts val="300"/>
                </a:spcBef>
                <a:spcAft>
                  <a:spcPts val="0"/>
                </a:spcAft>
                <a:buNone/>
              </a:pPr>
              <a:r>
                <a:rPr b="0" i="0" lang="en-US" sz="1979" u="none" cap="none" strike="noStrike">
                  <a:solidFill>
                    <a:schemeClr val="dk1"/>
                  </a:solidFill>
                  <a:latin typeface="Times New Roman"/>
                  <a:ea typeface="Times New Roman"/>
                  <a:cs typeface="Times New Roman"/>
                  <a:sym typeface="Times New Roman"/>
                </a:rPr>
                <a:t>system</a:t>
              </a:r>
              <a:endParaRPr/>
            </a:p>
            <a:p>
              <a:pPr indent="0" lvl="0" marL="0" marR="0" rtl="0" algn="l">
                <a:lnSpc>
                  <a:spcPct val="106114"/>
                </a:lnSpc>
                <a:spcBef>
                  <a:spcPts val="1500"/>
                </a:spcBef>
                <a:spcAft>
                  <a:spcPts val="0"/>
                </a:spcAft>
                <a:buNone/>
              </a:pPr>
              <a:r>
                <a:rPr b="0" i="0" lang="en-US" sz="1979" u="none" cap="none" strike="noStrike">
                  <a:solidFill>
                    <a:schemeClr val="dk1"/>
                  </a:solidFill>
                  <a:latin typeface="Times New Roman"/>
                  <a:ea typeface="Times New Roman"/>
                  <a:cs typeface="Times New Roman"/>
                  <a:sym typeface="Times New Roman"/>
                </a:rPr>
                <a:t>Adds new tests</a:t>
              </a:r>
              <a:endParaRPr/>
            </a:p>
            <a:p>
              <a:pPr indent="0" lvl="0" marL="0" marR="0" rtl="0" algn="l">
                <a:lnSpc>
                  <a:spcPct val="106114"/>
                </a:lnSpc>
                <a:spcBef>
                  <a:spcPts val="1500"/>
                </a:spcBef>
                <a:spcAft>
                  <a:spcPts val="0"/>
                </a:spcAft>
                <a:buNone/>
              </a:pPr>
              <a:r>
                <a:rPr b="0" i="0" lang="en-US" sz="1979" u="none" cap="none" strike="noStrike">
                  <a:solidFill>
                    <a:schemeClr val="dk1"/>
                  </a:solidFill>
                  <a:latin typeface="Times New Roman"/>
                  <a:ea typeface="Times New Roman"/>
                  <a:cs typeface="Times New Roman"/>
                  <a:sym typeface="Times New Roman"/>
                </a:rPr>
                <a:t>Get the test working </a:t>
              </a:r>
              <a:endParaRPr/>
            </a:p>
          </p:txBody>
        </p:sp>
        <p:sp>
          <p:nvSpPr>
            <p:cNvPr id="741" name="Google Shape;741;p43"/>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b="0" i="0" sz="1448" u="none" cap="none" strike="noStrike">
                <a:solidFill>
                  <a:srgbClr val="0812FF"/>
                </a:solidFill>
                <a:latin typeface="Times New Roman"/>
                <a:ea typeface="Times New Roman"/>
                <a:cs typeface="Times New Roman"/>
                <a:sym typeface="Times New Roman"/>
              </a:endParaRPr>
            </a:p>
          </p:txBody>
        </p:sp>
        <p:sp>
          <p:nvSpPr>
            <p:cNvPr id="742" name="Google Shape;742;p43"/>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74 </a:t>
              </a:r>
              <a:endParaRPr/>
            </a:p>
          </p:txBody>
        </p:sp>
        <p:sp>
          <p:nvSpPr>
            <p:cNvPr id="743" name="Google Shape;743;p43"/>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 </a:t>
              </a:r>
              <a:endParaRPr b="0" i="0" sz="1200" u="none" cap="none" strike="noStrike">
                <a:solidFill>
                  <a:schemeClr val="dk1"/>
                </a:solidFill>
                <a:latin typeface="Helvetica Neue"/>
                <a:ea typeface="Helvetica Neue"/>
                <a:cs typeface="Helvetica Neue"/>
                <a:sym typeface="Helvetica Neue"/>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pic>
        <p:nvPicPr>
          <p:cNvPr id="748" name="Google Shape;748;p44"/>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749" name="Google Shape;749;p44"/>
          <p:cNvGrpSpPr/>
          <p:nvPr/>
        </p:nvGrpSpPr>
        <p:grpSpPr>
          <a:xfrm>
            <a:off x="0" y="0"/>
            <a:ext cx="10227807" cy="7785100"/>
            <a:chOff x="0" y="0"/>
            <a:chExt cx="10227807" cy="7785100"/>
          </a:xfrm>
        </p:grpSpPr>
        <p:cxnSp>
          <p:nvCxnSpPr>
            <p:cNvPr id="750" name="Google Shape;750;p44"/>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751" name="Google Shape;751;p44"/>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752" name="Google Shape;752;p44"/>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id="753" name="Google Shape;753;p44"/>
            <p:cNvPicPr preferRelativeResize="0"/>
            <p:nvPr/>
          </p:nvPicPr>
          <p:blipFill rotWithShape="1">
            <a:blip r:embed="rId4">
              <a:alphaModFix/>
            </a:blip>
            <a:srcRect b="0" l="0" r="0" t="0"/>
            <a:stretch/>
          </p:blipFill>
          <p:spPr>
            <a:xfrm>
              <a:off x="495300" y="4089400"/>
              <a:ext cx="213915" cy="192524"/>
            </a:xfrm>
            <a:prstGeom prst="rect">
              <a:avLst/>
            </a:prstGeom>
            <a:noFill/>
            <a:ln>
              <a:noFill/>
            </a:ln>
          </p:spPr>
        </p:pic>
        <p:pic>
          <p:nvPicPr>
            <p:cNvPr id="754" name="Google Shape;754;p44"/>
            <p:cNvPicPr preferRelativeResize="0"/>
            <p:nvPr/>
          </p:nvPicPr>
          <p:blipFill rotWithShape="1">
            <a:blip r:embed="rId4">
              <a:alphaModFix/>
            </a:blip>
            <a:srcRect b="0" l="0" r="0" t="0"/>
            <a:stretch/>
          </p:blipFill>
          <p:spPr>
            <a:xfrm>
              <a:off x="495300" y="4610100"/>
              <a:ext cx="213915" cy="192524"/>
            </a:xfrm>
            <a:prstGeom prst="rect">
              <a:avLst/>
            </a:prstGeom>
            <a:noFill/>
            <a:ln>
              <a:noFill/>
            </a:ln>
          </p:spPr>
        </p:pic>
        <p:sp>
          <p:nvSpPr>
            <p:cNvPr id="755" name="Google Shape;755;p44"/>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756" name="Google Shape;756;p44"/>
            <p:cNvSpPr txBox="1"/>
            <p:nvPr/>
          </p:nvSpPr>
          <p:spPr>
            <a:xfrm>
              <a:off x="2268537" y="838200"/>
              <a:ext cx="6032500"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b="0" i="0" lang="en-US" sz="4716" u="none" cap="none" strike="noStrike">
                  <a:solidFill>
                    <a:schemeClr val="dk1"/>
                  </a:solidFill>
                  <a:latin typeface="Times New Roman"/>
                  <a:ea typeface="Times New Roman"/>
                  <a:cs typeface="Times New Roman"/>
                  <a:sym typeface="Times New Roman"/>
                </a:rPr>
                <a:t>How do we Refactor? </a:t>
              </a:r>
              <a:endParaRPr/>
            </a:p>
          </p:txBody>
        </p:sp>
        <p:sp>
          <p:nvSpPr>
            <p:cNvPr id="757" name="Google Shape;757;p44"/>
            <p:cNvSpPr txBox="1"/>
            <p:nvPr/>
          </p:nvSpPr>
          <p:spPr>
            <a:xfrm>
              <a:off x="939800" y="4000500"/>
              <a:ext cx="8598618" cy="352425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We looks for Code-Smells</a:t>
              </a:r>
              <a:endParaRPr/>
            </a:p>
            <a:p>
              <a:pPr indent="0" lvl="0" marL="0" marR="0" rtl="0" algn="l">
                <a:lnSpc>
                  <a:spcPct val="120481"/>
                </a:lnSpc>
                <a:spcBef>
                  <a:spcPts val="1500"/>
                </a:spcBef>
                <a:spcAft>
                  <a:spcPts val="0"/>
                </a:spcAft>
                <a:buNone/>
              </a:pPr>
              <a:r>
                <a:rPr b="0" i="0" lang="en-US" sz="2075" u="none" cap="none" strike="noStrike">
                  <a:solidFill>
                    <a:schemeClr val="dk1"/>
                  </a:solidFill>
                  <a:latin typeface="Times New Roman"/>
                  <a:ea typeface="Times New Roman"/>
                  <a:cs typeface="Times New Roman"/>
                  <a:sym typeface="Times New Roman"/>
                </a:rPr>
                <a:t>Things that we suspect are not quite right or will cause us severe pain if we  do not fix</a:t>
              </a:r>
              <a:endParaRPr/>
            </a:p>
            <a:p>
              <a:pPr indent="1841500" lvl="0" marL="0" marR="0" rtl="0" algn="l">
                <a:lnSpc>
                  <a:spcPct val="96685"/>
                </a:lnSpc>
                <a:spcBef>
                  <a:spcPts val="13200"/>
                </a:spcBef>
                <a:spcAft>
                  <a:spcPts val="0"/>
                </a:spcAft>
                <a:buNone/>
              </a:pPr>
              <a:r>
                <a:t/>
              </a:r>
              <a:endParaRPr b="0" i="0" sz="1448" u="none" cap="none" strike="noStrike">
                <a:solidFill>
                  <a:srgbClr val="0812FF"/>
                </a:solidFill>
                <a:latin typeface="Times New Roman"/>
                <a:ea typeface="Times New Roman"/>
                <a:cs typeface="Times New Roman"/>
                <a:sym typeface="Times New Roman"/>
              </a:endParaRPr>
            </a:p>
          </p:txBody>
        </p:sp>
        <p:sp>
          <p:nvSpPr>
            <p:cNvPr id="758" name="Google Shape;758;p44"/>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77 </a:t>
              </a:r>
              <a:endParaRPr/>
            </a:p>
          </p:txBody>
        </p:sp>
        <p:sp>
          <p:nvSpPr>
            <p:cNvPr id="759" name="Google Shape;759;p44"/>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 </a:t>
              </a:r>
              <a:endParaRPr b="0" i="0" sz="1200" u="none" cap="none" strike="noStrike">
                <a:solidFill>
                  <a:schemeClr val="dk1"/>
                </a:solidFill>
                <a:latin typeface="Helvetica Neue"/>
                <a:ea typeface="Helvetica Neue"/>
                <a:cs typeface="Helvetica Neue"/>
                <a:sym typeface="Helvetica Neue"/>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pic>
        <p:nvPicPr>
          <p:cNvPr id="764" name="Google Shape;764;p45"/>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765" name="Google Shape;765;p45"/>
          <p:cNvGrpSpPr/>
          <p:nvPr/>
        </p:nvGrpSpPr>
        <p:grpSpPr>
          <a:xfrm>
            <a:off x="0" y="0"/>
            <a:ext cx="10227807" cy="7785100"/>
            <a:chOff x="0" y="0"/>
            <a:chExt cx="10227807" cy="7785100"/>
          </a:xfrm>
        </p:grpSpPr>
        <p:cxnSp>
          <p:nvCxnSpPr>
            <p:cNvPr id="766" name="Google Shape;766;p45"/>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767" name="Google Shape;767;p45"/>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768" name="Google Shape;768;p45"/>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769" name="Google Shape;769;p45"/>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770" name="Google Shape;770;p45"/>
            <p:cNvSpPr txBox="1"/>
            <p:nvPr/>
          </p:nvSpPr>
          <p:spPr>
            <a:xfrm>
              <a:off x="413611" y="838200"/>
              <a:ext cx="9742488"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b="0" i="0" lang="en-US" sz="4716" u="none" cap="none" strike="noStrike">
                  <a:solidFill>
                    <a:schemeClr val="dk1"/>
                  </a:solidFill>
                  <a:latin typeface="Times New Roman"/>
                  <a:ea typeface="Times New Roman"/>
                  <a:cs typeface="Times New Roman"/>
                  <a:sym typeface="Times New Roman"/>
                </a:rPr>
                <a:t>2 Piece of Advice before Refactoring </a:t>
              </a:r>
              <a:endParaRPr/>
            </a:p>
          </p:txBody>
        </p:sp>
        <p:sp>
          <p:nvSpPr>
            <p:cNvPr id="771" name="Google Shape;771;p45"/>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b="0" i="0" sz="1448" u="none" cap="none" strike="noStrike">
                <a:solidFill>
                  <a:srgbClr val="0812FF"/>
                </a:solidFill>
                <a:latin typeface="Times New Roman"/>
                <a:ea typeface="Times New Roman"/>
                <a:cs typeface="Times New Roman"/>
                <a:sym typeface="Times New Roman"/>
              </a:endParaRPr>
            </a:p>
          </p:txBody>
        </p:sp>
        <p:sp>
          <p:nvSpPr>
            <p:cNvPr id="772" name="Google Shape;772;p45"/>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78 </a:t>
              </a:r>
              <a:endParaRPr/>
            </a:p>
          </p:txBody>
        </p:sp>
        <p:sp>
          <p:nvSpPr>
            <p:cNvPr id="773" name="Google Shape;773;p45"/>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 </a:t>
              </a:r>
              <a:endParaRPr b="0" i="0" sz="1200" u="none" cap="none" strike="noStrike">
                <a:solidFill>
                  <a:schemeClr val="dk1"/>
                </a:solidFill>
                <a:latin typeface="Helvetica Neue"/>
                <a:ea typeface="Helvetica Neue"/>
                <a:cs typeface="Helvetica Neue"/>
                <a:sym typeface="Helvetica Neue"/>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pic>
        <p:nvPicPr>
          <p:cNvPr id="778" name="Google Shape;778;p46"/>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779" name="Google Shape;779;p46"/>
          <p:cNvGrpSpPr/>
          <p:nvPr/>
        </p:nvGrpSpPr>
        <p:grpSpPr>
          <a:xfrm>
            <a:off x="0" y="0"/>
            <a:ext cx="10227807" cy="7785100"/>
            <a:chOff x="0" y="0"/>
            <a:chExt cx="10227807" cy="7785100"/>
          </a:xfrm>
        </p:grpSpPr>
        <p:cxnSp>
          <p:nvCxnSpPr>
            <p:cNvPr id="780" name="Google Shape;780;p46"/>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781" name="Google Shape;781;p46"/>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782" name="Google Shape;782;p46"/>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id="783" name="Google Shape;783;p46"/>
            <p:cNvPicPr preferRelativeResize="0"/>
            <p:nvPr/>
          </p:nvPicPr>
          <p:blipFill rotWithShape="1">
            <a:blip r:embed="rId4">
              <a:alphaModFix/>
            </a:blip>
            <a:srcRect b="0" l="0" r="0" t="0"/>
            <a:stretch/>
          </p:blipFill>
          <p:spPr>
            <a:xfrm>
              <a:off x="1358900" y="2019300"/>
              <a:ext cx="2692400" cy="4038600"/>
            </a:xfrm>
            <a:prstGeom prst="rect">
              <a:avLst/>
            </a:prstGeom>
            <a:noFill/>
            <a:ln>
              <a:noFill/>
            </a:ln>
          </p:spPr>
        </p:pic>
        <p:sp>
          <p:nvSpPr>
            <p:cNvPr id="784" name="Google Shape;784;p46"/>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785" name="Google Shape;785;p46"/>
            <p:cNvSpPr txBox="1"/>
            <p:nvPr/>
          </p:nvSpPr>
          <p:spPr>
            <a:xfrm>
              <a:off x="413611" y="838200"/>
              <a:ext cx="9742488"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b="0" i="0" lang="en-US" sz="4716" u="none" cap="none" strike="noStrike">
                  <a:solidFill>
                    <a:schemeClr val="dk1"/>
                  </a:solidFill>
                  <a:latin typeface="Times New Roman"/>
                  <a:ea typeface="Times New Roman"/>
                  <a:cs typeface="Times New Roman"/>
                  <a:sym typeface="Times New Roman"/>
                </a:rPr>
                <a:t>2 Piece of Advice before Refactoring </a:t>
              </a:r>
              <a:endParaRPr/>
            </a:p>
          </p:txBody>
        </p:sp>
        <p:sp>
          <p:nvSpPr>
            <p:cNvPr id="786" name="Google Shape;786;p46"/>
            <p:cNvSpPr txBox="1"/>
            <p:nvPr/>
          </p:nvSpPr>
          <p:spPr>
            <a:xfrm>
              <a:off x="2096399" y="6057900"/>
              <a:ext cx="5245293" cy="146685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Baby Steps</a:t>
              </a:r>
              <a:endParaRPr/>
            </a:p>
            <a:p>
              <a:pPr indent="673100" lvl="0" marL="0" marR="0" rtl="0" algn="l">
                <a:lnSpc>
                  <a:spcPct val="96685"/>
                </a:lnSpc>
                <a:spcBef>
                  <a:spcPts val="6000"/>
                </a:spcBef>
                <a:spcAft>
                  <a:spcPts val="0"/>
                </a:spcAft>
                <a:buNone/>
              </a:pPr>
              <a:r>
                <a:t/>
              </a:r>
              <a:endParaRPr b="0" i="0" sz="1448" u="none" cap="none" strike="noStrike">
                <a:solidFill>
                  <a:srgbClr val="0812FF"/>
                </a:solidFill>
                <a:latin typeface="Times New Roman"/>
                <a:ea typeface="Times New Roman"/>
                <a:cs typeface="Times New Roman"/>
                <a:sym typeface="Times New Roman"/>
              </a:endParaRPr>
            </a:p>
          </p:txBody>
        </p:sp>
        <p:sp>
          <p:nvSpPr>
            <p:cNvPr id="787" name="Google Shape;787;p46"/>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78 </a:t>
              </a:r>
              <a:endParaRPr/>
            </a:p>
          </p:txBody>
        </p:sp>
        <p:sp>
          <p:nvSpPr>
            <p:cNvPr id="788" name="Google Shape;788;p46"/>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 </a:t>
              </a:r>
              <a:endParaRPr b="0" i="0" sz="1200" u="none" cap="none" strike="noStrike">
                <a:solidFill>
                  <a:schemeClr val="dk1"/>
                </a:solidFill>
                <a:latin typeface="Helvetica Neue"/>
                <a:ea typeface="Helvetica Neue"/>
                <a:cs typeface="Helvetica Neue"/>
                <a:sym typeface="Helvetica Neue"/>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pic>
        <p:nvPicPr>
          <p:cNvPr id="793" name="Google Shape;793;p47"/>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794" name="Google Shape;794;p47"/>
          <p:cNvGrpSpPr/>
          <p:nvPr/>
        </p:nvGrpSpPr>
        <p:grpSpPr>
          <a:xfrm>
            <a:off x="0" y="0"/>
            <a:ext cx="10227807" cy="7785100"/>
            <a:chOff x="0" y="0"/>
            <a:chExt cx="10227807" cy="7785100"/>
          </a:xfrm>
        </p:grpSpPr>
        <p:cxnSp>
          <p:nvCxnSpPr>
            <p:cNvPr id="795" name="Google Shape;795;p47"/>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796" name="Google Shape;796;p47"/>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797" name="Google Shape;797;p47"/>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id="798" name="Google Shape;798;p47"/>
            <p:cNvPicPr preferRelativeResize="0"/>
            <p:nvPr/>
          </p:nvPicPr>
          <p:blipFill rotWithShape="1">
            <a:blip r:embed="rId4">
              <a:alphaModFix/>
            </a:blip>
            <a:srcRect b="0" l="0" r="0" t="0"/>
            <a:stretch/>
          </p:blipFill>
          <p:spPr>
            <a:xfrm>
              <a:off x="1358900" y="2019300"/>
              <a:ext cx="2692400" cy="4038600"/>
            </a:xfrm>
            <a:prstGeom prst="rect">
              <a:avLst/>
            </a:prstGeom>
            <a:noFill/>
            <a:ln>
              <a:noFill/>
            </a:ln>
          </p:spPr>
        </p:pic>
        <p:pic>
          <p:nvPicPr>
            <p:cNvPr id="799" name="Google Shape;799;p47"/>
            <p:cNvPicPr preferRelativeResize="0"/>
            <p:nvPr/>
          </p:nvPicPr>
          <p:blipFill rotWithShape="1">
            <a:blip r:embed="rId5">
              <a:alphaModFix/>
            </a:blip>
            <a:srcRect b="0" l="0" r="0" t="0"/>
            <a:stretch/>
          </p:blipFill>
          <p:spPr>
            <a:xfrm>
              <a:off x="6337300" y="2108200"/>
              <a:ext cx="2349500" cy="3149600"/>
            </a:xfrm>
            <a:prstGeom prst="rect">
              <a:avLst/>
            </a:prstGeom>
            <a:noFill/>
            <a:ln>
              <a:noFill/>
            </a:ln>
          </p:spPr>
        </p:pic>
        <p:sp>
          <p:nvSpPr>
            <p:cNvPr id="800" name="Google Shape;800;p47"/>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801" name="Google Shape;801;p47"/>
            <p:cNvSpPr txBox="1"/>
            <p:nvPr/>
          </p:nvSpPr>
          <p:spPr>
            <a:xfrm>
              <a:off x="413611" y="838200"/>
              <a:ext cx="9742488"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b="0" i="0" lang="en-US" sz="4716" u="none" cap="none" strike="noStrike">
                  <a:solidFill>
                    <a:schemeClr val="dk1"/>
                  </a:solidFill>
                  <a:latin typeface="Times New Roman"/>
                  <a:ea typeface="Times New Roman"/>
                  <a:cs typeface="Times New Roman"/>
                  <a:sym typeface="Times New Roman"/>
                </a:rPr>
                <a:t>2 Piece of Advice before Refactoring </a:t>
              </a:r>
              <a:endParaRPr/>
            </a:p>
          </p:txBody>
        </p:sp>
        <p:sp>
          <p:nvSpPr>
            <p:cNvPr id="802" name="Google Shape;802;p47"/>
            <p:cNvSpPr txBox="1"/>
            <p:nvPr/>
          </p:nvSpPr>
          <p:spPr>
            <a:xfrm>
              <a:off x="6263995" y="5454650"/>
              <a:ext cx="2681570" cy="8001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The Hippocratic Oath</a:t>
              </a:r>
              <a:endParaRPr/>
            </a:p>
            <a:p>
              <a:pPr indent="152400" lvl="0" marL="0" marR="0" rtl="0" algn="l">
                <a:lnSpc>
                  <a:spcPct val="106024"/>
                </a:lnSpc>
                <a:spcBef>
                  <a:spcPts val="1500"/>
                </a:spcBef>
                <a:spcAft>
                  <a:spcPts val="0"/>
                </a:spcAft>
                <a:buNone/>
              </a:pPr>
              <a:r>
                <a:rPr b="0" i="0" lang="en-US" sz="2075" u="none" cap="none" strike="noStrike">
                  <a:solidFill>
                    <a:srgbClr val="A7184B"/>
                  </a:solidFill>
                  <a:latin typeface="Times New Roman"/>
                  <a:ea typeface="Times New Roman"/>
                  <a:cs typeface="Times New Roman"/>
                  <a:sym typeface="Times New Roman"/>
                </a:rPr>
                <a:t>First Do No Harm! </a:t>
              </a:r>
              <a:endParaRPr/>
            </a:p>
          </p:txBody>
        </p:sp>
        <p:sp>
          <p:nvSpPr>
            <p:cNvPr id="803" name="Google Shape;803;p47"/>
            <p:cNvSpPr txBox="1"/>
            <p:nvPr/>
          </p:nvSpPr>
          <p:spPr>
            <a:xfrm>
              <a:off x="2096399" y="6057900"/>
              <a:ext cx="1390238" cy="2794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Baby Steps </a:t>
              </a:r>
              <a:endParaRPr/>
            </a:p>
          </p:txBody>
        </p:sp>
        <p:sp>
          <p:nvSpPr>
            <p:cNvPr id="804" name="Google Shape;804;p47"/>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b="0" i="0" sz="1448" u="none" cap="none" strike="noStrike">
                <a:solidFill>
                  <a:srgbClr val="0812FF"/>
                </a:solidFill>
                <a:latin typeface="Times New Roman"/>
                <a:ea typeface="Times New Roman"/>
                <a:cs typeface="Times New Roman"/>
                <a:sym typeface="Times New Roman"/>
              </a:endParaRPr>
            </a:p>
          </p:txBody>
        </p:sp>
        <p:sp>
          <p:nvSpPr>
            <p:cNvPr id="805" name="Google Shape;805;p47"/>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78 </a:t>
              </a:r>
              <a:endParaRPr/>
            </a:p>
          </p:txBody>
        </p:sp>
        <p:sp>
          <p:nvSpPr>
            <p:cNvPr id="806" name="Google Shape;806;p47"/>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 </a:t>
              </a:r>
              <a:endParaRPr b="0" i="0" sz="1200" u="none" cap="none" strike="noStrike">
                <a:solidFill>
                  <a:schemeClr val="dk1"/>
                </a:solidFill>
                <a:latin typeface="Helvetica Neue"/>
                <a:ea typeface="Helvetica Neue"/>
                <a:cs typeface="Helvetica Neue"/>
                <a:sym typeface="Helvetica Neue"/>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pic>
        <p:nvPicPr>
          <p:cNvPr id="811" name="Google Shape;811;p48"/>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812" name="Google Shape;812;p48"/>
          <p:cNvGrpSpPr/>
          <p:nvPr/>
        </p:nvGrpSpPr>
        <p:grpSpPr>
          <a:xfrm>
            <a:off x="0" y="0"/>
            <a:ext cx="10227807" cy="7785100"/>
            <a:chOff x="0" y="0"/>
            <a:chExt cx="10227807" cy="7785100"/>
          </a:xfrm>
        </p:grpSpPr>
        <p:cxnSp>
          <p:nvCxnSpPr>
            <p:cNvPr id="813" name="Google Shape;813;p48"/>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814" name="Google Shape;814;p48"/>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815" name="Google Shape;815;p48"/>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816" name="Google Shape;816;p48"/>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817" name="Google Shape;817;p48"/>
            <p:cNvSpPr txBox="1"/>
            <p:nvPr/>
          </p:nvSpPr>
          <p:spPr>
            <a:xfrm>
              <a:off x="3374826" y="889000"/>
              <a:ext cx="3819906"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b="0" i="0" lang="en-US" sz="4716" u="none" cap="none" strike="noStrike">
                  <a:solidFill>
                    <a:schemeClr val="dk1"/>
                  </a:solidFill>
                  <a:latin typeface="Times New Roman"/>
                  <a:ea typeface="Times New Roman"/>
                  <a:cs typeface="Times New Roman"/>
                  <a:sym typeface="Times New Roman"/>
                </a:rPr>
                <a:t>Code Smells? </a:t>
              </a:r>
              <a:endParaRPr/>
            </a:p>
          </p:txBody>
        </p:sp>
        <p:sp>
          <p:nvSpPr>
            <p:cNvPr id="818" name="Google Shape;818;p48"/>
            <p:cNvSpPr txBox="1"/>
            <p:nvPr/>
          </p:nvSpPr>
          <p:spPr>
            <a:xfrm>
              <a:off x="749300" y="3327400"/>
              <a:ext cx="9112859" cy="4197350"/>
            </a:xfrm>
            <a:prstGeom prst="rect">
              <a:avLst/>
            </a:prstGeom>
            <a:noFill/>
            <a:ln>
              <a:noFill/>
            </a:ln>
          </p:spPr>
          <p:txBody>
            <a:bodyPr anchorCtr="0" anchor="t" bIns="0" lIns="0" spcFirstLastPara="1" rIns="0" wrap="square" tIns="0">
              <a:noAutofit/>
            </a:bodyPr>
            <a:lstStyle/>
            <a:p>
              <a:pPr indent="0" lvl="0" marL="0" marR="0" rtl="0" algn="l">
                <a:lnSpc>
                  <a:spcPct val="101419"/>
                </a:lnSpc>
                <a:spcBef>
                  <a:spcPts val="0"/>
                </a:spcBef>
                <a:spcAft>
                  <a:spcPts val="0"/>
                </a:spcAft>
                <a:buNone/>
              </a:pPr>
              <a:r>
                <a:rPr b="0" i="0" lang="en-US" sz="2452" u="none" cap="none" strike="noStrike">
                  <a:solidFill>
                    <a:schemeClr val="dk1"/>
                  </a:solidFill>
                  <a:latin typeface="Times New Roman"/>
                  <a:ea typeface="Times New Roman"/>
                  <a:cs typeface="Times New Roman"/>
                  <a:sym typeface="Times New Roman"/>
                </a:rPr>
                <a:t>Code Smells identify </a:t>
              </a:r>
              <a:r>
                <a:rPr b="0" i="1" lang="en-US" sz="2253" u="none" cap="none" strike="noStrike">
                  <a:solidFill>
                    <a:schemeClr val="dk1"/>
                  </a:solidFill>
                  <a:latin typeface="Times New Roman"/>
                  <a:ea typeface="Times New Roman"/>
                  <a:cs typeface="Times New Roman"/>
                  <a:sym typeface="Times New Roman"/>
                </a:rPr>
                <a:t>frequently</a:t>
              </a:r>
              <a:r>
                <a:rPr b="0" i="0" lang="en-US" sz="2452" u="none" cap="none" strike="noStrike">
                  <a:solidFill>
                    <a:schemeClr val="dk1"/>
                  </a:solidFill>
                  <a:latin typeface="Times New Roman"/>
                  <a:ea typeface="Times New Roman"/>
                  <a:cs typeface="Times New Roman"/>
                  <a:sym typeface="Times New Roman"/>
                </a:rPr>
                <a:t> occurring </a:t>
              </a:r>
              <a:r>
                <a:rPr b="1" i="0" lang="en-US" sz="2958" u="none" cap="none" strike="noStrike">
                  <a:solidFill>
                    <a:schemeClr val="dk1"/>
                  </a:solidFill>
                  <a:latin typeface="Times New Roman"/>
                  <a:ea typeface="Times New Roman"/>
                  <a:cs typeface="Times New Roman"/>
                  <a:sym typeface="Times New Roman"/>
                </a:rPr>
                <a:t>design problems</a:t>
              </a:r>
              <a:r>
                <a:rPr b="0" i="0" lang="en-US" sz="2452" u="none" cap="none" strike="noStrike">
                  <a:solidFill>
                    <a:schemeClr val="dk1"/>
                  </a:solidFill>
                  <a:latin typeface="Times New Roman"/>
                  <a:ea typeface="Times New Roman"/>
                  <a:cs typeface="Times New Roman"/>
                  <a:sym typeface="Times New Roman"/>
                </a:rPr>
                <a:t> in a  way that is more </a:t>
              </a:r>
              <a:r>
                <a:rPr b="0" i="1" lang="en-US" sz="2253" u="none" cap="none" strike="noStrike">
                  <a:solidFill>
                    <a:schemeClr val="dk1"/>
                  </a:solidFill>
                  <a:latin typeface="Times New Roman"/>
                  <a:ea typeface="Times New Roman"/>
                  <a:cs typeface="Times New Roman"/>
                  <a:sym typeface="Times New Roman"/>
                </a:rPr>
                <a:t>specific or targeted</a:t>
              </a:r>
              <a:r>
                <a:rPr b="0" i="0" lang="en-US" sz="2452" u="none" cap="none" strike="noStrike">
                  <a:solidFill>
                    <a:schemeClr val="dk1"/>
                  </a:solidFill>
                  <a:latin typeface="Times New Roman"/>
                  <a:ea typeface="Times New Roman"/>
                  <a:cs typeface="Times New Roman"/>
                  <a:sym typeface="Times New Roman"/>
                </a:rPr>
                <a:t> than general design guidelines  (like “loosely coupled code” or “duplication-free code”). - Joshua K</a:t>
              </a:r>
              <a:endParaRPr/>
            </a:p>
            <a:p>
              <a:pPr indent="0" lvl="0" marL="0" marR="0" rtl="0" algn="l">
                <a:lnSpc>
                  <a:spcPct val="122349"/>
                </a:lnSpc>
                <a:spcBef>
                  <a:spcPts val="1500"/>
                </a:spcBef>
                <a:spcAft>
                  <a:spcPts val="0"/>
                </a:spcAft>
                <a:buNone/>
              </a:pPr>
              <a:r>
                <a:rPr b="0" i="0" lang="en-US" sz="2452" u="none" cap="none" strike="noStrike">
                  <a:solidFill>
                    <a:schemeClr val="dk1"/>
                  </a:solidFill>
                  <a:latin typeface="Times New Roman"/>
                  <a:ea typeface="Times New Roman"/>
                  <a:cs typeface="Times New Roman"/>
                  <a:sym typeface="Times New Roman"/>
                </a:rPr>
                <a:t>A code smell is a design that duplicates, complicates, bloats or  tightly couples code</a:t>
              </a:r>
              <a:endParaRPr/>
            </a:p>
            <a:p>
              <a:pPr indent="2032000" lvl="0" marL="0" marR="0" rtl="0" algn="l">
                <a:lnSpc>
                  <a:spcPct val="96685"/>
                </a:lnSpc>
                <a:spcBef>
                  <a:spcPts val="11600"/>
                </a:spcBef>
                <a:spcAft>
                  <a:spcPts val="0"/>
                </a:spcAft>
                <a:buNone/>
              </a:pPr>
              <a:r>
                <a:t/>
              </a:r>
              <a:endParaRPr b="0" i="0" sz="1448" u="none" cap="none" strike="noStrike">
                <a:solidFill>
                  <a:srgbClr val="0812FF"/>
                </a:solidFill>
                <a:latin typeface="Times New Roman"/>
                <a:ea typeface="Times New Roman"/>
                <a:cs typeface="Times New Roman"/>
                <a:sym typeface="Times New Roman"/>
              </a:endParaRPr>
            </a:p>
          </p:txBody>
        </p:sp>
        <p:sp>
          <p:nvSpPr>
            <p:cNvPr id="819" name="Google Shape;819;p48"/>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79 </a:t>
              </a:r>
              <a:endParaRPr/>
            </a:p>
          </p:txBody>
        </p:sp>
        <p:sp>
          <p:nvSpPr>
            <p:cNvPr id="820" name="Google Shape;820;p48"/>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 </a:t>
              </a:r>
              <a:endParaRPr b="0" i="0" sz="1200" u="none" cap="none" strike="noStrike">
                <a:solidFill>
                  <a:schemeClr val="dk1"/>
                </a:solidFill>
                <a:latin typeface="Helvetica Neue"/>
                <a:ea typeface="Helvetica Neue"/>
                <a:cs typeface="Helvetica Neue"/>
                <a:sym typeface="Helvetica Neue"/>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pic>
        <p:nvPicPr>
          <p:cNvPr id="825" name="Google Shape;825;p49"/>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826" name="Google Shape;826;p49"/>
          <p:cNvGrpSpPr/>
          <p:nvPr/>
        </p:nvGrpSpPr>
        <p:grpSpPr>
          <a:xfrm>
            <a:off x="0" y="0"/>
            <a:ext cx="10227807" cy="7785100"/>
            <a:chOff x="0" y="0"/>
            <a:chExt cx="10227807" cy="7785100"/>
          </a:xfrm>
        </p:grpSpPr>
        <p:cxnSp>
          <p:nvCxnSpPr>
            <p:cNvPr id="827" name="Google Shape;827;p49"/>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828" name="Google Shape;828;p49"/>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829" name="Google Shape;829;p49"/>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id="830" name="Google Shape;830;p49"/>
            <p:cNvPicPr preferRelativeResize="0"/>
            <p:nvPr/>
          </p:nvPicPr>
          <p:blipFill rotWithShape="1">
            <a:blip r:embed="rId4">
              <a:alphaModFix/>
            </a:blip>
            <a:srcRect b="0" l="0" r="0" t="0"/>
            <a:stretch/>
          </p:blipFill>
          <p:spPr>
            <a:xfrm>
              <a:off x="5786628" y="3263900"/>
              <a:ext cx="4373372" cy="3962400"/>
            </a:xfrm>
            <a:prstGeom prst="rect">
              <a:avLst/>
            </a:prstGeom>
            <a:noFill/>
            <a:ln>
              <a:noFill/>
            </a:ln>
          </p:spPr>
        </p:pic>
        <p:pic>
          <p:nvPicPr>
            <p:cNvPr id="831" name="Google Shape;831;p49"/>
            <p:cNvPicPr preferRelativeResize="0"/>
            <p:nvPr/>
          </p:nvPicPr>
          <p:blipFill rotWithShape="1">
            <a:blip r:embed="rId5">
              <a:alphaModFix/>
            </a:blip>
            <a:srcRect b="0" l="0" r="0" t="0"/>
            <a:stretch/>
          </p:blipFill>
          <p:spPr>
            <a:xfrm>
              <a:off x="495300" y="3898900"/>
              <a:ext cx="213915" cy="192524"/>
            </a:xfrm>
            <a:prstGeom prst="rect">
              <a:avLst/>
            </a:prstGeom>
            <a:noFill/>
            <a:ln>
              <a:noFill/>
            </a:ln>
          </p:spPr>
        </p:pic>
        <p:pic>
          <p:nvPicPr>
            <p:cNvPr id="832" name="Google Shape;832;p49"/>
            <p:cNvPicPr preferRelativeResize="0"/>
            <p:nvPr/>
          </p:nvPicPr>
          <p:blipFill rotWithShape="1">
            <a:blip r:embed="rId5">
              <a:alphaModFix/>
            </a:blip>
            <a:srcRect b="0" l="0" r="0" t="0"/>
            <a:stretch/>
          </p:blipFill>
          <p:spPr>
            <a:xfrm>
              <a:off x="495300" y="4419600"/>
              <a:ext cx="213915" cy="192524"/>
            </a:xfrm>
            <a:prstGeom prst="rect">
              <a:avLst/>
            </a:prstGeom>
            <a:noFill/>
            <a:ln>
              <a:noFill/>
            </a:ln>
          </p:spPr>
        </p:pic>
        <p:sp>
          <p:nvSpPr>
            <p:cNvPr id="833" name="Google Shape;833;p49"/>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834" name="Google Shape;834;p49"/>
            <p:cNvSpPr txBox="1"/>
            <p:nvPr/>
          </p:nvSpPr>
          <p:spPr>
            <a:xfrm>
              <a:off x="1061789" y="838200"/>
              <a:ext cx="8446135"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b="0" i="0" lang="en-US" sz="4716" u="none" cap="none" strike="noStrike">
                  <a:solidFill>
                    <a:schemeClr val="dk1"/>
                  </a:solidFill>
                  <a:latin typeface="Times New Roman"/>
                  <a:ea typeface="Times New Roman"/>
                  <a:cs typeface="Times New Roman"/>
                  <a:sym typeface="Times New Roman"/>
                </a:rPr>
                <a:t>A short history of Code Smells </a:t>
              </a:r>
              <a:endParaRPr/>
            </a:p>
          </p:txBody>
        </p:sp>
        <p:sp>
          <p:nvSpPr>
            <p:cNvPr id="835" name="Google Shape;835;p49"/>
            <p:cNvSpPr txBox="1"/>
            <p:nvPr/>
          </p:nvSpPr>
          <p:spPr>
            <a:xfrm>
              <a:off x="939800" y="3810000"/>
              <a:ext cx="2459306" cy="2794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If it stinks, change it! </a:t>
              </a:r>
              <a:endParaRPr/>
            </a:p>
          </p:txBody>
        </p:sp>
        <p:sp>
          <p:nvSpPr>
            <p:cNvPr id="836" name="Google Shape;836;p49"/>
            <p:cNvSpPr txBox="1"/>
            <p:nvPr/>
          </p:nvSpPr>
          <p:spPr>
            <a:xfrm>
              <a:off x="939800" y="4330700"/>
              <a:ext cx="5687326" cy="2794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Kent Beck coined the term code smell to signify  </a:t>
              </a:r>
              <a:endParaRPr/>
            </a:p>
          </p:txBody>
        </p:sp>
        <p:sp>
          <p:nvSpPr>
            <p:cNvPr id="837" name="Google Shape;837;p49"/>
            <p:cNvSpPr txBox="1"/>
            <p:nvPr/>
          </p:nvSpPr>
          <p:spPr>
            <a:xfrm>
              <a:off x="939800" y="4648200"/>
              <a:ext cx="5405160" cy="2794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something in code that needed to be changed. </a:t>
              </a:r>
              <a:endParaRPr/>
            </a:p>
          </p:txBody>
        </p:sp>
        <p:sp>
          <p:nvSpPr>
            <p:cNvPr id="838" name="Google Shape;838;p49"/>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b="0" i="0" sz="1448" u="none" cap="none" strike="noStrike">
                <a:solidFill>
                  <a:srgbClr val="0812FF"/>
                </a:solidFill>
                <a:latin typeface="Times New Roman"/>
                <a:ea typeface="Times New Roman"/>
                <a:cs typeface="Times New Roman"/>
                <a:sym typeface="Times New Roman"/>
              </a:endParaRPr>
            </a:p>
          </p:txBody>
        </p:sp>
        <p:sp>
          <p:nvSpPr>
            <p:cNvPr id="839" name="Google Shape;839;p49"/>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80 </a:t>
              </a:r>
              <a:endParaRPr/>
            </a:p>
          </p:txBody>
        </p:sp>
        <p:sp>
          <p:nvSpPr>
            <p:cNvPr id="840" name="Google Shape;840;p49"/>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 </a:t>
              </a:r>
              <a:endParaRPr b="0" i="0" sz="1200" u="none" cap="none" strike="noStrike">
                <a:solidFill>
                  <a:schemeClr val="dk1"/>
                </a:solidFill>
                <a:latin typeface="Helvetica Neue"/>
                <a:ea typeface="Helvetica Neue"/>
                <a:cs typeface="Helvetica Neue"/>
                <a:sym typeface="Helvetica Neue"/>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pic>
        <p:nvPicPr>
          <p:cNvPr id="845" name="Google Shape;845;p50"/>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846" name="Google Shape;846;p50"/>
          <p:cNvGrpSpPr/>
          <p:nvPr/>
        </p:nvGrpSpPr>
        <p:grpSpPr>
          <a:xfrm>
            <a:off x="0" y="0"/>
            <a:ext cx="10227807" cy="7785100"/>
            <a:chOff x="0" y="0"/>
            <a:chExt cx="10227807" cy="7785100"/>
          </a:xfrm>
        </p:grpSpPr>
        <p:cxnSp>
          <p:nvCxnSpPr>
            <p:cNvPr id="847" name="Google Shape;847;p50"/>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848" name="Google Shape;848;p50"/>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849" name="Google Shape;849;p50"/>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id="850" name="Google Shape;850;p50"/>
            <p:cNvPicPr preferRelativeResize="0"/>
            <p:nvPr/>
          </p:nvPicPr>
          <p:blipFill rotWithShape="1">
            <a:blip r:embed="rId4">
              <a:alphaModFix/>
            </a:blip>
            <a:srcRect b="0" l="0" r="0" t="0"/>
            <a:stretch/>
          </p:blipFill>
          <p:spPr>
            <a:xfrm>
              <a:off x="825500" y="2120900"/>
              <a:ext cx="340320" cy="306288"/>
            </a:xfrm>
            <a:prstGeom prst="rect">
              <a:avLst/>
            </a:prstGeom>
            <a:noFill/>
            <a:ln>
              <a:noFill/>
            </a:ln>
          </p:spPr>
        </p:pic>
        <p:pic>
          <p:nvPicPr>
            <p:cNvPr id="851" name="Google Shape;851;p50"/>
            <p:cNvPicPr preferRelativeResize="0"/>
            <p:nvPr/>
          </p:nvPicPr>
          <p:blipFill rotWithShape="1">
            <a:blip r:embed="rId5">
              <a:alphaModFix/>
            </a:blip>
            <a:srcRect b="0" l="0" r="0" t="0"/>
            <a:stretch/>
          </p:blipFill>
          <p:spPr>
            <a:xfrm>
              <a:off x="825500" y="2579678"/>
              <a:ext cx="340320" cy="306288"/>
            </a:xfrm>
            <a:prstGeom prst="rect">
              <a:avLst/>
            </a:prstGeom>
            <a:noFill/>
            <a:ln>
              <a:noFill/>
            </a:ln>
          </p:spPr>
        </p:pic>
        <p:pic>
          <p:nvPicPr>
            <p:cNvPr id="852" name="Google Shape;852;p50"/>
            <p:cNvPicPr preferRelativeResize="0"/>
            <p:nvPr/>
          </p:nvPicPr>
          <p:blipFill rotWithShape="1">
            <a:blip r:embed="rId6">
              <a:alphaModFix/>
            </a:blip>
            <a:srcRect b="0" l="0" r="0" t="0"/>
            <a:stretch/>
          </p:blipFill>
          <p:spPr>
            <a:xfrm>
              <a:off x="825500" y="3079744"/>
              <a:ext cx="340320" cy="306288"/>
            </a:xfrm>
            <a:prstGeom prst="rect">
              <a:avLst/>
            </a:prstGeom>
            <a:noFill/>
            <a:ln>
              <a:noFill/>
            </a:ln>
          </p:spPr>
        </p:pic>
        <p:pic>
          <p:nvPicPr>
            <p:cNvPr id="853" name="Google Shape;853;p50"/>
            <p:cNvPicPr preferRelativeResize="0"/>
            <p:nvPr/>
          </p:nvPicPr>
          <p:blipFill rotWithShape="1">
            <a:blip r:embed="rId6">
              <a:alphaModFix/>
            </a:blip>
            <a:srcRect b="0" l="0" r="0" t="0"/>
            <a:stretch/>
          </p:blipFill>
          <p:spPr>
            <a:xfrm>
              <a:off x="825500" y="3651248"/>
              <a:ext cx="340320" cy="306288"/>
            </a:xfrm>
            <a:prstGeom prst="rect">
              <a:avLst/>
            </a:prstGeom>
            <a:noFill/>
            <a:ln>
              <a:noFill/>
            </a:ln>
          </p:spPr>
        </p:pic>
        <p:pic>
          <p:nvPicPr>
            <p:cNvPr id="854" name="Google Shape;854;p50"/>
            <p:cNvPicPr preferRelativeResize="0"/>
            <p:nvPr/>
          </p:nvPicPr>
          <p:blipFill rotWithShape="1">
            <a:blip r:embed="rId6">
              <a:alphaModFix/>
            </a:blip>
            <a:srcRect b="0" l="0" r="0" t="0"/>
            <a:stretch/>
          </p:blipFill>
          <p:spPr>
            <a:xfrm>
              <a:off x="825500" y="4222752"/>
              <a:ext cx="340320" cy="306288"/>
            </a:xfrm>
            <a:prstGeom prst="rect">
              <a:avLst/>
            </a:prstGeom>
            <a:noFill/>
            <a:ln>
              <a:noFill/>
            </a:ln>
          </p:spPr>
        </p:pic>
        <p:pic>
          <p:nvPicPr>
            <p:cNvPr id="855" name="Google Shape;855;p50"/>
            <p:cNvPicPr preferRelativeResize="0"/>
            <p:nvPr/>
          </p:nvPicPr>
          <p:blipFill rotWithShape="1">
            <a:blip r:embed="rId6">
              <a:alphaModFix/>
            </a:blip>
            <a:srcRect b="0" l="0" r="0" t="0"/>
            <a:stretch/>
          </p:blipFill>
          <p:spPr>
            <a:xfrm>
              <a:off x="825500" y="4794256"/>
              <a:ext cx="340320" cy="306288"/>
            </a:xfrm>
            <a:prstGeom prst="rect">
              <a:avLst/>
            </a:prstGeom>
            <a:noFill/>
            <a:ln>
              <a:noFill/>
            </a:ln>
          </p:spPr>
        </p:pic>
        <p:pic>
          <p:nvPicPr>
            <p:cNvPr id="856" name="Google Shape;856;p50"/>
            <p:cNvPicPr preferRelativeResize="0"/>
            <p:nvPr/>
          </p:nvPicPr>
          <p:blipFill rotWithShape="1">
            <a:blip r:embed="rId6">
              <a:alphaModFix/>
            </a:blip>
            <a:srcRect b="0" l="0" r="0" t="0"/>
            <a:stretch/>
          </p:blipFill>
          <p:spPr>
            <a:xfrm>
              <a:off x="825500" y="5365760"/>
              <a:ext cx="340320" cy="306288"/>
            </a:xfrm>
            <a:prstGeom prst="rect">
              <a:avLst/>
            </a:prstGeom>
            <a:noFill/>
            <a:ln>
              <a:noFill/>
            </a:ln>
          </p:spPr>
        </p:pic>
        <p:pic>
          <p:nvPicPr>
            <p:cNvPr id="857" name="Google Shape;857;p50"/>
            <p:cNvPicPr preferRelativeResize="0"/>
            <p:nvPr/>
          </p:nvPicPr>
          <p:blipFill rotWithShape="1">
            <a:blip r:embed="rId6">
              <a:alphaModFix/>
            </a:blip>
            <a:srcRect b="0" l="0" r="0" t="0"/>
            <a:stretch/>
          </p:blipFill>
          <p:spPr>
            <a:xfrm>
              <a:off x="825500" y="5865826"/>
              <a:ext cx="340320" cy="306288"/>
            </a:xfrm>
            <a:prstGeom prst="rect">
              <a:avLst/>
            </a:prstGeom>
            <a:noFill/>
            <a:ln>
              <a:noFill/>
            </a:ln>
          </p:spPr>
        </p:pic>
        <p:pic>
          <p:nvPicPr>
            <p:cNvPr id="858" name="Google Shape;858;p50"/>
            <p:cNvPicPr preferRelativeResize="0"/>
            <p:nvPr/>
          </p:nvPicPr>
          <p:blipFill rotWithShape="1">
            <a:blip r:embed="rId6">
              <a:alphaModFix/>
            </a:blip>
            <a:srcRect b="0" l="0" r="0" t="0"/>
            <a:stretch/>
          </p:blipFill>
          <p:spPr>
            <a:xfrm>
              <a:off x="5245100" y="2228850"/>
              <a:ext cx="340320" cy="306288"/>
            </a:xfrm>
            <a:prstGeom prst="rect">
              <a:avLst/>
            </a:prstGeom>
            <a:noFill/>
            <a:ln>
              <a:noFill/>
            </a:ln>
          </p:spPr>
        </p:pic>
        <p:pic>
          <p:nvPicPr>
            <p:cNvPr id="859" name="Google Shape;859;p50"/>
            <p:cNvPicPr preferRelativeResize="0"/>
            <p:nvPr/>
          </p:nvPicPr>
          <p:blipFill rotWithShape="1">
            <a:blip r:embed="rId6">
              <a:alphaModFix/>
            </a:blip>
            <a:srcRect b="0" l="0" r="0" t="0"/>
            <a:stretch/>
          </p:blipFill>
          <p:spPr>
            <a:xfrm>
              <a:off x="5245100" y="2722554"/>
              <a:ext cx="340320" cy="306288"/>
            </a:xfrm>
            <a:prstGeom prst="rect">
              <a:avLst/>
            </a:prstGeom>
            <a:noFill/>
            <a:ln>
              <a:noFill/>
            </a:ln>
          </p:spPr>
        </p:pic>
        <p:pic>
          <p:nvPicPr>
            <p:cNvPr id="860" name="Google Shape;860;p50"/>
            <p:cNvPicPr preferRelativeResize="0"/>
            <p:nvPr/>
          </p:nvPicPr>
          <p:blipFill rotWithShape="1">
            <a:blip r:embed="rId6">
              <a:alphaModFix/>
            </a:blip>
            <a:srcRect b="0" l="0" r="0" t="0"/>
            <a:stretch/>
          </p:blipFill>
          <p:spPr>
            <a:xfrm>
              <a:off x="5245100" y="3294058"/>
              <a:ext cx="340320" cy="306288"/>
            </a:xfrm>
            <a:prstGeom prst="rect">
              <a:avLst/>
            </a:prstGeom>
            <a:noFill/>
            <a:ln>
              <a:noFill/>
            </a:ln>
          </p:spPr>
        </p:pic>
        <p:pic>
          <p:nvPicPr>
            <p:cNvPr id="861" name="Google Shape;861;p50"/>
            <p:cNvPicPr preferRelativeResize="0"/>
            <p:nvPr/>
          </p:nvPicPr>
          <p:blipFill rotWithShape="1">
            <a:blip r:embed="rId6">
              <a:alphaModFix/>
            </a:blip>
            <a:srcRect b="0" l="0" r="0" t="0"/>
            <a:stretch/>
          </p:blipFill>
          <p:spPr>
            <a:xfrm>
              <a:off x="5245100" y="3845026"/>
              <a:ext cx="340320" cy="306288"/>
            </a:xfrm>
            <a:prstGeom prst="rect">
              <a:avLst/>
            </a:prstGeom>
            <a:noFill/>
            <a:ln>
              <a:noFill/>
            </a:ln>
          </p:spPr>
        </p:pic>
        <p:pic>
          <p:nvPicPr>
            <p:cNvPr id="862" name="Google Shape;862;p50"/>
            <p:cNvPicPr preferRelativeResize="0"/>
            <p:nvPr/>
          </p:nvPicPr>
          <p:blipFill rotWithShape="1">
            <a:blip r:embed="rId6">
              <a:alphaModFix/>
            </a:blip>
            <a:srcRect b="0" l="0" r="0" t="0"/>
            <a:stretch/>
          </p:blipFill>
          <p:spPr>
            <a:xfrm>
              <a:off x="5245100" y="4416530"/>
              <a:ext cx="340320" cy="306288"/>
            </a:xfrm>
            <a:prstGeom prst="rect">
              <a:avLst/>
            </a:prstGeom>
            <a:noFill/>
            <a:ln>
              <a:noFill/>
            </a:ln>
          </p:spPr>
        </p:pic>
        <p:pic>
          <p:nvPicPr>
            <p:cNvPr id="863" name="Google Shape;863;p50"/>
            <p:cNvPicPr preferRelativeResize="0"/>
            <p:nvPr/>
          </p:nvPicPr>
          <p:blipFill rotWithShape="1">
            <a:blip r:embed="rId6">
              <a:alphaModFix/>
            </a:blip>
            <a:srcRect b="0" l="0" r="0" t="0"/>
            <a:stretch/>
          </p:blipFill>
          <p:spPr>
            <a:xfrm>
              <a:off x="5245100" y="5008570"/>
              <a:ext cx="340320" cy="306288"/>
            </a:xfrm>
            <a:prstGeom prst="rect">
              <a:avLst/>
            </a:prstGeom>
            <a:noFill/>
            <a:ln>
              <a:noFill/>
            </a:ln>
          </p:spPr>
        </p:pic>
        <p:pic>
          <p:nvPicPr>
            <p:cNvPr id="864" name="Google Shape;864;p50"/>
            <p:cNvPicPr preferRelativeResize="0"/>
            <p:nvPr/>
          </p:nvPicPr>
          <p:blipFill rotWithShape="1">
            <a:blip r:embed="rId6">
              <a:alphaModFix/>
            </a:blip>
            <a:srcRect b="0" l="0" r="0" t="0"/>
            <a:stretch/>
          </p:blipFill>
          <p:spPr>
            <a:xfrm>
              <a:off x="5245100" y="5580074"/>
              <a:ext cx="340320" cy="306288"/>
            </a:xfrm>
            <a:prstGeom prst="rect">
              <a:avLst/>
            </a:prstGeom>
            <a:noFill/>
            <a:ln>
              <a:noFill/>
            </a:ln>
          </p:spPr>
        </p:pic>
        <p:pic>
          <p:nvPicPr>
            <p:cNvPr id="865" name="Google Shape;865;p50"/>
            <p:cNvPicPr preferRelativeResize="0"/>
            <p:nvPr/>
          </p:nvPicPr>
          <p:blipFill rotWithShape="1">
            <a:blip r:embed="rId6">
              <a:alphaModFix/>
            </a:blip>
            <a:srcRect b="0" l="0" r="0" t="0"/>
            <a:stretch/>
          </p:blipFill>
          <p:spPr>
            <a:xfrm>
              <a:off x="5222876" y="6151578"/>
              <a:ext cx="340320" cy="306288"/>
            </a:xfrm>
            <a:prstGeom prst="rect">
              <a:avLst/>
            </a:prstGeom>
            <a:noFill/>
            <a:ln>
              <a:noFill/>
            </a:ln>
          </p:spPr>
        </p:pic>
        <p:sp>
          <p:nvSpPr>
            <p:cNvPr id="866" name="Google Shape;866;p50"/>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867" name="Google Shape;867;p50"/>
            <p:cNvSpPr txBox="1"/>
            <p:nvPr/>
          </p:nvSpPr>
          <p:spPr>
            <a:xfrm>
              <a:off x="2168853" y="838200"/>
              <a:ext cx="6232017"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b="0" i="0" lang="en-US" sz="4716" u="none" cap="none" strike="noStrike">
                  <a:solidFill>
                    <a:schemeClr val="dk1"/>
                  </a:solidFill>
                  <a:latin typeface="Times New Roman"/>
                  <a:ea typeface="Times New Roman"/>
                  <a:cs typeface="Times New Roman"/>
                  <a:sym typeface="Times New Roman"/>
                </a:rPr>
                <a:t>Common Code Smells </a:t>
              </a:r>
              <a:endParaRPr/>
            </a:p>
          </p:txBody>
        </p:sp>
        <p:sp>
          <p:nvSpPr>
            <p:cNvPr id="868" name="Google Shape;868;p50"/>
            <p:cNvSpPr txBox="1"/>
            <p:nvPr/>
          </p:nvSpPr>
          <p:spPr>
            <a:xfrm>
              <a:off x="1193800" y="2044700"/>
              <a:ext cx="3466851" cy="5029200"/>
            </a:xfrm>
            <a:prstGeom prst="rect">
              <a:avLst/>
            </a:prstGeom>
            <a:noFill/>
            <a:ln>
              <a:noFill/>
            </a:ln>
          </p:spPr>
          <p:txBody>
            <a:bodyPr anchorCtr="0" anchor="t" bIns="0" lIns="0" spcFirstLastPara="1" rIns="0" wrap="square" tIns="0">
              <a:noAutofit/>
            </a:bodyPr>
            <a:lstStyle/>
            <a:p>
              <a:pPr indent="0" lvl="0" marL="0" marR="0" rtl="0" algn="l">
                <a:lnSpc>
                  <a:spcPct val="106020"/>
                </a:lnSpc>
                <a:spcBef>
                  <a:spcPts val="0"/>
                </a:spcBef>
                <a:spcAft>
                  <a:spcPts val="0"/>
                </a:spcAft>
                <a:buNone/>
              </a:pPr>
              <a:r>
                <a:rPr b="0" i="0" lang="en-US" sz="2641" u="none" cap="none" strike="noStrike">
                  <a:solidFill>
                    <a:schemeClr val="dk1"/>
                  </a:solidFill>
                  <a:latin typeface="Times New Roman"/>
                  <a:ea typeface="Times New Roman"/>
                  <a:cs typeface="Times New Roman"/>
                  <a:sym typeface="Times New Roman"/>
                </a:rPr>
                <a:t> Inappropriate Naming</a:t>
              </a:r>
              <a:endParaRPr/>
            </a:p>
            <a:p>
              <a:pPr indent="0" lvl="0" marL="0" marR="0" rtl="0" algn="l">
                <a:lnSpc>
                  <a:spcPct val="106020"/>
                </a:lnSpc>
                <a:spcBef>
                  <a:spcPts val="1500"/>
                </a:spcBef>
                <a:spcAft>
                  <a:spcPts val="0"/>
                </a:spcAft>
                <a:buNone/>
              </a:pPr>
              <a:r>
                <a:rPr b="0" i="0" lang="en-US" sz="2641" u="none" cap="none" strike="noStrike">
                  <a:solidFill>
                    <a:schemeClr val="dk1"/>
                  </a:solidFill>
                  <a:latin typeface="Times New Roman"/>
                  <a:ea typeface="Times New Roman"/>
                  <a:cs typeface="Times New Roman"/>
                  <a:sym typeface="Times New Roman"/>
                </a:rPr>
                <a:t> Comments</a:t>
              </a:r>
              <a:endParaRPr/>
            </a:p>
            <a:p>
              <a:pPr indent="0" lvl="0" marL="0" marR="0" rtl="0" algn="l">
                <a:lnSpc>
                  <a:spcPct val="106020"/>
                </a:lnSpc>
                <a:spcBef>
                  <a:spcPts val="1500"/>
                </a:spcBef>
                <a:spcAft>
                  <a:spcPts val="0"/>
                </a:spcAft>
                <a:buNone/>
              </a:pPr>
              <a:r>
                <a:rPr b="0" i="0" lang="en-US" sz="2641" u="none" cap="none" strike="noStrike">
                  <a:solidFill>
                    <a:schemeClr val="dk1"/>
                  </a:solidFill>
                  <a:latin typeface="Times New Roman"/>
                  <a:ea typeface="Times New Roman"/>
                  <a:cs typeface="Times New Roman"/>
                  <a:sym typeface="Times New Roman"/>
                </a:rPr>
                <a:t> Dead Code </a:t>
              </a:r>
              <a:endParaRPr/>
            </a:p>
            <a:p>
              <a:pPr indent="0" lvl="0" marL="0" marR="0" rtl="0" algn="l">
                <a:lnSpc>
                  <a:spcPct val="106020"/>
                </a:lnSpc>
                <a:spcBef>
                  <a:spcPts val="1500"/>
                </a:spcBef>
                <a:spcAft>
                  <a:spcPts val="0"/>
                </a:spcAft>
                <a:buNone/>
              </a:pPr>
              <a:r>
                <a:rPr b="0" i="0" lang="en-US" sz="2641" u="none" cap="none" strike="noStrike">
                  <a:solidFill>
                    <a:schemeClr val="dk1"/>
                  </a:solidFill>
                  <a:latin typeface="Times New Roman"/>
                  <a:ea typeface="Times New Roman"/>
                  <a:cs typeface="Times New Roman"/>
                  <a:sym typeface="Times New Roman"/>
                </a:rPr>
                <a:t> Duplicated code</a:t>
              </a:r>
              <a:endParaRPr/>
            </a:p>
            <a:p>
              <a:pPr indent="0" lvl="0" marL="0" marR="0" rtl="0" algn="l">
                <a:lnSpc>
                  <a:spcPct val="106020"/>
                </a:lnSpc>
                <a:spcBef>
                  <a:spcPts val="1500"/>
                </a:spcBef>
                <a:spcAft>
                  <a:spcPts val="0"/>
                </a:spcAft>
                <a:buNone/>
              </a:pPr>
              <a:r>
                <a:rPr b="0" i="0" lang="en-US" sz="2641" u="none" cap="none" strike="noStrike">
                  <a:solidFill>
                    <a:schemeClr val="dk1"/>
                  </a:solidFill>
                  <a:latin typeface="Times New Roman"/>
                  <a:ea typeface="Times New Roman"/>
                  <a:cs typeface="Times New Roman"/>
                  <a:sym typeface="Times New Roman"/>
                </a:rPr>
                <a:t> Primitive Obsession</a:t>
              </a:r>
              <a:endParaRPr/>
            </a:p>
            <a:p>
              <a:pPr indent="0" lvl="0" marL="0" marR="0" rtl="0" algn="l">
                <a:lnSpc>
                  <a:spcPct val="106020"/>
                </a:lnSpc>
                <a:spcBef>
                  <a:spcPts val="1500"/>
                </a:spcBef>
                <a:spcAft>
                  <a:spcPts val="0"/>
                </a:spcAft>
                <a:buNone/>
              </a:pPr>
              <a:r>
                <a:rPr b="0" i="0" lang="en-US" sz="2641" u="none" cap="none" strike="noStrike">
                  <a:solidFill>
                    <a:schemeClr val="dk1"/>
                  </a:solidFill>
                  <a:latin typeface="Times New Roman"/>
                  <a:ea typeface="Times New Roman"/>
                  <a:cs typeface="Times New Roman"/>
                  <a:sym typeface="Times New Roman"/>
                </a:rPr>
                <a:t> Large Class</a:t>
              </a:r>
              <a:endParaRPr/>
            </a:p>
            <a:p>
              <a:pPr indent="0" lvl="0" marL="0" marR="0" rtl="0" algn="l">
                <a:lnSpc>
                  <a:spcPct val="106020"/>
                </a:lnSpc>
                <a:spcBef>
                  <a:spcPts val="1500"/>
                </a:spcBef>
                <a:spcAft>
                  <a:spcPts val="0"/>
                </a:spcAft>
                <a:buNone/>
              </a:pPr>
              <a:r>
                <a:rPr b="0" i="0" lang="en-US" sz="2641" u="none" cap="none" strike="noStrike">
                  <a:solidFill>
                    <a:schemeClr val="dk1"/>
                  </a:solidFill>
                  <a:latin typeface="Times New Roman"/>
                  <a:ea typeface="Times New Roman"/>
                  <a:cs typeface="Times New Roman"/>
                  <a:sym typeface="Times New Roman"/>
                </a:rPr>
                <a:t> Lazy Class</a:t>
              </a:r>
              <a:endParaRPr/>
            </a:p>
            <a:p>
              <a:pPr indent="0" lvl="0" marL="0" marR="0" rtl="0" algn="l">
                <a:lnSpc>
                  <a:spcPct val="106020"/>
                </a:lnSpc>
                <a:spcBef>
                  <a:spcPts val="1500"/>
                </a:spcBef>
                <a:spcAft>
                  <a:spcPts val="0"/>
                </a:spcAft>
                <a:buNone/>
              </a:pPr>
              <a:r>
                <a:rPr b="0" i="0" lang="en-US" sz="2641" u="none" cap="none" strike="noStrike">
                  <a:solidFill>
                    <a:schemeClr val="dk1"/>
                  </a:solidFill>
                  <a:latin typeface="Times New Roman"/>
                  <a:ea typeface="Times New Roman"/>
                  <a:cs typeface="Times New Roman"/>
                  <a:sym typeface="Times New Roman"/>
                </a:rPr>
                <a:t> Alternative Class with </a:t>
              </a:r>
              <a:endParaRPr/>
            </a:p>
            <a:p>
              <a:pPr indent="0" lvl="0" marL="0" marR="0" rtl="0" algn="l">
                <a:lnSpc>
                  <a:spcPct val="106020"/>
                </a:lnSpc>
                <a:spcBef>
                  <a:spcPts val="300"/>
                </a:spcBef>
                <a:spcAft>
                  <a:spcPts val="0"/>
                </a:spcAft>
                <a:buNone/>
              </a:pPr>
              <a:r>
                <a:rPr b="0" i="0" lang="en-US" sz="2641" u="none" cap="none" strike="noStrike">
                  <a:solidFill>
                    <a:schemeClr val="dk1"/>
                  </a:solidFill>
                  <a:latin typeface="Times New Roman"/>
                  <a:ea typeface="Times New Roman"/>
                  <a:cs typeface="Times New Roman"/>
                  <a:sym typeface="Times New Roman"/>
                </a:rPr>
                <a:t>Different Interface </a:t>
              </a:r>
              <a:endParaRPr/>
            </a:p>
          </p:txBody>
        </p:sp>
        <p:sp>
          <p:nvSpPr>
            <p:cNvPr id="869" name="Google Shape;869;p50"/>
            <p:cNvSpPr txBox="1"/>
            <p:nvPr/>
          </p:nvSpPr>
          <p:spPr>
            <a:xfrm>
              <a:off x="5676900" y="2152650"/>
              <a:ext cx="3291504" cy="4800600"/>
            </a:xfrm>
            <a:prstGeom prst="rect">
              <a:avLst/>
            </a:prstGeom>
            <a:noFill/>
            <a:ln>
              <a:noFill/>
            </a:ln>
          </p:spPr>
          <p:txBody>
            <a:bodyPr anchorCtr="0" anchor="t" bIns="0" lIns="0" spcFirstLastPara="1" rIns="0" wrap="square" tIns="0">
              <a:noAutofit/>
            </a:bodyPr>
            <a:lstStyle/>
            <a:p>
              <a:pPr indent="0" lvl="0" marL="0" marR="0" rtl="0" algn="l">
                <a:lnSpc>
                  <a:spcPct val="106020"/>
                </a:lnSpc>
                <a:spcBef>
                  <a:spcPts val="0"/>
                </a:spcBef>
                <a:spcAft>
                  <a:spcPts val="0"/>
                </a:spcAft>
                <a:buNone/>
              </a:pPr>
              <a:r>
                <a:rPr b="0" i="0" lang="en-US" sz="2641" u="none" cap="none" strike="noStrike">
                  <a:solidFill>
                    <a:schemeClr val="dk1"/>
                  </a:solidFill>
                  <a:latin typeface="Times New Roman"/>
                  <a:ea typeface="Times New Roman"/>
                  <a:cs typeface="Times New Roman"/>
                  <a:sym typeface="Times New Roman"/>
                </a:rPr>
                <a:t> Long Method</a:t>
              </a:r>
              <a:endParaRPr/>
            </a:p>
            <a:p>
              <a:pPr indent="0" lvl="0" marL="0" marR="0" rtl="0" algn="l">
                <a:lnSpc>
                  <a:spcPct val="106020"/>
                </a:lnSpc>
                <a:spcBef>
                  <a:spcPts val="1700"/>
                </a:spcBef>
                <a:spcAft>
                  <a:spcPts val="0"/>
                </a:spcAft>
                <a:buNone/>
              </a:pPr>
              <a:r>
                <a:rPr b="0" i="0" lang="en-US" sz="2641" u="none" cap="none" strike="noStrike">
                  <a:solidFill>
                    <a:schemeClr val="dk1"/>
                  </a:solidFill>
                  <a:latin typeface="Times New Roman"/>
                  <a:ea typeface="Times New Roman"/>
                  <a:cs typeface="Times New Roman"/>
                  <a:sym typeface="Times New Roman"/>
                </a:rPr>
                <a:t> Long Parameter List</a:t>
              </a:r>
              <a:endParaRPr/>
            </a:p>
            <a:p>
              <a:pPr indent="0" lvl="0" marL="0" marR="0" rtl="0" algn="l">
                <a:lnSpc>
                  <a:spcPct val="106020"/>
                </a:lnSpc>
                <a:spcBef>
                  <a:spcPts val="1700"/>
                </a:spcBef>
                <a:spcAft>
                  <a:spcPts val="0"/>
                </a:spcAft>
                <a:buNone/>
              </a:pPr>
              <a:r>
                <a:rPr b="0" i="0" lang="en-US" sz="2641" u="none" cap="none" strike="noStrike">
                  <a:solidFill>
                    <a:schemeClr val="dk1"/>
                  </a:solidFill>
                  <a:latin typeface="Times New Roman"/>
                  <a:ea typeface="Times New Roman"/>
                  <a:cs typeface="Times New Roman"/>
                  <a:sym typeface="Times New Roman"/>
                </a:rPr>
                <a:t> Switch Statements</a:t>
              </a:r>
              <a:endParaRPr/>
            </a:p>
            <a:p>
              <a:pPr indent="0" lvl="0" marL="0" marR="0" rtl="0" algn="l">
                <a:lnSpc>
                  <a:spcPct val="106020"/>
                </a:lnSpc>
                <a:spcBef>
                  <a:spcPts val="1700"/>
                </a:spcBef>
                <a:spcAft>
                  <a:spcPts val="0"/>
                </a:spcAft>
                <a:buNone/>
              </a:pPr>
              <a:r>
                <a:rPr b="0" i="0" lang="en-US" sz="2641" u="none" cap="none" strike="noStrike">
                  <a:solidFill>
                    <a:schemeClr val="dk1"/>
                  </a:solidFill>
                  <a:latin typeface="Times New Roman"/>
                  <a:ea typeface="Times New Roman"/>
                  <a:cs typeface="Times New Roman"/>
                  <a:sym typeface="Times New Roman"/>
                </a:rPr>
                <a:t> Speculative Generality</a:t>
              </a:r>
              <a:endParaRPr/>
            </a:p>
            <a:p>
              <a:pPr indent="0" lvl="0" marL="0" marR="0" rtl="0" algn="l">
                <a:lnSpc>
                  <a:spcPct val="106020"/>
                </a:lnSpc>
                <a:spcBef>
                  <a:spcPts val="1700"/>
                </a:spcBef>
                <a:spcAft>
                  <a:spcPts val="0"/>
                </a:spcAft>
                <a:buNone/>
              </a:pPr>
              <a:r>
                <a:rPr b="0" i="0" lang="en-US" sz="2641" u="none" cap="none" strike="noStrike">
                  <a:solidFill>
                    <a:schemeClr val="dk1"/>
                  </a:solidFill>
                  <a:latin typeface="Times New Roman"/>
                  <a:ea typeface="Times New Roman"/>
                  <a:cs typeface="Times New Roman"/>
                  <a:sym typeface="Times New Roman"/>
                </a:rPr>
                <a:t> Oddball Solution</a:t>
              </a:r>
              <a:endParaRPr/>
            </a:p>
            <a:p>
              <a:pPr indent="0" lvl="0" marL="0" marR="0" rtl="0" algn="l">
                <a:lnSpc>
                  <a:spcPct val="106020"/>
                </a:lnSpc>
                <a:spcBef>
                  <a:spcPts val="1700"/>
                </a:spcBef>
                <a:spcAft>
                  <a:spcPts val="0"/>
                </a:spcAft>
                <a:buNone/>
              </a:pPr>
              <a:r>
                <a:rPr b="0" i="0" lang="en-US" sz="2641" u="none" cap="none" strike="noStrike">
                  <a:solidFill>
                    <a:schemeClr val="dk1"/>
                  </a:solidFill>
                  <a:latin typeface="Times New Roman"/>
                  <a:ea typeface="Times New Roman"/>
                  <a:cs typeface="Times New Roman"/>
                  <a:sym typeface="Times New Roman"/>
                </a:rPr>
                <a:t> Feature Envy</a:t>
              </a:r>
              <a:endParaRPr/>
            </a:p>
            <a:p>
              <a:pPr indent="0" lvl="0" marL="0" marR="0" rtl="0" algn="l">
                <a:lnSpc>
                  <a:spcPct val="106020"/>
                </a:lnSpc>
                <a:spcBef>
                  <a:spcPts val="1700"/>
                </a:spcBef>
                <a:spcAft>
                  <a:spcPts val="0"/>
                </a:spcAft>
                <a:buNone/>
              </a:pPr>
              <a:r>
                <a:rPr b="0" i="0" lang="en-US" sz="2641" u="none" cap="none" strike="noStrike">
                  <a:solidFill>
                    <a:schemeClr val="dk1"/>
                  </a:solidFill>
                  <a:latin typeface="Times New Roman"/>
                  <a:ea typeface="Times New Roman"/>
                  <a:cs typeface="Times New Roman"/>
                  <a:sym typeface="Times New Roman"/>
                </a:rPr>
                <a:t> Refused Bequest</a:t>
              </a:r>
              <a:endParaRPr/>
            </a:p>
            <a:p>
              <a:pPr indent="0" lvl="0" marL="0" marR="0" rtl="0" algn="l">
                <a:lnSpc>
                  <a:spcPct val="106020"/>
                </a:lnSpc>
                <a:spcBef>
                  <a:spcPts val="1700"/>
                </a:spcBef>
                <a:spcAft>
                  <a:spcPts val="0"/>
                </a:spcAft>
                <a:buNone/>
              </a:pPr>
              <a:r>
                <a:rPr b="0" i="0" lang="en-US" sz="2641" u="none" cap="none" strike="noStrike">
                  <a:solidFill>
                    <a:schemeClr val="dk1"/>
                  </a:solidFill>
                  <a:latin typeface="Times New Roman"/>
                  <a:ea typeface="Times New Roman"/>
                  <a:cs typeface="Times New Roman"/>
                  <a:sym typeface="Times New Roman"/>
                </a:rPr>
                <a:t> Black Sheep</a:t>
              </a:r>
              <a:endParaRPr/>
            </a:p>
            <a:p>
              <a:pPr indent="0" lvl="0" marL="0" marR="0" rtl="0" algn="l">
                <a:lnSpc>
                  <a:spcPct val="106020"/>
                </a:lnSpc>
                <a:spcBef>
                  <a:spcPts val="0"/>
                </a:spcBef>
                <a:spcAft>
                  <a:spcPts val="0"/>
                </a:spcAft>
                <a:buNone/>
              </a:pPr>
              <a:r>
                <a:rPr b="0" i="0" lang="en-US" sz="2641" u="none" cap="none" strike="noStrike">
                  <a:solidFill>
                    <a:schemeClr val="dk1"/>
                  </a:solidFill>
                  <a:latin typeface="Times New Roman"/>
                  <a:ea typeface="Times New Roman"/>
                  <a:cs typeface="Times New Roman"/>
                  <a:sym typeface="Times New Roman"/>
                </a:rPr>
                <a:t> </a:t>
              </a:r>
              <a:endParaRPr/>
            </a:p>
            <a:p>
              <a:pPr indent="0" lvl="0" marL="0" marR="0" rtl="0" algn="l">
                <a:lnSpc>
                  <a:spcPct val="106020"/>
                </a:lnSpc>
                <a:spcBef>
                  <a:spcPts val="0"/>
                </a:spcBef>
                <a:spcAft>
                  <a:spcPts val="0"/>
                </a:spcAft>
                <a:buNone/>
              </a:pPr>
              <a:r>
                <a:rPr b="0" i="0" lang="en-US" sz="2641" u="none" cap="none" strike="noStrike">
                  <a:solidFill>
                    <a:schemeClr val="dk1"/>
                  </a:solidFill>
                  <a:latin typeface="Times New Roman"/>
                  <a:ea typeface="Times New Roman"/>
                  <a:cs typeface="Times New Roman"/>
                  <a:sym typeface="Times New Roman"/>
                </a:rPr>
                <a:t>Train Wreck</a:t>
              </a:r>
              <a:endParaRPr b="0" i="0" sz="2641" u="none" cap="none" strike="noStrike">
                <a:solidFill>
                  <a:schemeClr val="dk1"/>
                </a:solidFill>
                <a:latin typeface="Times New Roman"/>
                <a:ea typeface="Times New Roman"/>
                <a:cs typeface="Times New Roman"/>
                <a:sym typeface="Times New Roman"/>
              </a:endParaRPr>
            </a:p>
          </p:txBody>
        </p:sp>
        <p:sp>
          <p:nvSpPr>
            <p:cNvPr id="870" name="Google Shape;870;p50"/>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b="0" i="0" sz="1448" u="none" cap="none" strike="noStrike">
                <a:solidFill>
                  <a:srgbClr val="0812FF"/>
                </a:solidFill>
                <a:latin typeface="Times New Roman"/>
                <a:ea typeface="Times New Roman"/>
                <a:cs typeface="Times New Roman"/>
                <a:sym typeface="Times New Roman"/>
              </a:endParaRPr>
            </a:p>
          </p:txBody>
        </p:sp>
        <p:sp>
          <p:nvSpPr>
            <p:cNvPr id="871" name="Google Shape;871;p50"/>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81 </a:t>
              </a:r>
              <a:endParaRPr/>
            </a:p>
          </p:txBody>
        </p:sp>
        <p:sp>
          <p:nvSpPr>
            <p:cNvPr id="872" name="Google Shape;872;p50"/>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 </a:t>
              </a:r>
              <a:endParaRPr b="0" i="0" sz="1200" u="none" cap="none" strike="noStrike">
                <a:solidFill>
                  <a:schemeClr val="dk1"/>
                </a:solidFill>
                <a:latin typeface="Helvetica Neue"/>
                <a:ea typeface="Helvetica Neue"/>
                <a:cs typeface="Helvetica Neue"/>
                <a:sym typeface="Helvetica Neue"/>
              </a:endParaRPr>
            </a:p>
          </p:txBody>
        </p:sp>
      </p:grpSp>
      <p:pic>
        <p:nvPicPr>
          <p:cNvPr id="873" name="Google Shape;873;p50"/>
          <p:cNvPicPr preferRelativeResize="0"/>
          <p:nvPr/>
        </p:nvPicPr>
        <p:blipFill rotWithShape="1">
          <a:blip r:embed="rId6">
            <a:alphaModFix/>
          </a:blip>
          <a:srcRect b="0" l="0" r="0" t="0"/>
          <a:stretch/>
        </p:blipFill>
        <p:spPr>
          <a:xfrm>
            <a:off x="5222876" y="6865958"/>
            <a:ext cx="340320" cy="30628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pic>
        <p:nvPicPr>
          <p:cNvPr id="878" name="Google Shape;878;p51"/>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879" name="Google Shape;879;p51"/>
          <p:cNvGrpSpPr/>
          <p:nvPr/>
        </p:nvGrpSpPr>
        <p:grpSpPr>
          <a:xfrm>
            <a:off x="0" y="0"/>
            <a:ext cx="10227807" cy="7785100"/>
            <a:chOff x="0" y="0"/>
            <a:chExt cx="10227807" cy="7785100"/>
          </a:xfrm>
        </p:grpSpPr>
        <p:cxnSp>
          <p:nvCxnSpPr>
            <p:cNvPr id="880" name="Google Shape;880;p51"/>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881" name="Google Shape;881;p51"/>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882" name="Google Shape;882;p51"/>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883" name="Google Shape;883;p51"/>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884" name="Google Shape;884;p51"/>
            <p:cNvSpPr txBox="1"/>
            <p:nvPr/>
          </p:nvSpPr>
          <p:spPr>
            <a:xfrm>
              <a:off x="2277684" y="838200"/>
              <a:ext cx="6014402"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b="0" i="0" lang="en-US" sz="4716" u="none" cap="none" strike="noStrike">
                  <a:solidFill>
                    <a:schemeClr val="dk1"/>
                  </a:solidFill>
                  <a:latin typeface="Times New Roman"/>
                  <a:ea typeface="Times New Roman"/>
                  <a:cs typeface="Times New Roman"/>
                  <a:sym typeface="Times New Roman"/>
                </a:rPr>
                <a:t>Inappropriate Naming </a:t>
              </a:r>
              <a:endParaRPr/>
            </a:p>
          </p:txBody>
        </p:sp>
        <p:sp>
          <p:nvSpPr>
            <p:cNvPr id="885" name="Google Shape;885;p51"/>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b="0" i="0" sz="1448" u="none" cap="none" strike="noStrike">
                <a:solidFill>
                  <a:srgbClr val="0812FF"/>
                </a:solidFill>
                <a:latin typeface="Times New Roman"/>
                <a:ea typeface="Times New Roman"/>
                <a:cs typeface="Times New Roman"/>
                <a:sym typeface="Times New Roman"/>
              </a:endParaRPr>
            </a:p>
          </p:txBody>
        </p:sp>
        <p:sp>
          <p:nvSpPr>
            <p:cNvPr id="886" name="Google Shape;886;p51"/>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82 </a:t>
              </a:r>
              <a:endParaRPr/>
            </a:p>
          </p:txBody>
        </p:sp>
        <p:sp>
          <p:nvSpPr>
            <p:cNvPr id="887" name="Google Shape;887;p51"/>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 </a:t>
              </a:r>
              <a:endParaRPr b="0" i="0" sz="1200" u="none" cap="none" strike="noStrike">
                <a:solidFill>
                  <a:schemeClr val="dk1"/>
                </a:solidFill>
                <a:latin typeface="Helvetica Neue"/>
                <a:ea typeface="Helvetica Neue"/>
                <a:cs typeface="Helvetica Neue"/>
                <a:sym typeface="Helvetica Neue"/>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16"/>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129" name="Google Shape;129;p16"/>
          <p:cNvGrpSpPr/>
          <p:nvPr/>
        </p:nvGrpSpPr>
        <p:grpSpPr>
          <a:xfrm>
            <a:off x="0" y="0"/>
            <a:ext cx="10227807" cy="7785100"/>
            <a:chOff x="0" y="0"/>
            <a:chExt cx="10227807" cy="7785100"/>
          </a:xfrm>
        </p:grpSpPr>
        <p:cxnSp>
          <p:nvCxnSpPr>
            <p:cNvPr id="130" name="Google Shape;130;p16"/>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131" name="Google Shape;131;p16"/>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32" name="Google Shape;132;p16"/>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id="133" name="Google Shape;133;p16"/>
            <p:cNvPicPr preferRelativeResize="0"/>
            <p:nvPr/>
          </p:nvPicPr>
          <p:blipFill rotWithShape="1">
            <a:blip r:embed="rId4">
              <a:alphaModFix/>
            </a:blip>
            <a:srcRect b="0" l="0" r="0" t="0"/>
            <a:stretch/>
          </p:blipFill>
          <p:spPr>
            <a:xfrm>
              <a:off x="495300" y="2679700"/>
              <a:ext cx="213915" cy="192524"/>
            </a:xfrm>
            <a:prstGeom prst="rect">
              <a:avLst/>
            </a:prstGeom>
            <a:noFill/>
            <a:ln>
              <a:noFill/>
            </a:ln>
          </p:spPr>
        </p:pic>
        <p:pic>
          <p:nvPicPr>
            <p:cNvPr id="134" name="Google Shape;134;p16"/>
            <p:cNvPicPr preferRelativeResize="0"/>
            <p:nvPr/>
          </p:nvPicPr>
          <p:blipFill rotWithShape="1">
            <a:blip r:embed="rId4">
              <a:alphaModFix/>
            </a:blip>
            <a:srcRect b="0" l="0" r="0" t="0"/>
            <a:stretch/>
          </p:blipFill>
          <p:spPr>
            <a:xfrm>
              <a:off x="495300" y="4495800"/>
              <a:ext cx="213915" cy="192524"/>
            </a:xfrm>
            <a:prstGeom prst="rect">
              <a:avLst/>
            </a:prstGeom>
            <a:noFill/>
            <a:ln>
              <a:noFill/>
            </a:ln>
          </p:spPr>
        </p:pic>
        <p:pic>
          <p:nvPicPr>
            <p:cNvPr id="135" name="Google Shape;135;p16"/>
            <p:cNvPicPr preferRelativeResize="0"/>
            <p:nvPr/>
          </p:nvPicPr>
          <p:blipFill rotWithShape="1">
            <a:blip r:embed="rId4">
              <a:alphaModFix/>
            </a:blip>
            <a:srcRect b="0" l="0" r="0" t="0"/>
            <a:stretch/>
          </p:blipFill>
          <p:spPr>
            <a:xfrm>
              <a:off x="685800" y="5003799"/>
              <a:ext cx="194468" cy="175022"/>
            </a:xfrm>
            <a:prstGeom prst="rect">
              <a:avLst/>
            </a:prstGeom>
            <a:noFill/>
            <a:ln>
              <a:noFill/>
            </a:ln>
          </p:spPr>
        </p:pic>
        <p:pic>
          <p:nvPicPr>
            <p:cNvPr id="136" name="Google Shape;136;p16"/>
            <p:cNvPicPr preferRelativeResize="0"/>
            <p:nvPr/>
          </p:nvPicPr>
          <p:blipFill rotWithShape="1">
            <a:blip r:embed="rId4">
              <a:alphaModFix/>
            </a:blip>
            <a:srcRect b="0" l="0" r="0" t="0"/>
            <a:stretch/>
          </p:blipFill>
          <p:spPr>
            <a:xfrm>
              <a:off x="685800" y="5499099"/>
              <a:ext cx="194468" cy="175022"/>
            </a:xfrm>
            <a:prstGeom prst="rect">
              <a:avLst/>
            </a:prstGeom>
            <a:noFill/>
            <a:ln>
              <a:noFill/>
            </a:ln>
          </p:spPr>
        </p:pic>
        <p:pic>
          <p:nvPicPr>
            <p:cNvPr id="137" name="Google Shape;137;p16"/>
            <p:cNvPicPr preferRelativeResize="0"/>
            <p:nvPr/>
          </p:nvPicPr>
          <p:blipFill rotWithShape="1">
            <a:blip r:embed="rId4">
              <a:alphaModFix/>
            </a:blip>
            <a:srcRect b="0" l="0" r="0" t="0"/>
            <a:stretch/>
          </p:blipFill>
          <p:spPr>
            <a:xfrm>
              <a:off x="685800" y="5994399"/>
              <a:ext cx="194468" cy="175022"/>
            </a:xfrm>
            <a:prstGeom prst="rect">
              <a:avLst/>
            </a:prstGeom>
            <a:noFill/>
            <a:ln>
              <a:noFill/>
            </a:ln>
          </p:spPr>
        </p:pic>
        <p:pic>
          <p:nvPicPr>
            <p:cNvPr id="138" name="Google Shape;138;p16"/>
            <p:cNvPicPr preferRelativeResize="0"/>
            <p:nvPr/>
          </p:nvPicPr>
          <p:blipFill rotWithShape="1">
            <a:blip r:embed="rId4">
              <a:alphaModFix/>
            </a:blip>
            <a:srcRect b="0" l="0" r="0" t="0"/>
            <a:stretch/>
          </p:blipFill>
          <p:spPr>
            <a:xfrm>
              <a:off x="685800" y="6489700"/>
              <a:ext cx="194468" cy="175021"/>
            </a:xfrm>
            <a:prstGeom prst="rect">
              <a:avLst/>
            </a:prstGeom>
            <a:noFill/>
            <a:ln>
              <a:noFill/>
            </a:ln>
          </p:spPr>
        </p:pic>
        <p:sp>
          <p:nvSpPr>
            <p:cNvPr id="139" name="Google Shape;139;p16"/>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40" name="Google Shape;140;p16"/>
            <p:cNvSpPr txBox="1"/>
            <p:nvPr/>
          </p:nvSpPr>
          <p:spPr>
            <a:xfrm>
              <a:off x="2413335" y="838200"/>
              <a:ext cx="5742940"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b="0" i="0" lang="en-US" sz="4716" u="none" cap="none" strike="noStrike">
                  <a:solidFill>
                    <a:schemeClr val="dk1"/>
                  </a:solidFill>
                  <a:latin typeface="Times New Roman"/>
                  <a:ea typeface="Times New Roman"/>
                  <a:cs typeface="Times New Roman"/>
                  <a:sym typeface="Times New Roman"/>
                </a:rPr>
                <a:t>What is Refactoring? </a:t>
              </a:r>
              <a:endParaRPr/>
            </a:p>
          </p:txBody>
        </p:sp>
        <p:sp>
          <p:nvSpPr>
            <p:cNvPr id="141" name="Google Shape;141;p16"/>
            <p:cNvSpPr txBox="1"/>
            <p:nvPr/>
          </p:nvSpPr>
          <p:spPr>
            <a:xfrm>
              <a:off x="939800" y="2438400"/>
              <a:ext cx="8025749" cy="5086350"/>
            </a:xfrm>
            <a:prstGeom prst="rect">
              <a:avLst/>
            </a:prstGeom>
            <a:noFill/>
            <a:ln>
              <a:noFill/>
            </a:ln>
          </p:spPr>
          <p:txBody>
            <a:bodyPr anchorCtr="0" anchor="t" bIns="0" lIns="0" spcFirstLastPara="1" rIns="0" wrap="square" tIns="0">
              <a:noAutofit/>
            </a:bodyPr>
            <a:lstStyle/>
            <a:p>
              <a:pPr indent="0" lvl="0" marL="0" marR="0" rtl="0" algn="l">
                <a:lnSpc>
                  <a:spcPct val="121918"/>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A series of </a:t>
              </a:r>
              <a:r>
                <a:rPr b="0" i="0" lang="en-US" sz="3773" u="none" cap="none" strike="noStrike">
                  <a:solidFill>
                    <a:schemeClr val="dk1"/>
                  </a:solidFill>
                  <a:latin typeface="Times New Roman"/>
                  <a:ea typeface="Times New Roman"/>
                  <a:cs typeface="Times New Roman"/>
                  <a:sym typeface="Times New Roman"/>
                </a:rPr>
                <a:t>small</a:t>
              </a:r>
              <a:r>
                <a:rPr b="0" i="0" lang="en-US" sz="2075" u="none" cap="none" strike="noStrike">
                  <a:solidFill>
                    <a:schemeClr val="dk1"/>
                  </a:solidFill>
                  <a:latin typeface="Times New Roman"/>
                  <a:ea typeface="Times New Roman"/>
                  <a:cs typeface="Times New Roman"/>
                  <a:sym typeface="Times New Roman"/>
                </a:rPr>
                <a:t> steps, each of which changes the program’s  </a:t>
              </a:r>
              <a:r>
                <a:rPr b="0" i="0" lang="en-US" sz="3773" u="none" cap="none" strike="noStrike">
                  <a:solidFill>
                    <a:schemeClr val="dk1"/>
                  </a:solidFill>
                  <a:latin typeface="Times New Roman"/>
                  <a:ea typeface="Times New Roman"/>
                  <a:cs typeface="Times New Roman"/>
                  <a:sym typeface="Times New Roman"/>
                </a:rPr>
                <a:t>internal structure</a:t>
              </a:r>
              <a:r>
                <a:rPr b="0" i="0" lang="en-US" sz="2075" u="none" cap="none" strike="noStrike">
                  <a:solidFill>
                    <a:schemeClr val="dk1"/>
                  </a:solidFill>
                  <a:latin typeface="Times New Roman"/>
                  <a:ea typeface="Times New Roman"/>
                  <a:cs typeface="Times New Roman"/>
                  <a:sym typeface="Times New Roman"/>
                </a:rPr>
                <a:t> without changing its </a:t>
              </a:r>
              <a:r>
                <a:rPr b="0" i="0" lang="en-US" sz="3773" u="none" cap="none" strike="noStrike">
                  <a:solidFill>
                    <a:schemeClr val="dk1"/>
                  </a:solidFill>
                  <a:latin typeface="Times New Roman"/>
                  <a:ea typeface="Times New Roman"/>
                  <a:cs typeface="Times New Roman"/>
                  <a:sym typeface="Times New Roman"/>
                </a:rPr>
                <a:t>external  behavior</a:t>
              </a:r>
              <a:r>
                <a:rPr b="0" i="0" lang="en-US" sz="2075" u="none" cap="none" strike="noStrike">
                  <a:solidFill>
                    <a:schemeClr val="dk1"/>
                  </a:solidFill>
                  <a:latin typeface="Times New Roman"/>
                  <a:ea typeface="Times New Roman"/>
                  <a:cs typeface="Times New Roman"/>
                  <a:sym typeface="Times New Roman"/>
                </a:rPr>
                <a:t> - Martin Fowler</a:t>
              </a:r>
              <a:endParaRPr/>
            </a:p>
            <a:p>
              <a:pPr indent="0" lvl="0" marL="0" marR="0" rtl="0" algn="l">
                <a:lnSpc>
                  <a:spcPct val="106024"/>
                </a:lnSpc>
                <a:spcBef>
                  <a:spcPts val="1800"/>
                </a:spcBef>
                <a:spcAft>
                  <a:spcPts val="0"/>
                </a:spcAft>
                <a:buNone/>
              </a:pPr>
              <a:r>
                <a:rPr b="0" i="0" lang="en-US" sz="2075" u="none" cap="none" strike="noStrike">
                  <a:solidFill>
                    <a:schemeClr val="dk1"/>
                  </a:solidFill>
                  <a:latin typeface="Times New Roman"/>
                  <a:ea typeface="Times New Roman"/>
                  <a:cs typeface="Times New Roman"/>
                  <a:sym typeface="Times New Roman"/>
                </a:rPr>
                <a:t>Verify no change in external behavior by</a:t>
              </a:r>
              <a:endParaRPr/>
            </a:p>
            <a:p>
              <a:pPr indent="152400" lvl="0" marL="0" marR="0" rtl="0" algn="l">
                <a:lnSpc>
                  <a:spcPct val="106044"/>
                </a:lnSpc>
                <a:spcBef>
                  <a:spcPts val="1500"/>
                </a:spcBef>
                <a:spcAft>
                  <a:spcPts val="0"/>
                </a:spcAft>
                <a:buNone/>
              </a:pPr>
              <a:r>
                <a:rPr b="0" i="0" lang="en-US" sz="1886" u="none" cap="none" strike="noStrike">
                  <a:solidFill>
                    <a:schemeClr val="dk1"/>
                  </a:solidFill>
                  <a:latin typeface="Times New Roman"/>
                  <a:ea typeface="Times New Roman"/>
                  <a:cs typeface="Times New Roman"/>
                  <a:sym typeface="Times New Roman"/>
                </a:rPr>
                <a:t>Testing</a:t>
              </a:r>
              <a:endParaRPr/>
            </a:p>
            <a:p>
              <a:pPr indent="152400" lvl="0" marL="0" marR="0" rtl="0" algn="l">
                <a:lnSpc>
                  <a:spcPct val="106044"/>
                </a:lnSpc>
                <a:spcBef>
                  <a:spcPts val="1500"/>
                </a:spcBef>
                <a:spcAft>
                  <a:spcPts val="0"/>
                </a:spcAft>
                <a:buNone/>
              </a:pPr>
              <a:r>
                <a:rPr b="0" i="0" lang="en-US" sz="1886" u="none" cap="none" strike="noStrike">
                  <a:solidFill>
                    <a:schemeClr val="dk1"/>
                  </a:solidFill>
                  <a:latin typeface="Times New Roman"/>
                  <a:ea typeface="Times New Roman"/>
                  <a:cs typeface="Times New Roman"/>
                  <a:sym typeface="Times New Roman"/>
                </a:rPr>
                <a:t>Using the right tool - IDE</a:t>
              </a:r>
              <a:endParaRPr/>
            </a:p>
            <a:p>
              <a:pPr indent="152400" lvl="0" marL="0" marR="0" rtl="0" algn="l">
                <a:lnSpc>
                  <a:spcPct val="106044"/>
                </a:lnSpc>
                <a:spcBef>
                  <a:spcPts val="1500"/>
                </a:spcBef>
                <a:spcAft>
                  <a:spcPts val="0"/>
                </a:spcAft>
                <a:buNone/>
              </a:pPr>
              <a:r>
                <a:rPr b="0" i="0" lang="en-US" sz="1886" u="none" cap="none" strike="noStrike">
                  <a:solidFill>
                    <a:schemeClr val="dk1"/>
                  </a:solidFill>
                  <a:latin typeface="Times New Roman"/>
                  <a:ea typeface="Times New Roman"/>
                  <a:cs typeface="Times New Roman"/>
                  <a:sym typeface="Times New Roman"/>
                </a:rPr>
                <a:t>Formal code analysis by tool</a:t>
              </a:r>
              <a:endParaRPr/>
            </a:p>
            <a:p>
              <a:pPr indent="152400" lvl="0" marL="0" marR="0" rtl="0" algn="l">
                <a:lnSpc>
                  <a:spcPct val="106044"/>
                </a:lnSpc>
                <a:spcBef>
                  <a:spcPts val="1500"/>
                </a:spcBef>
                <a:spcAft>
                  <a:spcPts val="0"/>
                </a:spcAft>
                <a:buNone/>
              </a:pPr>
              <a:r>
                <a:rPr b="0" i="0" lang="en-US" sz="1886" u="none" cap="none" strike="noStrike">
                  <a:solidFill>
                    <a:schemeClr val="dk1"/>
                  </a:solidFill>
                  <a:latin typeface="Times New Roman"/>
                  <a:ea typeface="Times New Roman"/>
                  <a:cs typeface="Times New Roman"/>
                  <a:sym typeface="Times New Roman"/>
                </a:rPr>
                <a:t>Being very, very careful</a:t>
              </a:r>
              <a:endParaRPr/>
            </a:p>
            <a:p>
              <a:pPr indent="1841500" lvl="0" marL="0" marR="0" rtl="0" algn="l">
                <a:lnSpc>
                  <a:spcPct val="96685"/>
                </a:lnSpc>
                <a:spcBef>
                  <a:spcPts val="4000"/>
                </a:spcBef>
                <a:spcAft>
                  <a:spcPts val="0"/>
                </a:spcAft>
                <a:buNone/>
              </a:pPr>
              <a:r>
                <a:t/>
              </a:r>
              <a:endParaRPr b="0" i="0" sz="1448" u="none" cap="none" strike="noStrike">
                <a:solidFill>
                  <a:srgbClr val="0812FF"/>
                </a:solidFill>
                <a:latin typeface="Times New Roman"/>
                <a:ea typeface="Times New Roman"/>
                <a:cs typeface="Times New Roman"/>
                <a:sym typeface="Times New Roman"/>
              </a:endParaRPr>
            </a:p>
          </p:txBody>
        </p:sp>
        <p:sp>
          <p:nvSpPr>
            <p:cNvPr id="142" name="Google Shape;142;p16"/>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67 </a:t>
              </a:r>
              <a:endParaRPr/>
            </a:p>
          </p:txBody>
        </p:sp>
        <p:sp>
          <p:nvSpPr>
            <p:cNvPr id="143" name="Google Shape;143;p16"/>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 </a:t>
              </a:r>
              <a:endParaRPr b="0" i="0" sz="1200" u="none" cap="none" strike="noStrike">
                <a:solidFill>
                  <a:schemeClr val="dk1"/>
                </a:solidFill>
                <a:latin typeface="Helvetica Neue"/>
                <a:ea typeface="Helvetica Neue"/>
                <a:cs typeface="Helvetica Neue"/>
                <a:sym typeface="Helvetica Neue"/>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pic>
        <p:nvPicPr>
          <p:cNvPr id="892" name="Google Shape;892;p52"/>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893" name="Google Shape;893;p52"/>
          <p:cNvGrpSpPr/>
          <p:nvPr/>
        </p:nvGrpSpPr>
        <p:grpSpPr>
          <a:xfrm>
            <a:off x="0" y="0"/>
            <a:ext cx="10227807" cy="7785100"/>
            <a:chOff x="0" y="0"/>
            <a:chExt cx="10227807" cy="7785100"/>
          </a:xfrm>
        </p:grpSpPr>
        <p:cxnSp>
          <p:nvCxnSpPr>
            <p:cNvPr id="894" name="Google Shape;894;p52"/>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895" name="Google Shape;895;p52"/>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896" name="Google Shape;896;p52"/>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id="897" name="Google Shape;897;p52"/>
            <p:cNvPicPr preferRelativeResize="0"/>
            <p:nvPr/>
          </p:nvPicPr>
          <p:blipFill rotWithShape="1">
            <a:blip r:embed="rId4">
              <a:alphaModFix/>
            </a:blip>
            <a:srcRect b="0" l="0" r="0" t="0"/>
            <a:stretch/>
          </p:blipFill>
          <p:spPr>
            <a:xfrm>
              <a:off x="596900" y="2260599"/>
              <a:ext cx="252809" cy="227529"/>
            </a:xfrm>
            <a:prstGeom prst="rect">
              <a:avLst/>
            </a:prstGeom>
            <a:noFill/>
            <a:ln>
              <a:noFill/>
            </a:ln>
          </p:spPr>
        </p:pic>
        <p:sp>
          <p:nvSpPr>
            <p:cNvPr id="898" name="Google Shape;898;p52"/>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899" name="Google Shape;899;p52"/>
            <p:cNvSpPr txBox="1"/>
            <p:nvPr/>
          </p:nvSpPr>
          <p:spPr>
            <a:xfrm>
              <a:off x="2277684" y="838200"/>
              <a:ext cx="6014402"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b="0" i="0" lang="en-US" sz="4716" u="none" cap="none" strike="noStrike">
                  <a:solidFill>
                    <a:schemeClr val="dk1"/>
                  </a:solidFill>
                  <a:latin typeface="Times New Roman"/>
                  <a:ea typeface="Times New Roman"/>
                  <a:cs typeface="Times New Roman"/>
                  <a:sym typeface="Times New Roman"/>
                </a:rPr>
                <a:t>Inappropriate Naming </a:t>
              </a:r>
              <a:endParaRPr/>
            </a:p>
          </p:txBody>
        </p:sp>
        <p:sp>
          <p:nvSpPr>
            <p:cNvPr id="900" name="Google Shape;900;p52"/>
            <p:cNvSpPr txBox="1"/>
            <p:nvPr/>
          </p:nvSpPr>
          <p:spPr>
            <a:xfrm>
              <a:off x="1041400" y="2159000"/>
              <a:ext cx="8575954" cy="5365750"/>
            </a:xfrm>
            <a:prstGeom prst="rect">
              <a:avLst/>
            </a:prstGeom>
            <a:noFill/>
            <a:ln>
              <a:noFill/>
            </a:ln>
          </p:spPr>
          <p:txBody>
            <a:bodyPr anchorCtr="0" anchor="t" bIns="0" lIns="0" spcFirstLastPara="1" rIns="0" wrap="square" tIns="0">
              <a:noAutofit/>
            </a:bodyPr>
            <a:lstStyle/>
            <a:p>
              <a:pPr indent="0" lvl="0" marL="0" marR="0" rtl="0" algn="l">
                <a:lnSpc>
                  <a:spcPct val="122349"/>
                </a:lnSpc>
                <a:spcBef>
                  <a:spcPts val="0"/>
                </a:spcBef>
                <a:spcAft>
                  <a:spcPts val="0"/>
                </a:spcAft>
                <a:buNone/>
              </a:pPr>
              <a:r>
                <a:rPr b="0" i="0" lang="en-US" sz="2452" u="none" cap="none" strike="noStrike">
                  <a:solidFill>
                    <a:schemeClr val="dk1"/>
                  </a:solidFill>
                  <a:latin typeface="Times New Roman"/>
                  <a:ea typeface="Times New Roman"/>
                  <a:cs typeface="Times New Roman"/>
                  <a:sym typeface="Times New Roman"/>
                </a:rPr>
                <a:t>Names given to variables (fields) and methods should be clear  and meaningful.</a:t>
              </a:r>
              <a:endParaRPr/>
            </a:p>
            <a:p>
              <a:pPr indent="1739900" lvl="0" marL="0" marR="0" rtl="0" algn="l">
                <a:lnSpc>
                  <a:spcPct val="96685"/>
                </a:lnSpc>
                <a:spcBef>
                  <a:spcPts val="26400"/>
                </a:spcBef>
                <a:spcAft>
                  <a:spcPts val="0"/>
                </a:spcAft>
                <a:buNone/>
              </a:pPr>
              <a:r>
                <a:t/>
              </a:r>
              <a:endParaRPr b="0" i="0" sz="1448" u="none" cap="none" strike="noStrike">
                <a:solidFill>
                  <a:srgbClr val="0812FF"/>
                </a:solidFill>
                <a:latin typeface="Times New Roman"/>
                <a:ea typeface="Times New Roman"/>
                <a:cs typeface="Times New Roman"/>
                <a:sym typeface="Times New Roman"/>
              </a:endParaRPr>
            </a:p>
          </p:txBody>
        </p:sp>
        <p:sp>
          <p:nvSpPr>
            <p:cNvPr id="901" name="Google Shape;901;p52"/>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82 </a:t>
              </a:r>
              <a:endParaRPr/>
            </a:p>
          </p:txBody>
        </p:sp>
        <p:sp>
          <p:nvSpPr>
            <p:cNvPr id="902" name="Google Shape;902;p52"/>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 </a:t>
              </a:r>
              <a:endParaRPr b="0" i="0" sz="1200" u="none" cap="none" strike="noStrike">
                <a:solidFill>
                  <a:schemeClr val="dk1"/>
                </a:solidFill>
                <a:latin typeface="Helvetica Neue"/>
                <a:ea typeface="Helvetica Neue"/>
                <a:cs typeface="Helvetica Neue"/>
                <a:sym typeface="Helvetica Neue"/>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pic>
        <p:nvPicPr>
          <p:cNvPr id="907" name="Google Shape;907;p53"/>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908" name="Google Shape;908;p53"/>
          <p:cNvGrpSpPr/>
          <p:nvPr/>
        </p:nvGrpSpPr>
        <p:grpSpPr>
          <a:xfrm>
            <a:off x="0" y="0"/>
            <a:ext cx="10227807" cy="7785100"/>
            <a:chOff x="0" y="0"/>
            <a:chExt cx="10227807" cy="7785100"/>
          </a:xfrm>
        </p:grpSpPr>
        <p:cxnSp>
          <p:nvCxnSpPr>
            <p:cNvPr id="909" name="Google Shape;909;p53"/>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910" name="Google Shape;910;p53"/>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911" name="Google Shape;911;p53"/>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id="912" name="Google Shape;912;p53"/>
            <p:cNvPicPr preferRelativeResize="0"/>
            <p:nvPr/>
          </p:nvPicPr>
          <p:blipFill rotWithShape="1">
            <a:blip r:embed="rId4">
              <a:alphaModFix/>
            </a:blip>
            <a:srcRect b="0" l="0" r="0" t="0"/>
            <a:stretch/>
          </p:blipFill>
          <p:spPr>
            <a:xfrm>
              <a:off x="596900" y="2260599"/>
              <a:ext cx="252809" cy="227529"/>
            </a:xfrm>
            <a:prstGeom prst="rect">
              <a:avLst/>
            </a:prstGeom>
            <a:noFill/>
            <a:ln>
              <a:noFill/>
            </a:ln>
          </p:spPr>
        </p:pic>
        <p:pic>
          <p:nvPicPr>
            <p:cNvPr id="913" name="Google Shape;913;p53"/>
            <p:cNvPicPr preferRelativeResize="0"/>
            <p:nvPr/>
          </p:nvPicPr>
          <p:blipFill rotWithShape="1">
            <a:blip r:embed="rId4">
              <a:alphaModFix/>
            </a:blip>
            <a:srcRect b="0" l="0" r="0" t="0"/>
            <a:stretch/>
          </p:blipFill>
          <p:spPr>
            <a:xfrm>
              <a:off x="596900" y="3225799"/>
              <a:ext cx="252809" cy="227529"/>
            </a:xfrm>
            <a:prstGeom prst="rect">
              <a:avLst/>
            </a:prstGeom>
            <a:noFill/>
            <a:ln>
              <a:noFill/>
            </a:ln>
          </p:spPr>
        </p:pic>
        <p:pic>
          <p:nvPicPr>
            <p:cNvPr id="914" name="Google Shape;914;p53"/>
            <p:cNvPicPr preferRelativeResize="0"/>
            <p:nvPr/>
          </p:nvPicPr>
          <p:blipFill rotWithShape="1">
            <a:blip r:embed="rId4">
              <a:alphaModFix/>
            </a:blip>
            <a:srcRect b="0" l="0" r="0" t="0"/>
            <a:stretch/>
          </p:blipFill>
          <p:spPr>
            <a:xfrm>
              <a:off x="787400" y="3809999"/>
              <a:ext cx="252809" cy="227529"/>
            </a:xfrm>
            <a:prstGeom prst="rect">
              <a:avLst/>
            </a:prstGeom>
            <a:noFill/>
            <a:ln>
              <a:noFill/>
            </a:ln>
          </p:spPr>
        </p:pic>
        <p:pic>
          <p:nvPicPr>
            <p:cNvPr id="915" name="Google Shape;915;p53"/>
            <p:cNvPicPr preferRelativeResize="0"/>
            <p:nvPr/>
          </p:nvPicPr>
          <p:blipFill rotWithShape="1">
            <a:blip r:embed="rId4">
              <a:alphaModFix/>
            </a:blip>
            <a:srcRect b="0" l="0" r="0" t="0"/>
            <a:stretch/>
          </p:blipFill>
          <p:spPr>
            <a:xfrm>
              <a:off x="977900" y="4394199"/>
              <a:ext cx="252809" cy="227529"/>
            </a:xfrm>
            <a:prstGeom prst="rect">
              <a:avLst/>
            </a:prstGeom>
            <a:noFill/>
            <a:ln>
              <a:noFill/>
            </a:ln>
          </p:spPr>
        </p:pic>
        <p:sp>
          <p:nvSpPr>
            <p:cNvPr id="916" name="Google Shape;916;p53"/>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917" name="Google Shape;917;p53"/>
            <p:cNvSpPr txBox="1"/>
            <p:nvPr/>
          </p:nvSpPr>
          <p:spPr>
            <a:xfrm>
              <a:off x="2277684" y="838200"/>
              <a:ext cx="6014402"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b="0" i="0" lang="en-US" sz="4716" u="none" cap="none" strike="noStrike">
                  <a:solidFill>
                    <a:schemeClr val="dk1"/>
                  </a:solidFill>
                  <a:latin typeface="Times New Roman"/>
                  <a:ea typeface="Times New Roman"/>
                  <a:cs typeface="Times New Roman"/>
                  <a:sym typeface="Times New Roman"/>
                </a:rPr>
                <a:t>Inappropriate Naming </a:t>
              </a:r>
              <a:endParaRPr/>
            </a:p>
          </p:txBody>
        </p:sp>
        <p:sp>
          <p:nvSpPr>
            <p:cNvPr id="918" name="Google Shape;918;p53"/>
            <p:cNvSpPr txBox="1"/>
            <p:nvPr/>
          </p:nvSpPr>
          <p:spPr>
            <a:xfrm>
              <a:off x="1041400" y="2159000"/>
              <a:ext cx="8575954" cy="1879600"/>
            </a:xfrm>
            <a:prstGeom prst="rect">
              <a:avLst/>
            </a:prstGeom>
            <a:noFill/>
            <a:ln>
              <a:noFill/>
            </a:ln>
          </p:spPr>
          <p:txBody>
            <a:bodyPr anchorCtr="0" anchor="t" bIns="0" lIns="0" spcFirstLastPara="1" rIns="0" wrap="square" tIns="0">
              <a:noAutofit/>
            </a:bodyPr>
            <a:lstStyle/>
            <a:p>
              <a:pPr indent="0" lvl="0" marL="0" marR="0" rtl="0" algn="l">
                <a:lnSpc>
                  <a:spcPct val="122349"/>
                </a:lnSpc>
                <a:spcBef>
                  <a:spcPts val="0"/>
                </a:spcBef>
                <a:spcAft>
                  <a:spcPts val="0"/>
                </a:spcAft>
                <a:buNone/>
              </a:pPr>
              <a:r>
                <a:rPr b="0" i="0" lang="en-US" sz="2452" u="none" cap="none" strike="noStrike">
                  <a:solidFill>
                    <a:schemeClr val="dk1"/>
                  </a:solidFill>
                  <a:latin typeface="Times New Roman"/>
                  <a:ea typeface="Times New Roman"/>
                  <a:cs typeface="Times New Roman"/>
                  <a:sym typeface="Times New Roman"/>
                </a:rPr>
                <a:t>Names given to variables (fields) and methods should be clear  and meaningful.</a:t>
              </a:r>
              <a:endParaRPr/>
            </a:p>
            <a:p>
              <a:pPr indent="0" lvl="0" marL="0" marR="0" rtl="0" algn="l">
                <a:lnSpc>
                  <a:spcPct val="106035"/>
                </a:lnSpc>
                <a:spcBef>
                  <a:spcPts val="1500"/>
                </a:spcBef>
                <a:spcAft>
                  <a:spcPts val="0"/>
                </a:spcAft>
                <a:buNone/>
              </a:pPr>
              <a:r>
                <a:rPr b="0" i="0" lang="en-US" sz="2452" u="none" cap="none" strike="noStrike">
                  <a:solidFill>
                    <a:schemeClr val="dk1"/>
                  </a:solidFill>
                  <a:latin typeface="Times New Roman"/>
                  <a:ea typeface="Times New Roman"/>
                  <a:cs typeface="Times New Roman"/>
                  <a:sym typeface="Times New Roman"/>
                </a:rPr>
                <a:t> A variable name should say exactly what it is.</a:t>
              </a:r>
              <a:endParaRPr/>
            </a:p>
            <a:p>
              <a:pPr indent="152400" lvl="0" marL="0" marR="0" rtl="0" algn="l">
                <a:lnSpc>
                  <a:spcPct val="106035"/>
                </a:lnSpc>
                <a:spcBef>
                  <a:spcPts val="1500"/>
                </a:spcBef>
                <a:spcAft>
                  <a:spcPts val="0"/>
                </a:spcAft>
                <a:buNone/>
              </a:pPr>
              <a:r>
                <a:rPr b="0" i="0" lang="en-US" sz="2452" u="none" cap="none" strike="noStrike">
                  <a:solidFill>
                    <a:schemeClr val="dk1"/>
                  </a:solidFill>
                  <a:latin typeface="Times New Roman"/>
                  <a:ea typeface="Times New Roman"/>
                  <a:cs typeface="Times New Roman"/>
                  <a:sym typeface="Times New Roman"/>
                </a:rPr>
                <a:t> Which is better? </a:t>
              </a:r>
              <a:endParaRPr/>
            </a:p>
          </p:txBody>
        </p:sp>
        <p:sp>
          <p:nvSpPr>
            <p:cNvPr id="919" name="Google Shape;919;p53"/>
            <p:cNvSpPr txBox="1"/>
            <p:nvPr/>
          </p:nvSpPr>
          <p:spPr>
            <a:xfrm>
              <a:off x="1358900" y="4292600"/>
              <a:ext cx="5982792" cy="3232150"/>
            </a:xfrm>
            <a:prstGeom prst="rect">
              <a:avLst/>
            </a:prstGeom>
            <a:noFill/>
            <a:ln>
              <a:noFill/>
            </a:ln>
          </p:spPr>
          <p:txBody>
            <a:bodyPr anchorCtr="0" anchor="t" bIns="0" lIns="0" spcFirstLastPara="1" rIns="0" wrap="square" tIns="0">
              <a:noAutofit/>
            </a:bodyPr>
            <a:lstStyle/>
            <a:p>
              <a:pPr indent="0" lvl="0" marL="0" marR="0" rtl="0" algn="l">
                <a:lnSpc>
                  <a:spcPct val="106035"/>
                </a:lnSpc>
                <a:spcBef>
                  <a:spcPts val="0"/>
                </a:spcBef>
                <a:spcAft>
                  <a:spcPts val="0"/>
                </a:spcAft>
                <a:buNone/>
              </a:pPr>
              <a:r>
                <a:rPr b="0" i="0" lang="en-US" sz="2452" u="none" cap="none" strike="noStrike">
                  <a:solidFill>
                    <a:schemeClr val="dk1"/>
                  </a:solidFill>
                  <a:latin typeface="Times New Roman"/>
                  <a:ea typeface="Times New Roman"/>
                  <a:cs typeface="Times New Roman"/>
                  <a:sym typeface="Times New Roman"/>
                </a:rPr>
                <a:t>private string s; OR private string salary;</a:t>
              </a:r>
              <a:endParaRPr/>
            </a:p>
            <a:p>
              <a:pPr indent="1422400" lvl="0" marL="0" marR="0" rtl="0" algn="l">
                <a:lnSpc>
                  <a:spcPct val="96685"/>
                </a:lnSpc>
                <a:spcBef>
                  <a:spcPts val="16100"/>
                </a:spcBef>
                <a:spcAft>
                  <a:spcPts val="0"/>
                </a:spcAft>
                <a:buNone/>
              </a:pPr>
              <a:r>
                <a:t/>
              </a:r>
              <a:endParaRPr b="0" i="0" sz="1448" u="none" cap="none" strike="noStrike">
                <a:solidFill>
                  <a:srgbClr val="0812FF"/>
                </a:solidFill>
                <a:latin typeface="Times New Roman"/>
                <a:ea typeface="Times New Roman"/>
                <a:cs typeface="Times New Roman"/>
                <a:sym typeface="Times New Roman"/>
              </a:endParaRPr>
            </a:p>
          </p:txBody>
        </p:sp>
        <p:sp>
          <p:nvSpPr>
            <p:cNvPr id="920" name="Google Shape;920;p53"/>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82 </a:t>
              </a:r>
              <a:endParaRPr/>
            </a:p>
          </p:txBody>
        </p:sp>
        <p:sp>
          <p:nvSpPr>
            <p:cNvPr id="921" name="Google Shape;921;p53"/>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 </a:t>
              </a:r>
              <a:endParaRPr b="0" i="0" sz="1200" u="none" cap="none" strike="noStrike">
                <a:solidFill>
                  <a:schemeClr val="dk1"/>
                </a:solidFill>
                <a:latin typeface="Helvetica Neue"/>
                <a:ea typeface="Helvetica Neue"/>
                <a:cs typeface="Helvetica Neue"/>
                <a:sym typeface="Helvetica Neue"/>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pic>
        <p:nvPicPr>
          <p:cNvPr id="926" name="Google Shape;926;p54"/>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927" name="Google Shape;927;p54"/>
          <p:cNvGrpSpPr/>
          <p:nvPr/>
        </p:nvGrpSpPr>
        <p:grpSpPr>
          <a:xfrm>
            <a:off x="0" y="0"/>
            <a:ext cx="10227807" cy="7785100"/>
            <a:chOff x="0" y="0"/>
            <a:chExt cx="10227807" cy="7785100"/>
          </a:xfrm>
        </p:grpSpPr>
        <p:cxnSp>
          <p:nvCxnSpPr>
            <p:cNvPr id="928" name="Google Shape;928;p54"/>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929" name="Google Shape;929;p54"/>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930" name="Google Shape;930;p54"/>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id="931" name="Google Shape;931;p54"/>
            <p:cNvPicPr preferRelativeResize="0"/>
            <p:nvPr/>
          </p:nvPicPr>
          <p:blipFill rotWithShape="1">
            <a:blip r:embed="rId4">
              <a:alphaModFix/>
            </a:blip>
            <a:srcRect b="0" l="0" r="0" t="0"/>
            <a:stretch/>
          </p:blipFill>
          <p:spPr>
            <a:xfrm>
              <a:off x="596900" y="2260599"/>
              <a:ext cx="252809" cy="227529"/>
            </a:xfrm>
            <a:prstGeom prst="rect">
              <a:avLst/>
            </a:prstGeom>
            <a:noFill/>
            <a:ln>
              <a:noFill/>
            </a:ln>
          </p:spPr>
        </p:pic>
        <p:pic>
          <p:nvPicPr>
            <p:cNvPr id="932" name="Google Shape;932;p54"/>
            <p:cNvPicPr preferRelativeResize="0"/>
            <p:nvPr/>
          </p:nvPicPr>
          <p:blipFill rotWithShape="1">
            <a:blip r:embed="rId4">
              <a:alphaModFix/>
            </a:blip>
            <a:srcRect b="0" l="0" r="0" t="0"/>
            <a:stretch/>
          </p:blipFill>
          <p:spPr>
            <a:xfrm>
              <a:off x="596900" y="3225799"/>
              <a:ext cx="252809" cy="227529"/>
            </a:xfrm>
            <a:prstGeom prst="rect">
              <a:avLst/>
            </a:prstGeom>
            <a:noFill/>
            <a:ln>
              <a:noFill/>
            </a:ln>
          </p:spPr>
        </p:pic>
        <p:pic>
          <p:nvPicPr>
            <p:cNvPr id="933" name="Google Shape;933;p54"/>
            <p:cNvPicPr preferRelativeResize="0"/>
            <p:nvPr/>
          </p:nvPicPr>
          <p:blipFill rotWithShape="1">
            <a:blip r:embed="rId4">
              <a:alphaModFix/>
            </a:blip>
            <a:srcRect b="0" l="0" r="0" t="0"/>
            <a:stretch/>
          </p:blipFill>
          <p:spPr>
            <a:xfrm>
              <a:off x="787400" y="3809999"/>
              <a:ext cx="252809" cy="227529"/>
            </a:xfrm>
            <a:prstGeom prst="rect">
              <a:avLst/>
            </a:prstGeom>
            <a:noFill/>
            <a:ln>
              <a:noFill/>
            </a:ln>
          </p:spPr>
        </p:pic>
        <p:pic>
          <p:nvPicPr>
            <p:cNvPr id="934" name="Google Shape;934;p54"/>
            <p:cNvPicPr preferRelativeResize="0"/>
            <p:nvPr/>
          </p:nvPicPr>
          <p:blipFill rotWithShape="1">
            <a:blip r:embed="rId4">
              <a:alphaModFix/>
            </a:blip>
            <a:srcRect b="0" l="0" r="0" t="0"/>
            <a:stretch/>
          </p:blipFill>
          <p:spPr>
            <a:xfrm>
              <a:off x="977900" y="4394199"/>
              <a:ext cx="252809" cy="227529"/>
            </a:xfrm>
            <a:prstGeom prst="rect">
              <a:avLst/>
            </a:prstGeom>
            <a:noFill/>
            <a:ln>
              <a:noFill/>
            </a:ln>
          </p:spPr>
        </p:pic>
        <p:pic>
          <p:nvPicPr>
            <p:cNvPr id="935" name="Google Shape;935;p54"/>
            <p:cNvPicPr preferRelativeResize="0"/>
            <p:nvPr/>
          </p:nvPicPr>
          <p:blipFill rotWithShape="1">
            <a:blip r:embed="rId4">
              <a:alphaModFix/>
            </a:blip>
            <a:srcRect b="0" l="0" r="0" t="0"/>
            <a:stretch/>
          </p:blipFill>
          <p:spPr>
            <a:xfrm>
              <a:off x="596900" y="4978399"/>
              <a:ext cx="252809" cy="227529"/>
            </a:xfrm>
            <a:prstGeom prst="rect">
              <a:avLst/>
            </a:prstGeom>
            <a:noFill/>
            <a:ln>
              <a:noFill/>
            </a:ln>
          </p:spPr>
        </p:pic>
        <p:pic>
          <p:nvPicPr>
            <p:cNvPr id="936" name="Google Shape;936;p54"/>
            <p:cNvPicPr preferRelativeResize="0"/>
            <p:nvPr/>
          </p:nvPicPr>
          <p:blipFill rotWithShape="1">
            <a:blip r:embed="rId4">
              <a:alphaModFix/>
            </a:blip>
            <a:srcRect b="0" l="0" r="0" t="0"/>
            <a:stretch/>
          </p:blipFill>
          <p:spPr>
            <a:xfrm>
              <a:off x="787400" y="5562599"/>
              <a:ext cx="252809" cy="227529"/>
            </a:xfrm>
            <a:prstGeom prst="rect">
              <a:avLst/>
            </a:prstGeom>
            <a:noFill/>
            <a:ln>
              <a:noFill/>
            </a:ln>
          </p:spPr>
        </p:pic>
        <p:pic>
          <p:nvPicPr>
            <p:cNvPr id="937" name="Google Shape;937;p54"/>
            <p:cNvPicPr preferRelativeResize="0"/>
            <p:nvPr/>
          </p:nvPicPr>
          <p:blipFill rotWithShape="1">
            <a:blip r:embed="rId4">
              <a:alphaModFix/>
            </a:blip>
            <a:srcRect b="0" l="0" r="0" t="0"/>
            <a:stretch/>
          </p:blipFill>
          <p:spPr>
            <a:xfrm>
              <a:off x="977900" y="6146799"/>
              <a:ext cx="252809" cy="227529"/>
            </a:xfrm>
            <a:prstGeom prst="rect">
              <a:avLst/>
            </a:prstGeom>
            <a:noFill/>
            <a:ln>
              <a:noFill/>
            </a:ln>
          </p:spPr>
        </p:pic>
        <p:pic>
          <p:nvPicPr>
            <p:cNvPr id="938" name="Google Shape;938;p54"/>
            <p:cNvPicPr preferRelativeResize="0"/>
            <p:nvPr/>
          </p:nvPicPr>
          <p:blipFill rotWithShape="1">
            <a:blip r:embed="rId4">
              <a:alphaModFix/>
            </a:blip>
            <a:srcRect b="0" l="0" r="0" t="0"/>
            <a:stretch/>
          </p:blipFill>
          <p:spPr>
            <a:xfrm>
              <a:off x="977900" y="6730999"/>
              <a:ext cx="252809" cy="227529"/>
            </a:xfrm>
            <a:prstGeom prst="rect">
              <a:avLst/>
            </a:prstGeom>
            <a:noFill/>
            <a:ln>
              <a:noFill/>
            </a:ln>
          </p:spPr>
        </p:pic>
        <p:sp>
          <p:nvSpPr>
            <p:cNvPr id="939" name="Google Shape;939;p54"/>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940" name="Google Shape;940;p54"/>
            <p:cNvSpPr txBox="1"/>
            <p:nvPr/>
          </p:nvSpPr>
          <p:spPr>
            <a:xfrm>
              <a:off x="2277684" y="838200"/>
              <a:ext cx="6014402"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b="0" i="0" lang="en-US" sz="4716" u="none" cap="none" strike="noStrike">
                  <a:solidFill>
                    <a:schemeClr val="dk1"/>
                  </a:solidFill>
                  <a:latin typeface="Times New Roman"/>
                  <a:ea typeface="Times New Roman"/>
                  <a:cs typeface="Times New Roman"/>
                  <a:sym typeface="Times New Roman"/>
                </a:rPr>
                <a:t>Inappropriate Naming </a:t>
              </a:r>
              <a:endParaRPr/>
            </a:p>
          </p:txBody>
        </p:sp>
        <p:sp>
          <p:nvSpPr>
            <p:cNvPr id="941" name="Google Shape;941;p54"/>
            <p:cNvSpPr txBox="1"/>
            <p:nvPr/>
          </p:nvSpPr>
          <p:spPr>
            <a:xfrm>
              <a:off x="1041400" y="2159000"/>
              <a:ext cx="8575954" cy="1879600"/>
            </a:xfrm>
            <a:prstGeom prst="rect">
              <a:avLst/>
            </a:prstGeom>
            <a:noFill/>
            <a:ln>
              <a:noFill/>
            </a:ln>
          </p:spPr>
          <p:txBody>
            <a:bodyPr anchorCtr="0" anchor="t" bIns="0" lIns="0" spcFirstLastPara="1" rIns="0" wrap="square" tIns="0">
              <a:noAutofit/>
            </a:bodyPr>
            <a:lstStyle/>
            <a:p>
              <a:pPr indent="0" lvl="0" marL="0" marR="0" rtl="0" algn="l">
                <a:lnSpc>
                  <a:spcPct val="122349"/>
                </a:lnSpc>
                <a:spcBef>
                  <a:spcPts val="0"/>
                </a:spcBef>
                <a:spcAft>
                  <a:spcPts val="0"/>
                </a:spcAft>
                <a:buNone/>
              </a:pPr>
              <a:r>
                <a:rPr b="0" i="0" lang="en-US" sz="2452" u="none" cap="none" strike="noStrike">
                  <a:solidFill>
                    <a:schemeClr val="dk1"/>
                  </a:solidFill>
                  <a:latin typeface="Times New Roman"/>
                  <a:ea typeface="Times New Roman"/>
                  <a:cs typeface="Times New Roman"/>
                  <a:sym typeface="Times New Roman"/>
                </a:rPr>
                <a:t>Names given to variables (fields) and methods should be clear  and meaningful.</a:t>
              </a:r>
              <a:endParaRPr/>
            </a:p>
            <a:p>
              <a:pPr indent="0" lvl="0" marL="0" marR="0" rtl="0" algn="l">
                <a:lnSpc>
                  <a:spcPct val="106035"/>
                </a:lnSpc>
                <a:spcBef>
                  <a:spcPts val="1500"/>
                </a:spcBef>
                <a:spcAft>
                  <a:spcPts val="0"/>
                </a:spcAft>
                <a:buNone/>
              </a:pPr>
              <a:r>
                <a:rPr b="0" i="0" lang="en-US" sz="2452" u="none" cap="none" strike="noStrike">
                  <a:solidFill>
                    <a:schemeClr val="dk1"/>
                  </a:solidFill>
                  <a:latin typeface="Times New Roman"/>
                  <a:ea typeface="Times New Roman"/>
                  <a:cs typeface="Times New Roman"/>
                  <a:sym typeface="Times New Roman"/>
                </a:rPr>
                <a:t> A variable name should say exactly what it is.</a:t>
              </a:r>
              <a:endParaRPr/>
            </a:p>
            <a:p>
              <a:pPr indent="152400" lvl="0" marL="0" marR="0" rtl="0" algn="l">
                <a:lnSpc>
                  <a:spcPct val="106035"/>
                </a:lnSpc>
                <a:spcBef>
                  <a:spcPts val="1500"/>
                </a:spcBef>
                <a:spcAft>
                  <a:spcPts val="0"/>
                </a:spcAft>
                <a:buNone/>
              </a:pPr>
              <a:r>
                <a:rPr b="0" i="0" lang="en-US" sz="2452" u="none" cap="none" strike="noStrike">
                  <a:solidFill>
                    <a:schemeClr val="dk1"/>
                  </a:solidFill>
                  <a:latin typeface="Times New Roman"/>
                  <a:ea typeface="Times New Roman"/>
                  <a:cs typeface="Times New Roman"/>
                  <a:sym typeface="Times New Roman"/>
                </a:rPr>
                <a:t> Which is better? </a:t>
              </a:r>
              <a:endParaRPr/>
            </a:p>
          </p:txBody>
        </p:sp>
        <p:sp>
          <p:nvSpPr>
            <p:cNvPr id="942" name="Google Shape;942;p54"/>
            <p:cNvSpPr txBox="1"/>
            <p:nvPr/>
          </p:nvSpPr>
          <p:spPr>
            <a:xfrm>
              <a:off x="1358900" y="4292600"/>
              <a:ext cx="5575988" cy="330200"/>
            </a:xfrm>
            <a:prstGeom prst="rect">
              <a:avLst/>
            </a:prstGeom>
            <a:noFill/>
            <a:ln>
              <a:noFill/>
            </a:ln>
          </p:spPr>
          <p:txBody>
            <a:bodyPr anchorCtr="0" anchor="t" bIns="0" lIns="0" spcFirstLastPara="1" rIns="0" wrap="square" tIns="0">
              <a:noAutofit/>
            </a:bodyPr>
            <a:lstStyle/>
            <a:p>
              <a:pPr indent="0" lvl="0" marL="0" marR="0" rtl="0" algn="l">
                <a:lnSpc>
                  <a:spcPct val="106035"/>
                </a:lnSpc>
                <a:spcBef>
                  <a:spcPts val="0"/>
                </a:spcBef>
                <a:spcAft>
                  <a:spcPts val="0"/>
                </a:spcAft>
                <a:buNone/>
              </a:pPr>
              <a:r>
                <a:rPr b="0" i="0" lang="en-US" sz="2452" u="none" cap="none" strike="noStrike">
                  <a:solidFill>
                    <a:schemeClr val="dk1"/>
                  </a:solidFill>
                  <a:latin typeface="Times New Roman"/>
                  <a:ea typeface="Times New Roman"/>
                  <a:cs typeface="Times New Roman"/>
                  <a:sym typeface="Times New Roman"/>
                </a:rPr>
                <a:t>private string s; OR private string salary; </a:t>
              </a:r>
              <a:endParaRPr/>
            </a:p>
          </p:txBody>
        </p:sp>
        <p:sp>
          <p:nvSpPr>
            <p:cNvPr id="943" name="Google Shape;943;p54"/>
            <p:cNvSpPr txBox="1"/>
            <p:nvPr/>
          </p:nvSpPr>
          <p:spPr>
            <a:xfrm>
              <a:off x="1041400" y="4876800"/>
              <a:ext cx="5863097" cy="914400"/>
            </a:xfrm>
            <a:prstGeom prst="rect">
              <a:avLst/>
            </a:prstGeom>
            <a:noFill/>
            <a:ln>
              <a:noFill/>
            </a:ln>
          </p:spPr>
          <p:txBody>
            <a:bodyPr anchorCtr="0" anchor="t" bIns="0" lIns="0" spcFirstLastPara="1" rIns="0" wrap="square" tIns="0">
              <a:noAutofit/>
            </a:bodyPr>
            <a:lstStyle/>
            <a:p>
              <a:pPr indent="0" lvl="0" marL="0" marR="0" rtl="0" algn="l">
                <a:lnSpc>
                  <a:spcPct val="106035"/>
                </a:lnSpc>
                <a:spcBef>
                  <a:spcPts val="0"/>
                </a:spcBef>
                <a:spcAft>
                  <a:spcPts val="0"/>
                </a:spcAft>
                <a:buNone/>
              </a:pPr>
              <a:r>
                <a:rPr b="0" i="0" lang="en-US" sz="2452" u="none" cap="none" strike="noStrike">
                  <a:solidFill>
                    <a:schemeClr val="dk1"/>
                  </a:solidFill>
                  <a:latin typeface="Times New Roman"/>
                  <a:ea typeface="Times New Roman"/>
                  <a:cs typeface="Times New Roman"/>
                  <a:sym typeface="Times New Roman"/>
                </a:rPr>
                <a:t> A method should say exactly what it does.</a:t>
              </a:r>
              <a:endParaRPr/>
            </a:p>
            <a:p>
              <a:pPr indent="152400" lvl="0" marL="0" marR="0" rtl="0" algn="l">
                <a:lnSpc>
                  <a:spcPct val="106035"/>
                </a:lnSpc>
                <a:spcBef>
                  <a:spcPts val="1500"/>
                </a:spcBef>
                <a:spcAft>
                  <a:spcPts val="0"/>
                </a:spcAft>
                <a:buNone/>
              </a:pPr>
              <a:r>
                <a:rPr b="0" i="0" lang="en-US" sz="2452" u="none" cap="none" strike="noStrike">
                  <a:solidFill>
                    <a:schemeClr val="dk1"/>
                  </a:solidFill>
                  <a:latin typeface="Times New Roman"/>
                  <a:ea typeface="Times New Roman"/>
                  <a:cs typeface="Times New Roman"/>
                  <a:sym typeface="Times New Roman"/>
                </a:rPr>
                <a:t> Which is better? </a:t>
              </a:r>
              <a:endParaRPr/>
            </a:p>
          </p:txBody>
        </p:sp>
        <p:sp>
          <p:nvSpPr>
            <p:cNvPr id="944" name="Google Shape;944;p54"/>
            <p:cNvSpPr txBox="1"/>
            <p:nvPr/>
          </p:nvSpPr>
          <p:spPr>
            <a:xfrm>
              <a:off x="1358900" y="6045200"/>
              <a:ext cx="7005027" cy="1479550"/>
            </a:xfrm>
            <a:prstGeom prst="rect">
              <a:avLst/>
            </a:prstGeom>
            <a:noFill/>
            <a:ln>
              <a:noFill/>
            </a:ln>
          </p:spPr>
          <p:txBody>
            <a:bodyPr anchorCtr="0" anchor="t" bIns="0" lIns="0" spcFirstLastPara="1" rIns="0" wrap="square" tIns="0">
              <a:noAutofit/>
            </a:bodyPr>
            <a:lstStyle/>
            <a:p>
              <a:pPr indent="0" lvl="0" marL="0" marR="0" rtl="0" algn="l">
                <a:lnSpc>
                  <a:spcPct val="106035"/>
                </a:lnSpc>
                <a:spcBef>
                  <a:spcPts val="0"/>
                </a:spcBef>
                <a:spcAft>
                  <a:spcPts val="0"/>
                </a:spcAft>
                <a:buNone/>
              </a:pPr>
              <a:r>
                <a:rPr b="0" i="0" lang="en-US" sz="2452" u="none" cap="none" strike="noStrike">
                  <a:solidFill>
                    <a:schemeClr val="dk1"/>
                  </a:solidFill>
                  <a:latin typeface="Times New Roman"/>
                  <a:ea typeface="Times New Roman"/>
                  <a:cs typeface="Times New Roman"/>
                  <a:sym typeface="Times New Roman"/>
                </a:rPr>
                <a:t>public double calc (double s)</a:t>
              </a:r>
              <a:endParaRPr/>
            </a:p>
            <a:p>
              <a:pPr indent="0" lvl="0" marL="0" marR="0" rtl="0" algn="l">
                <a:lnSpc>
                  <a:spcPct val="106035"/>
                </a:lnSpc>
                <a:spcBef>
                  <a:spcPts val="1500"/>
                </a:spcBef>
                <a:spcAft>
                  <a:spcPts val="0"/>
                </a:spcAft>
                <a:buNone/>
              </a:pPr>
              <a:r>
                <a:rPr b="0" i="0" lang="en-US" sz="2452" u="none" cap="none" strike="noStrike">
                  <a:solidFill>
                    <a:schemeClr val="dk1"/>
                  </a:solidFill>
                  <a:latin typeface="Times New Roman"/>
                  <a:ea typeface="Times New Roman"/>
                  <a:cs typeface="Times New Roman"/>
                  <a:sym typeface="Times New Roman"/>
                </a:rPr>
                <a:t> public double calculateFederalTaxes (double salary)  </a:t>
              </a:r>
              <a:endParaRPr/>
            </a:p>
            <a:p>
              <a:pPr indent="1422400" lvl="0" marL="0" marR="0" rtl="0" algn="l">
                <a:lnSpc>
                  <a:spcPct val="96685"/>
                </a:lnSpc>
                <a:spcBef>
                  <a:spcPts val="2300"/>
                </a:spcBef>
                <a:spcAft>
                  <a:spcPts val="0"/>
                </a:spcAft>
                <a:buNone/>
              </a:pPr>
              <a:r>
                <a:t/>
              </a:r>
              <a:endParaRPr b="0" i="0" sz="1448" u="none" cap="none" strike="noStrike">
                <a:solidFill>
                  <a:srgbClr val="0812FF"/>
                </a:solidFill>
                <a:latin typeface="Times New Roman"/>
                <a:ea typeface="Times New Roman"/>
                <a:cs typeface="Times New Roman"/>
                <a:sym typeface="Times New Roman"/>
              </a:endParaRPr>
            </a:p>
          </p:txBody>
        </p:sp>
        <p:sp>
          <p:nvSpPr>
            <p:cNvPr id="945" name="Google Shape;945;p54"/>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82 </a:t>
              </a:r>
              <a:endParaRPr/>
            </a:p>
          </p:txBody>
        </p:sp>
        <p:sp>
          <p:nvSpPr>
            <p:cNvPr id="946" name="Google Shape;946;p54"/>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 </a:t>
              </a:r>
              <a:endParaRPr b="0" i="0" sz="1200" u="none" cap="none" strike="noStrike">
                <a:solidFill>
                  <a:schemeClr val="dk1"/>
                </a:solidFill>
                <a:latin typeface="Helvetica Neue"/>
                <a:ea typeface="Helvetica Neue"/>
                <a:cs typeface="Helvetica Neue"/>
                <a:sym typeface="Helvetica Neue"/>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pic>
        <p:nvPicPr>
          <p:cNvPr id="951" name="Google Shape;951;p55"/>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952" name="Google Shape;952;p55"/>
          <p:cNvGrpSpPr/>
          <p:nvPr/>
        </p:nvGrpSpPr>
        <p:grpSpPr>
          <a:xfrm>
            <a:off x="0" y="0"/>
            <a:ext cx="10227807" cy="7785100"/>
            <a:chOff x="0" y="0"/>
            <a:chExt cx="10227807" cy="7785100"/>
          </a:xfrm>
        </p:grpSpPr>
        <p:cxnSp>
          <p:nvCxnSpPr>
            <p:cNvPr id="953" name="Google Shape;953;p55"/>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954" name="Google Shape;954;p55"/>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955" name="Google Shape;955;p55"/>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id="956" name="Google Shape;956;p55"/>
            <p:cNvPicPr preferRelativeResize="0"/>
            <p:nvPr/>
          </p:nvPicPr>
          <p:blipFill rotWithShape="1">
            <a:blip r:embed="rId4">
              <a:alphaModFix/>
            </a:blip>
            <a:srcRect b="0" l="0" r="0" t="0"/>
            <a:stretch/>
          </p:blipFill>
          <p:spPr>
            <a:xfrm>
              <a:off x="495300" y="2654300"/>
              <a:ext cx="213915" cy="192524"/>
            </a:xfrm>
            <a:prstGeom prst="rect">
              <a:avLst/>
            </a:prstGeom>
            <a:noFill/>
            <a:ln>
              <a:noFill/>
            </a:ln>
          </p:spPr>
        </p:pic>
        <p:pic>
          <p:nvPicPr>
            <p:cNvPr id="957" name="Google Shape;957;p55"/>
            <p:cNvPicPr preferRelativeResize="0"/>
            <p:nvPr/>
          </p:nvPicPr>
          <p:blipFill rotWithShape="1">
            <a:blip r:embed="rId4">
              <a:alphaModFix/>
            </a:blip>
            <a:srcRect b="0" l="0" r="0" t="0"/>
            <a:stretch/>
          </p:blipFill>
          <p:spPr>
            <a:xfrm>
              <a:off x="495300" y="3175000"/>
              <a:ext cx="213915" cy="192524"/>
            </a:xfrm>
            <a:prstGeom prst="rect">
              <a:avLst/>
            </a:prstGeom>
            <a:noFill/>
            <a:ln>
              <a:noFill/>
            </a:ln>
          </p:spPr>
        </p:pic>
        <p:pic>
          <p:nvPicPr>
            <p:cNvPr id="958" name="Google Shape;958;p55"/>
            <p:cNvPicPr preferRelativeResize="0"/>
            <p:nvPr/>
          </p:nvPicPr>
          <p:blipFill rotWithShape="1">
            <a:blip r:embed="rId4">
              <a:alphaModFix/>
            </a:blip>
            <a:srcRect b="0" l="0" r="0" t="0"/>
            <a:stretch/>
          </p:blipFill>
          <p:spPr>
            <a:xfrm>
              <a:off x="495300" y="3958790"/>
              <a:ext cx="213915" cy="192524"/>
            </a:xfrm>
            <a:prstGeom prst="rect">
              <a:avLst/>
            </a:prstGeom>
            <a:noFill/>
            <a:ln>
              <a:noFill/>
            </a:ln>
          </p:spPr>
        </p:pic>
        <p:pic>
          <p:nvPicPr>
            <p:cNvPr id="959" name="Google Shape;959;p55"/>
            <p:cNvPicPr preferRelativeResize="0"/>
            <p:nvPr/>
          </p:nvPicPr>
          <p:blipFill rotWithShape="1">
            <a:blip r:embed="rId4">
              <a:alphaModFix/>
            </a:blip>
            <a:srcRect b="0" l="0" r="0" t="0"/>
            <a:stretch/>
          </p:blipFill>
          <p:spPr>
            <a:xfrm>
              <a:off x="495300" y="4722818"/>
              <a:ext cx="213915" cy="192524"/>
            </a:xfrm>
            <a:prstGeom prst="rect">
              <a:avLst/>
            </a:prstGeom>
            <a:noFill/>
            <a:ln>
              <a:noFill/>
            </a:ln>
          </p:spPr>
        </p:pic>
        <p:pic>
          <p:nvPicPr>
            <p:cNvPr id="960" name="Google Shape;960;p55"/>
            <p:cNvPicPr preferRelativeResize="0"/>
            <p:nvPr/>
          </p:nvPicPr>
          <p:blipFill rotWithShape="1">
            <a:blip r:embed="rId4">
              <a:alphaModFix/>
            </a:blip>
            <a:srcRect b="0" l="0" r="0" t="0"/>
            <a:stretch/>
          </p:blipFill>
          <p:spPr>
            <a:xfrm>
              <a:off x="685800" y="5222884"/>
              <a:ext cx="194468" cy="175022"/>
            </a:xfrm>
            <a:prstGeom prst="rect">
              <a:avLst/>
            </a:prstGeom>
            <a:noFill/>
            <a:ln>
              <a:noFill/>
            </a:ln>
          </p:spPr>
        </p:pic>
        <p:pic>
          <p:nvPicPr>
            <p:cNvPr id="961" name="Google Shape;961;p55"/>
            <p:cNvPicPr preferRelativeResize="0"/>
            <p:nvPr/>
          </p:nvPicPr>
          <p:blipFill rotWithShape="1">
            <a:blip r:embed="rId4">
              <a:alphaModFix/>
            </a:blip>
            <a:srcRect b="0" l="0" r="0" t="0"/>
            <a:stretch/>
          </p:blipFill>
          <p:spPr>
            <a:xfrm>
              <a:off x="685800" y="5651512"/>
              <a:ext cx="194468" cy="175022"/>
            </a:xfrm>
            <a:prstGeom prst="rect">
              <a:avLst/>
            </a:prstGeom>
            <a:noFill/>
            <a:ln>
              <a:noFill/>
            </a:ln>
          </p:spPr>
        </p:pic>
        <p:pic>
          <p:nvPicPr>
            <p:cNvPr id="962" name="Google Shape;962;p55"/>
            <p:cNvPicPr preferRelativeResize="0"/>
            <p:nvPr/>
          </p:nvPicPr>
          <p:blipFill rotWithShape="1">
            <a:blip r:embed="rId4">
              <a:alphaModFix/>
            </a:blip>
            <a:srcRect b="0" l="0" r="0" t="0"/>
            <a:stretch/>
          </p:blipFill>
          <p:spPr>
            <a:xfrm>
              <a:off x="685800" y="6119432"/>
              <a:ext cx="194468" cy="175022"/>
            </a:xfrm>
            <a:prstGeom prst="rect">
              <a:avLst/>
            </a:prstGeom>
            <a:noFill/>
            <a:ln>
              <a:noFill/>
            </a:ln>
          </p:spPr>
        </p:pic>
        <p:pic>
          <p:nvPicPr>
            <p:cNvPr id="963" name="Google Shape;963;p55"/>
            <p:cNvPicPr preferRelativeResize="0"/>
            <p:nvPr/>
          </p:nvPicPr>
          <p:blipFill rotWithShape="1">
            <a:blip r:embed="rId5">
              <a:alphaModFix/>
            </a:blip>
            <a:srcRect b="0" l="0" r="0" t="0"/>
            <a:stretch/>
          </p:blipFill>
          <p:spPr>
            <a:xfrm>
              <a:off x="6083300" y="4419599"/>
              <a:ext cx="3165078" cy="2373809"/>
            </a:xfrm>
            <a:prstGeom prst="rect">
              <a:avLst/>
            </a:prstGeom>
            <a:noFill/>
            <a:ln>
              <a:noFill/>
            </a:ln>
          </p:spPr>
        </p:pic>
        <p:sp>
          <p:nvSpPr>
            <p:cNvPr id="964" name="Google Shape;964;p55"/>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965" name="Google Shape;965;p55"/>
            <p:cNvSpPr txBox="1"/>
            <p:nvPr/>
          </p:nvSpPr>
          <p:spPr>
            <a:xfrm>
              <a:off x="3658064" y="838200"/>
              <a:ext cx="3253613"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b="0" i="0" lang="en-US" sz="4716" u="none" cap="none" strike="noStrike">
                  <a:solidFill>
                    <a:schemeClr val="dk1"/>
                  </a:solidFill>
                  <a:latin typeface="Times New Roman"/>
                  <a:ea typeface="Times New Roman"/>
                  <a:cs typeface="Times New Roman"/>
                  <a:sym typeface="Times New Roman"/>
                </a:rPr>
                <a:t>Comments </a:t>
              </a:r>
              <a:endParaRPr/>
            </a:p>
          </p:txBody>
        </p:sp>
        <p:sp>
          <p:nvSpPr>
            <p:cNvPr id="966" name="Google Shape;966;p55"/>
            <p:cNvSpPr txBox="1"/>
            <p:nvPr/>
          </p:nvSpPr>
          <p:spPr>
            <a:xfrm>
              <a:off x="939800" y="2565400"/>
              <a:ext cx="8702236" cy="16383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Comments are often used as deodorant </a:t>
              </a:r>
              <a:endParaRPr/>
            </a:p>
            <a:p>
              <a:pPr indent="0" lvl="0" marL="0" marR="0" rtl="0" algn="l">
                <a:lnSpc>
                  <a:spcPct val="120481"/>
                </a:lnSpc>
                <a:spcBef>
                  <a:spcPts val="1500"/>
                </a:spcBef>
                <a:spcAft>
                  <a:spcPts val="0"/>
                </a:spcAft>
                <a:buNone/>
              </a:pPr>
              <a:r>
                <a:rPr b="0" i="0" lang="en-US" sz="2075" u="none" cap="none" strike="noStrike">
                  <a:solidFill>
                    <a:schemeClr val="dk1"/>
                  </a:solidFill>
                  <a:latin typeface="Times New Roman"/>
                  <a:ea typeface="Times New Roman"/>
                  <a:cs typeface="Times New Roman"/>
                  <a:sym typeface="Times New Roman"/>
                </a:rPr>
                <a:t>Comments represent a </a:t>
              </a:r>
              <a:r>
                <a:rPr b="0" i="1" lang="en-US" sz="1907" u="none" cap="none" strike="noStrike">
                  <a:solidFill>
                    <a:schemeClr val="dk1"/>
                  </a:solidFill>
                  <a:latin typeface="Times New Roman"/>
                  <a:ea typeface="Times New Roman"/>
                  <a:cs typeface="Times New Roman"/>
                  <a:sym typeface="Times New Roman"/>
                </a:rPr>
                <a:t>failure to express an idea in the code</a:t>
              </a:r>
              <a:r>
                <a:rPr b="0" i="0" lang="en-US" sz="2075" u="none" cap="none" strike="noStrike">
                  <a:solidFill>
                    <a:schemeClr val="dk1"/>
                  </a:solidFill>
                  <a:latin typeface="Times New Roman"/>
                  <a:ea typeface="Times New Roman"/>
                  <a:cs typeface="Times New Roman"/>
                  <a:sym typeface="Times New Roman"/>
                </a:rPr>
                <a:t>. Try to make your  code self-documenting or intention-revealing</a:t>
              </a:r>
              <a:endParaRPr/>
            </a:p>
            <a:p>
              <a:pPr indent="0" lvl="0" marL="0" marR="0" rtl="0" algn="l">
                <a:lnSpc>
                  <a:spcPct val="106024"/>
                </a:lnSpc>
                <a:spcBef>
                  <a:spcPts val="1500"/>
                </a:spcBef>
                <a:spcAft>
                  <a:spcPts val="0"/>
                </a:spcAft>
                <a:buNone/>
              </a:pPr>
              <a:r>
                <a:rPr b="0" i="0" lang="en-US" sz="2075" u="none" cap="none" strike="noStrike">
                  <a:solidFill>
                    <a:schemeClr val="dk1"/>
                  </a:solidFill>
                  <a:latin typeface="Times New Roman"/>
                  <a:ea typeface="Times New Roman"/>
                  <a:cs typeface="Times New Roman"/>
                  <a:sym typeface="Times New Roman"/>
                </a:rPr>
                <a:t>When you feel like writing a comment, first try "to refactor so that the  </a:t>
              </a:r>
              <a:endParaRPr/>
            </a:p>
          </p:txBody>
        </p:sp>
        <p:sp>
          <p:nvSpPr>
            <p:cNvPr id="967" name="Google Shape;967;p55"/>
            <p:cNvSpPr txBox="1"/>
            <p:nvPr/>
          </p:nvSpPr>
          <p:spPr>
            <a:xfrm>
              <a:off x="939800" y="4241800"/>
              <a:ext cx="3784025" cy="22860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comment becomes superfluous.</a:t>
              </a:r>
              <a:endParaRPr/>
            </a:p>
            <a:p>
              <a:pPr indent="0" lvl="0" marL="0" marR="0" rtl="0" algn="l">
                <a:lnSpc>
                  <a:spcPct val="106024"/>
                </a:lnSpc>
                <a:spcBef>
                  <a:spcPts val="1500"/>
                </a:spcBef>
                <a:spcAft>
                  <a:spcPts val="0"/>
                </a:spcAft>
                <a:buNone/>
              </a:pPr>
              <a:r>
                <a:rPr b="0" i="0" lang="en-US" sz="2075" u="none" cap="none" strike="noStrike">
                  <a:solidFill>
                    <a:schemeClr val="dk1"/>
                  </a:solidFill>
                  <a:latin typeface="Times New Roman"/>
                  <a:ea typeface="Times New Roman"/>
                  <a:cs typeface="Times New Roman"/>
                  <a:sym typeface="Times New Roman"/>
                </a:rPr>
                <a:t>Remedies:</a:t>
              </a:r>
              <a:endParaRPr/>
            </a:p>
            <a:p>
              <a:pPr indent="152400" lvl="0" marL="0" marR="0" rtl="0" algn="l">
                <a:lnSpc>
                  <a:spcPct val="106044"/>
                </a:lnSpc>
                <a:spcBef>
                  <a:spcPts val="1500"/>
                </a:spcBef>
                <a:spcAft>
                  <a:spcPts val="0"/>
                </a:spcAft>
                <a:buNone/>
              </a:pPr>
              <a:r>
                <a:rPr b="0" i="0" lang="en-US" sz="1886" u="none" cap="none" strike="noStrike">
                  <a:solidFill>
                    <a:schemeClr val="dk1"/>
                  </a:solidFill>
                  <a:latin typeface="Times New Roman"/>
                  <a:ea typeface="Times New Roman"/>
                  <a:cs typeface="Times New Roman"/>
                  <a:sym typeface="Times New Roman"/>
                </a:rPr>
                <a:t>Extract Method</a:t>
              </a:r>
              <a:endParaRPr/>
            </a:p>
            <a:p>
              <a:pPr indent="152400" lvl="0" marL="0" marR="0" rtl="0" algn="l">
                <a:lnSpc>
                  <a:spcPct val="106044"/>
                </a:lnSpc>
                <a:spcBef>
                  <a:spcPts val="1500"/>
                </a:spcBef>
                <a:spcAft>
                  <a:spcPts val="0"/>
                </a:spcAft>
                <a:buNone/>
              </a:pPr>
              <a:r>
                <a:rPr b="0" i="0" lang="en-US" sz="1886" u="none" cap="none" strike="noStrike">
                  <a:solidFill>
                    <a:schemeClr val="dk1"/>
                  </a:solidFill>
                  <a:latin typeface="Times New Roman"/>
                  <a:ea typeface="Times New Roman"/>
                  <a:cs typeface="Times New Roman"/>
                  <a:sym typeface="Times New Roman"/>
                </a:rPr>
                <a:t>Rename Method</a:t>
              </a:r>
              <a:endParaRPr/>
            </a:p>
            <a:p>
              <a:pPr indent="152400" lvl="0" marL="0" marR="0" rtl="0" algn="l">
                <a:lnSpc>
                  <a:spcPct val="106044"/>
                </a:lnSpc>
                <a:spcBef>
                  <a:spcPts val="1500"/>
                </a:spcBef>
                <a:spcAft>
                  <a:spcPts val="0"/>
                </a:spcAft>
                <a:buNone/>
              </a:pPr>
              <a:r>
                <a:rPr b="0" i="0" lang="en-US" sz="1886" u="none" cap="none" strike="noStrike">
                  <a:solidFill>
                    <a:schemeClr val="dk1"/>
                  </a:solidFill>
                  <a:latin typeface="Times New Roman"/>
                  <a:ea typeface="Times New Roman"/>
                  <a:cs typeface="Times New Roman"/>
                  <a:sym typeface="Times New Roman"/>
                </a:rPr>
                <a:t>Introduce Assertion </a:t>
              </a:r>
              <a:endParaRPr/>
            </a:p>
          </p:txBody>
        </p:sp>
        <p:sp>
          <p:nvSpPr>
            <p:cNvPr id="968" name="Google Shape;968;p55"/>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b="0" i="0" sz="1448" u="none" cap="none" strike="noStrike">
                <a:solidFill>
                  <a:srgbClr val="0812FF"/>
                </a:solidFill>
                <a:latin typeface="Times New Roman"/>
                <a:ea typeface="Times New Roman"/>
                <a:cs typeface="Times New Roman"/>
                <a:sym typeface="Times New Roman"/>
              </a:endParaRPr>
            </a:p>
          </p:txBody>
        </p:sp>
        <p:sp>
          <p:nvSpPr>
            <p:cNvPr id="969" name="Google Shape;969;p55"/>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83 </a:t>
              </a:r>
              <a:endParaRPr/>
            </a:p>
          </p:txBody>
        </p:sp>
        <p:sp>
          <p:nvSpPr>
            <p:cNvPr id="970" name="Google Shape;970;p55"/>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 </a:t>
              </a:r>
              <a:endParaRPr b="0" i="0" sz="1200" u="none" cap="none" strike="noStrike">
                <a:solidFill>
                  <a:schemeClr val="dk1"/>
                </a:solidFill>
                <a:latin typeface="Helvetica Neue"/>
                <a:ea typeface="Helvetica Neue"/>
                <a:cs typeface="Helvetica Neue"/>
                <a:sym typeface="Helvetica Neue"/>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pic>
        <p:nvPicPr>
          <p:cNvPr id="975" name="Google Shape;975;p56"/>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976" name="Google Shape;976;p56"/>
          <p:cNvGrpSpPr/>
          <p:nvPr/>
        </p:nvGrpSpPr>
        <p:grpSpPr>
          <a:xfrm>
            <a:off x="0" y="0"/>
            <a:ext cx="10227807" cy="7785100"/>
            <a:chOff x="0" y="0"/>
            <a:chExt cx="10227807" cy="7785100"/>
          </a:xfrm>
        </p:grpSpPr>
        <p:cxnSp>
          <p:nvCxnSpPr>
            <p:cNvPr id="977" name="Google Shape;977;p56"/>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978" name="Google Shape;978;p56"/>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979" name="Google Shape;979;p56"/>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980" name="Google Shape;980;p56"/>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981" name="Google Shape;981;p56"/>
            <p:cNvSpPr txBox="1"/>
            <p:nvPr/>
          </p:nvSpPr>
          <p:spPr>
            <a:xfrm>
              <a:off x="503535" y="914400"/>
              <a:ext cx="9549828"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b="0" i="0" lang="en-US" sz="4716" u="none" cap="none" strike="noStrike">
                  <a:solidFill>
                    <a:schemeClr val="dk1"/>
                  </a:solidFill>
                  <a:latin typeface="Times New Roman"/>
                  <a:ea typeface="Times New Roman"/>
                  <a:cs typeface="Times New Roman"/>
                  <a:sym typeface="Times New Roman"/>
                </a:rPr>
                <a:t>Comment: “Grow the Array” smells </a:t>
              </a:r>
              <a:endParaRPr/>
            </a:p>
          </p:txBody>
        </p:sp>
        <p:sp>
          <p:nvSpPr>
            <p:cNvPr id="982" name="Google Shape;982;p56"/>
            <p:cNvSpPr txBox="1"/>
            <p:nvPr/>
          </p:nvSpPr>
          <p:spPr>
            <a:xfrm>
              <a:off x="368300" y="2171700"/>
              <a:ext cx="6973392" cy="5353050"/>
            </a:xfrm>
            <a:prstGeom prst="rect">
              <a:avLst/>
            </a:prstGeom>
            <a:noFill/>
            <a:ln>
              <a:noFill/>
            </a:ln>
          </p:spPr>
          <p:txBody>
            <a:bodyPr anchorCtr="0" anchor="t" bIns="0" lIns="0" spcFirstLastPara="1" rIns="0" wrap="square" tIns="0">
              <a:noAutofit/>
            </a:bodyPr>
            <a:lstStyle/>
            <a:p>
              <a:pPr indent="2413000" lvl="0" marL="0" marR="0" rtl="0" algn="l">
                <a:lnSpc>
                  <a:spcPct val="96685"/>
                </a:lnSpc>
                <a:spcBef>
                  <a:spcPts val="0"/>
                </a:spcBef>
                <a:spcAft>
                  <a:spcPts val="0"/>
                </a:spcAft>
                <a:buNone/>
              </a:pPr>
              <a:r>
                <a:t/>
              </a:r>
              <a:endParaRPr b="0" i="0" sz="1448" u="none" cap="none" strike="noStrike">
                <a:solidFill>
                  <a:srgbClr val="0812FF"/>
                </a:solidFill>
                <a:latin typeface="Times New Roman"/>
                <a:ea typeface="Times New Roman"/>
                <a:cs typeface="Times New Roman"/>
                <a:sym typeface="Times New Roman"/>
              </a:endParaRPr>
            </a:p>
          </p:txBody>
        </p:sp>
        <p:sp>
          <p:nvSpPr>
            <p:cNvPr id="983" name="Google Shape;983;p56"/>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84 </a:t>
              </a:r>
              <a:endParaRPr/>
            </a:p>
          </p:txBody>
        </p:sp>
        <p:sp>
          <p:nvSpPr>
            <p:cNvPr id="984" name="Google Shape;984;p56"/>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 </a:t>
              </a:r>
              <a:endParaRPr b="0" i="0" sz="1200" u="none" cap="none" strike="noStrike">
                <a:solidFill>
                  <a:schemeClr val="dk1"/>
                </a:solidFill>
                <a:latin typeface="Helvetica Neue"/>
                <a:ea typeface="Helvetica Neue"/>
                <a:cs typeface="Helvetica Neue"/>
                <a:sym typeface="Helvetica Neue"/>
              </a:endParaRPr>
            </a:p>
          </p:txBody>
        </p:sp>
      </p:grpSp>
      <p:sp>
        <p:nvSpPr>
          <p:cNvPr id="985" name="Google Shape;985;p56"/>
          <p:cNvSpPr/>
          <p:nvPr/>
        </p:nvSpPr>
        <p:spPr>
          <a:xfrm>
            <a:off x="0" y="1793860"/>
            <a:ext cx="5080000" cy="50783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public class MyList</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int INITIAL_CAPACITY = 10;</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bool m_readOnly;</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int m_size = 0;</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int m_capacity;</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string[] m_elements;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public MyList()</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m_elements = new string[INITIAL_CAPACITY];</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m_capacity = INITIAL_CAPACITY;</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int GetCapacity()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return m_capacity;</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t>
            </a:r>
            <a:endParaRPr/>
          </a:p>
        </p:txBody>
      </p:sp>
      <p:sp>
        <p:nvSpPr>
          <p:cNvPr id="986" name="Google Shape;986;p56"/>
          <p:cNvSpPr/>
          <p:nvPr/>
        </p:nvSpPr>
        <p:spPr>
          <a:xfrm>
            <a:off x="5080000" y="1865298"/>
            <a:ext cx="5080000" cy="5909310"/>
          </a:xfrm>
          <a:prstGeom prst="rect">
            <a:avLst/>
          </a:prstGeom>
          <a:solidFill>
            <a:srgbClr val="BAFB7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void AddToList(string element)</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if (!m_readOnly)</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int newSize = m_size + 1;</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if (newSize &gt; GetCapacity())</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r>
              <a:rPr lang="en-US" sz="1800">
                <a:solidFill>
                  <a:srgbClr val="FF0000"/>
                </a:solidFill>
                <a:latin typeface="Calibri"/>
                <a:ea typeface="Calibri"/>
                <a:cs typeface="Calibri"/>
                <a:sym typeface="Calibri"/>
              </a:rPr>
              <a:t>// grow the array</a:t>
            </a:r>
            <a:r>
              <a:rPr lang="en-US" sz="18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m_capacity += INITIAL_CAPACITY;</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string[] elements2 = new string[m_capacity];</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for (int i = 0; i &lt; m_size; i++)</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elements2[i] = m_elements[i];</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m_elements = elements2;</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m_elements[m_size++] = element;</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pic>
        <p:nvPicPr>
          <p:cNvPr id="991" name="Google Shape;991;p57"/>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992" name="Google Shape;992;p57"/>
          <p:cNvGrpSpPr/>
          <p:nvPr/>
        </p:nvGrpSpPr>
        <p:grpSpPr>
          <a:xfrm>
            <a:off x="0" y="0"/>
            <a:ext cx="10227807" cy="7785100"/>
            <a:chOff x="0" y="0"/>
            <a:chExt cx="10227807" cy="7785100"/>
          </a:xfrm>
        </p:grpSpPr>
        <p:cxnSp>
          <p:nvCxnSpPr>
            <p:cNvPr id="993" name="Google Shape;993;p57"/>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994" name="Google Shape;994;p57"/>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95" name="Google Shape;995;p57"/>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96" name="Google Shape;996;p57"/>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97" name="Google Shape;997;p57"/>
            <p:cNvSpPr txBox="1"/>
            <p:nvPr/>
          </p:nvSpPr>
          <p:spPr>
            <a:xfrm>
              <a:off x="1436805" y="838200"/>
              <a:ext cx="7695946"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Comment Smells Make-over </a:t>
              </a:r>
              <a:endParaRPr/>
            </a:p>
          </p:txBody>
        </p:sp>
        <p:sp>
          <p:nvSpPr>
            <p:cNvPr id="998" name="Google Shape;998;p57"/>
            <p:cNvSpPr txBox="1"/>
            <p:nvPr/>
          </p:nvSpPr>
          <p:spPr>
            <a:xfrm>
              <a:off x="293654" y="1936736"/>
              <a:ext cx="4001166" cy="3643338"/>
            </a:xfrm>
            <a:prstGeom prst="rect">
              <a:avLst/>
            </a:prstGeom>
            <a:solidFill>
              <a:srgbClr val="BAFB7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void AddToList(string element)</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if (m_readOnly)</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return;</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if (ShouldGrow())</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Grow();</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StoreElement(element);</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a:t>
              </a:r>
              <a:endParaRPr/>
            </a:p>
            <a:p>
              <a:pPr indent="0" lvl="0" marL="0" marR="0" rtl="0" algn="l">
                <a:lnSpc>
                  <a:spcPct val="99108"/>
                </a:lnSpc>
                <a:spcBef>
                  <a:spcPts val="0"/>
                </a:spcBef>
                <a:spcAft>
                  <a:spcPts val="0"/>
                </a:spcAft>
                <a:buNone/>
              </a:pPr>
              <a:r>
                <a:t/>
              </a:r>
              <a:endParaRPr sz="2018">
                <a:solidFill>
                  <a:schemeClr val="dk1"/>
                </a:solidFill>
                <a:latin typeface="Times New Roman"/>
                <a:ea typeface="Times New Roman"/>
                <a:cs typeface="Times New Roman"/>
                <a:sym typeface="Times New Roman"/>
              </a:endParaRPr>
            </a:p>
            <a:p>
              <a:pPr indent="0" lvl="0" marL="0" marR="0" rtl="0" algn="l">
                <a:lnSpc>
                  <a:spcPct val="101066"/>
                </a:lnSpc>
                <a:spcBef>
                  <a:spcPts val="1800"/>
                </a:spcBef>
                <a:spcAft>
                  <a:spcPts val="0"/>
                </a:spcAft>
                <a:buNone/>
              </a:pPr>
              <a:r>
                <a:rPr lang="en-US" sz="1781">
                  <a:solidFill>
                    <a:schemeClr val="dk1"/>
                  </a:solidFill>
                  <a:latin typeface="Times New Roman"/>
                  <a:ea typeface="Times New Roman"/>
                  <a:cs typeface="Times New Roman"/>
                  <a:sym typeface="Times New Roman"/>
                </a:rPr>
                <a:t> </a:t>
              </a:r>
              <a:endParaRPr sz="1781">
                <a:solidFill>
                  <a:schemeClr val="dk1"/>
                </a:solidFill>
                <a:latin typeface="Times New Roman"/>
                <a:ea typeface="Times New Roman"/>
                <a:cs typeface="Times New Roman"/>
                <a:sym typeface="Times New Roman"/>
              </a:endParaRPr>
            </a:p>
          </p:txBody>
        </p:sp>
        <p:sp>
          <p:nvSpPr>
            <p:cNvPr id="999" name="Google Shape;999;p57"/>
            <p:cNvSpPr txBox="1"/>
            <p:nvPr/>
          </p:nvSpPr>
          <p:spPr>
            <a:xfrm>
              <a:off x="4558367" y="1936736"/>
              <a:ext cx="5601633" cy="3848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private void Grow()</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m_capacity += INITIAL_CAPACITY;</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string[] elements2 = new string[m_capacity];</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for (int i = 0; i &lt; m_size; i++)</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elements2[i] = m_elements[i];</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m_elements = elements2;</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private void StoreElement(string element)</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m_elements[m_size++] = element;</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a:t>
              </a:r>
              <a:endParaRPr/>
            </a:p>
          </p:txBody>
        </p:sp>
        <p:sp>
          <p:nvSpPr>
            <p:cNvPr id="1000" name="Google Shape;1000;p57"/>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1001" name="Google Shape;1001;p57"/>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85 </a:t>
              </a:r>
              <a:endParaRPr/>
            </a:p>
          </p:txBody>
        </p:sp>
        <p:sp>
          <p:nvSpPr>
            <p:cNvPr id="1002" name="Google Shape;1002;p57"/>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
        <p:nvSpPr>
          <p:cNvPr id="1003" name="Google Shape;1003;p57"/>
          <p:cNvSpPr txBox="1"/>
          <p:nvPr/>
        </p:nvSpPr>
        <p:spPr>
          <a:xfrm>
            <a:off x="222216" y="5794388"/>
            <a:ext cx="5857916" cy="1500198"/>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private bool ShouldGrow()</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return (m_size + 1) &gt; GetCapacity();</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a:t>
            </a:r>
            <a:endParaRPr/>
          </a:p>
          <a:p>
            <a:pPr indent="0" lvl="0" marL="0" marR="0" rtl="0" algn="l">
              <a:lnSpc>
                <a:spcPct val="101066"/>
              </a:lnSpc>
              <a:spcBef>
                <a:spcPts val="0"/>
              </a:spcBef>
              <a:spcAft>
                <a:spcPts val="0"/>
              </a:spcAft>
              <a:buNone/>
            </a:pPr>
            <a:r>
              <a:rPr lang="en-US" sz="1781">
                <a:solidFill>
                  <a:schemeClr val="dk1"/>
                </a:solidFill>
                <a:latin typeface="Times New Roman"/>
                <a:ea typeface="Times New Roman"/>
                <a:cs typeface="Times New Roman"/>
                <a:sym typeface="Times New Roman"/>
              </a:rPr>
              <a:t> </a:t>
            </a:r>
            <a:endParaRPr sz="1781">
              <a:solidFill>
                <a:schemeClr val="dk1"/>
              </a:solidFill>
              <a:latin typeface="Times New Roman"/>
              <a:ea typeface="Times New Roman"/>
              <a:cs typeface="Times New Roman"/>
              <a:sym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pic>
        <p:nvPicPr>
          <p:cNvPr id="1008" name="Google Shape;1008;p58"/>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1009" name="Google Shape;1009;p58"/>
          <p:cNvGrpSpPr/>
          <p:nvPr/>
        </p:nvGrpSpPr>
        <p:grpSpPr>
          <a:xfrm>
            <a:off x="0" y="0"/>
            <a:ext cx="10268370" cy="7785100"/>
            <a:chOff x="0" y="0"/>
            <a:chExt cx="10268370" cy="7785100"/>
          </a:xfrm>
        </p:grpSpPr>
        <p:cxnSp>
          <p:nvCxnSpPr>
            <p:cNvPr id="1010" name="Google Shape;1010;p58"/>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1011" name="Google Shape;1011;p58"/>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12" name="Google Shape;1012;p58"/>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1013" name="Google Shape;1013;p58"/>
            <p:cNvPicPr preferRelativeResize="0"/>
            <p:nvPr/>
          </p:nvPicPr>
          <p:blipFill rotWithShape="1">
            <a:blip r:embed="rId4">
              <a:alphaModFix/>
            </a:blip>
            <a:srcRect b="0" l="0" r="0" t="0"/>
            <a:stretch/>
          </p:blipFill>
          <p:spPr>
            <a:xfrm>
              <a:off x="990600" y="3683000"/>
              <a:ext cx="8166100" cy="1486230"/>
            </a:xfrm>
            <a:prstGeom prst="rect">
              <a:avLst/>
            </a:prstGeom>
            <a:noFill/>
            <a:ln>
              <a:noFill/>
            </a:ln>
          </p:spPr>
        </p:pic>
        <p:sp>
          <p:nvSpPr>
            <p:cNvPr id="1014" name="Google Shape;1014;p58"/>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15" name="Google Shape;1015;p58"/>
            <p:cNvSpPr txBox="1"/>
            <p:nvPr/>
          </p:nvSpPr>
          <p:spPr>
            <a:xfrm>
              <a:off x="7846764" y="12700"/>
              <a:ext cx="2421606" cy="304800"/>
            </a:xfrm>
            <a:prstGeom prst="rect">
              <a:avLst/>
            </a:prstGeom>
            <a:noFill/>
            <a:ln>
              <a:noFill/>
            </a:ln>
          </p:spPr>
          <p:txBody>
            <a:bodyPr anchorCtr="0" anchor="t" bIns="0" lIns="0" spcFirstLastPara="1" rIns="0" wrap="square" tIns="0">
              <a:noAutofit/>
            </a:bodyPr>
            <a:lstStyle/>
            <a:p>
              <a:pPr indent="0" lvl="0" marL="0" marR="0" rtl="0" algn="l">
                <a:lnSpc>
                  <a:spcPct val="106053"/>
                </a:lnSpc>
                <a:spcBef>
                  <a:spcPts val="0"/>
                </a:spcBef>
                <a:spcAft>
                  <a:spcPts val="0"/>
                </a:spcAft>
                <a:buNone/>
              </a:pPr>
              <a:r>
                <a:rPr lang="en-US" sz="2263">
                  <a:solidFill>
                    <a:schemeClr val="dk1"/>
                  </a:solidFill>
                  <a:latin typeface="Times New Roman"/>
                  <a:ea typeface="Times New Roman"/>
                  <a:cs typeface="Times New Roman"/>
                  <a:sym typeface="Times New Roman"/>
                </a:rPr>
                <a:t>Smell:  Comments </a:t>
              </a:r>
              <a:endParaRPr/>
            </a:p>
          </p:txBody>
        </p:sp>
        <p:sp>
          <p:nvSpPr>
            <p:cNvPr id="1016" name="Google Shape;1016;p58"/>
            <p:cNvSpPr txBox="1"/>
            <p:nvPr/>
          </p:nvSpPr>
          <p:spPr>
            <a:xfrm>
              <a:off x="2961673" y="889000"/>
              <a:ext cx="4646422"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Rename Method </a:t>
              </a:r>
              <a:endParaRPr/>
            </a:p>
          </p:txBody>
        </p:sp>
        <p:sp>
          <p:nvSpPr>
            <p:cNvPr id="1017" name="Google Shape;1017;p58"/>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1018" name="Google Shape;1018;p58"/>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86 </a:t>
              </a:r>
              <a:endParaRPr/>
            </a:p>
          </p:txBody>
        </p:sp>
        <p:sp>
          <p:nvSpPr>
            <p:cNvPr id="1019" name="Google Shape;1019;p58"/>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pic>
        <p:nvPicPr>
          <p:cNvPr id="1024" name="Google Shape;1024;p59"/>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1025" name="Google Shape;1025;p59"/>
          <p:cNvGrpSpPr/>
          <p:nvPr/>
        </p:nvGrpSpPr>
        <p:grpSpPr>
          <a:xfrm>
            <a:off x="0" y="0"/>
            <a:ext cx="10227807" cy="7785100"/>
            <a:chOff x="0" y="0"/>
            <a:chExt cx="10227807" cy="7785100"/>
          </a:xfrm>
        </p:grpSpPr>
        <p:cxnSp>
          <p:nvCxnSpPr>
            <p:cNvPr id="1026" name="Google Shape;1026;p59"/>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1027" name="Google Shape;1027;p59"/>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28" name="Google Shape;1028;p59"/>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29" name="Google Shape;1029;p59"/>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30" name="Google Shape;1030;p59"/>
            <p:cNvSpPr txBox="1"/>
            <p:nvPr/>
          </p:nvSpPr>
          <p:spPr>
            <a:xfrm>
              <a:off x="7939726" y="31750"/>
              <a:ext cx="2219805" cy="2794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lang="en-US" sz="2075">
                  <a:solidFill>
                    <a:schemeClr val="dk1"/>
                  </a:solidFill>
                  <a:latin typeface="Times New Roman"/>
                  <a:ea typeface="Times New Roman"/>
                  <a:cs typeface="Times New Roman"/>
                  <a:sym typeface="Times New Roman"/>
                </a:rPr>
                <a:t>Smell:  Comments </a:t>
              </a:r>
              <a:endParaRPr/>
            </a:p>
          </p:txBody>
        </p:sp>
        <p:sp>
          <p:nvSpPr>
            <p:cNvPr id="1031" name="Google Shape;1031;p59"/>
            <p:cNvSpPr txBox="1"/>
            <p:nvPr/>
          </p:nvSpPr>
          <p:spPr>
            <a:xfrm>
              <a:off x="3067403" y="838200"/>
              <a:ext cx="4434967"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Extract Method </a:t>
              </a:r>
              <a:endParaRPr/>
            </a:p>
          </p:txBody>
        </p:sp>
        <p:sp>
          <p:nvSpPr>
            <p:cNvPr id="1032" name="Google Shape;1032;p59"/>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1033" name="Google Shape;1033;p59"/>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87 </a:t>
              </a:r>
              <a:endParaRPr/>
            </a:p>
          </p:txBody>
        </p:sp>
        <p:sp>
          <p:nvSpPr>
            <p:cNvPr id="1034" name="Google Shape;1034;p59"/>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pic>
        <p:nvPicPr>
          <p:cNvPr id="1039" name="Google Shape;1039;p60"/>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1040" name="Google Shape;1040;p60"/>
          <p:cNvGrpSpPr/>
          <p:nvPr/>
        </p:nvGrpSpPr>
        <p:grpSpPr>
          <a:xfrm>
            <a:off x="0" y="0"/>
            <a:ext cx="10227807" cy="7785100"/>
            <a:chOff x="0" y="0"/>
            <a:chExt cx="10227807" cy="7785100"/>
          </a:xfrm>
        </p:grpSpPr>
        <p:cxnSp>
          <p:nvCxnSpPr>
            <p:cNvPr id="1041" name="Google Shape;1041;p60"/>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1042" name="Google Shape;1042;p60"/>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43" name="Google Shape;1043;p60"/>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44" name="Google Shape;1044;p60"/>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45" name="Google Shape;1045;p60"/>
            <p:cNvSpPr txBox="1"/>
            <p:nvPr/>
          </p:nvSpPr>
          <p:spPr>
            <a:xfrm>
              <a:off x="7939726" y="31750"/>
              <a:ext cx="2219805" cy="2794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lang="en-US" sz="2075">
                  <a:solidFill>
                    <a:schemeClr val="dk1"/>
                  </a:solidFill>
                  <a:latin typeface="Times New Roman"/>
                  <a:ea typeface="Times New Roman"/>
                  <a:cs typeface="Times New Roman"/>
                  <a:sym typeface="Times New Roman"/>
                </a:rPr>
                <a:t>Smell:  Comments </a:t>
              </a:r>
              <a:endParaRPr/>
            </a:p>
          </p:txBody>
        </p:sp>
        <p:sp>
          <p:nvSpPr>
            <p:cNvPr id="1046" name="Google Shape;1046;p60"/>
            <p:cNvSpPr txBox="1"/>
            <p:nvPr/>
          </p:nvSpPr>
          <p:spPr>
            <a:xfrm>
              <a:off x="3067403" y="838200"/>
              <a:ext cx="4434967"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Extract Method </a:t>
              </a:r>
              <a:endParaRPr/>
            </a:p>
          </p:txBody>
        </p:sp>
        <p:sp>
          <p:nvSpPr>
            <p:cNvPr id="1047" name="Google Shape;1047;p60"/>
            <p:cNvSpPr txBox="1"/>
            <p:nvPr/>
          </p:nvSpPr>
          <p:spPr>
            <a:xfrm>
              <a:off x="645990" y="1835522"/>
              <a:ext cx="4703470" cy="254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2000">
                  <a:solidFill>
                    <a:schemeClr val="dk1"/>
                  </a:solidFill>
                  <a:latin typeface="Verdana"/>
                  <a:ea typeface="Verdana"/>
                  <a:cs typeface="Verdana"/>
                  <a:sym typeface="Verdana"/>
                </a:rPr>
                <a:t>void PrintOwning(double amount){ </a:t>
              </a:r>
              <a:endParaRPr/>
            </a:p>
          </p:txBody>
        </p:sp>
        <p:sp>
          <p:nvSpPr>
            <p:cNvPr id="1048" name="Google Shape;1048;p60"/>
            <p:cNvSpPr txBox="1"/>
            <p:nvPr/>
          </p:nvSpPr>
          <p:spPr>
            <a:xfrm>
              <a:off x="1103190" y="2140322"/>
              <a:ext cx="6927774" cy="538442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2000">
                  <a:solidFill>
                    <a:schemeClr val="dk1"/>
                  </a:solidFill>
                  <a:latin typeface="Verdana"/>
                  <a:ea typeface="Verdana"/>
                  <a:cs typeface="Verdana"/>
                  <a:sym typeface="Verdana"/>
                </a:rPr>
                <a:t>PrintBanner();</a:t>
              </a:r>
              <a:endParaRPr/>
            </a:p>
            <a:p>
              <a:pPr indent="0" lvl="0" marL="0" marR="0" rtl="0" algn="l">
                <a:lnSpc>
                  <a:spcPct val="100000"/>
                </a:lnSpc>
                <a:spcBef>
                  <a:spcPts val="2200"/>
                </a:spcBef>
                <a:spcAft>
                  <a:spcPts val="0"/>
                </a:spcAft>
                <a:buNone/>
              </a:pPr>
              <a:r>
                <a:rPr lang="en-US" sz="2000">
                  <a:solidFill>
                    <a:srgbClr val="FF0000"/>
                  </a:solidFill>
                  <a:latin typeface="Verdana"/>
                  <a:ea typeface="Verdana"/>
                  <a:cs typeface="Verdana"/>
                  <a:sym typeface="Verdana"/>
                </a:rPr>
                <a:t>// print details</a:t>
              </a:r>
              <a:endParaRPr/>
            </a:p>
            <a:p>
              <a:pPr indent="0" lvl="0" marL="0" marR="0" rtl="0" algn="l">
                <a:lnSpc>
                  <a:spcPct val="100000"/>
                </a:lnSpc>
                <a:spcBef>
                  <a:spcPts val="300"/>
                </a:spcBef>
                <a:spcAft>
                  <a:spcPts val="0"/>
                </a:spcAft>
                <a:buNone/>
              </a:pPr>
              <a:r>
                <a:rPr lang="en-US" sz="2000">
                  <a:solidFill>
                    <a:schemeClr val="dk1"/>
                  </a:solidFill>
                  <a:latin typeface="Verdana"/>
                  <a:ea typeface="Verdana"/>
                  <a:cs typeface="Verdana"/>
                  <a:sym typeface="Verdana"/>
                </a:rPr>
                <a:t>System.Console.Out.WriteLine(“name: “+ name);</a:t>
              </a:r>
              <a:endParaRPr/>
            </a:p>
            <a:p>
              <a:pPr indent="0" lvl="0" marL="0" marR="0" rtl="0" algn="l">
                <a:lnSpc>
                  <a:spcPct val="100000"/>
                </a:lnSpc>
                <a:spcBef>
                  <a:spcPts val="300"/>
                </a:spcBef>
                <a:spcAft>
                  <a:spcPts val="0"/>
                </a:spcAft>
                <a:buNone/>
              </a:pPr>
              <a:r>
                <a:rPr lang="en-US" sz="2000">
                  <a:solidFill>
                    <a:schemeClr val="dk1"/>
                  </a:solidFill>
                  <a:latin typeface="Verdana"/>
                  <a:ea typeface="Verdana"/>
                  <a:cs typeface="Verdana"/>
                  <a:sym typeface="Verdana"/>
                </a:rPr>
                <a:t>System.Console.Out.WriteLine(“amount: “+ amount);</a:t>
              </a:r>
              <a:endParaRPr/>
            </a:p>
            <a:p>
              <a:pPr indent="1676400" lvl="0" marL="0" marR="0" rtl="0" algn="l">
                <a:lnSpc>
                  <a:spcPct val="96685"/>
                </a:lnSpc>
                <a:spcBef>
                  <a:spcPts val="2190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1049" name="Google Shape;1049;p60"/>
            <p:cNvSpPr txBox="1"/>
            <p:nvPr/>
          </p:nvSpPr>
          <p:spPr>
            <a:xfrm>
              <a:off x="645990" y="3677022"/>
              <a:ext cx="410210" cy="254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2000">
                  <a:solidFill>
                    <a:schemeClr val="dk1"/>
                  </a:solidFill>
                  <a:latin typeface="Verdana"/>
                  <a:ea typeface="Verdana"/>
                  <a:cs typeface="Verdana"/>
                  <a:sym typeface="Verdana"/>
                </a:rPr>
                <a:t>} </a:t>
              </a:r>
              <a:endParaRPr/>
            </a:p>
          </p:txBody>
        </p:sp>
        <p:sp>
          <p:nvSpPr>
            <p:cNvPr id="1050" name="Google Shape;1050;p60"/>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87 </a:t>
              </a:r>
              <a:endParaRPr/>
            </a:p>
          </p:txBody>
        </p:sp>
        <p:sp>
          <p:nvSpPr>
            <p:cNvPr id="1051" name="Google Shape;1051;p60"/>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pic>
        <p:nvPicPr>
          <p:cNvPr id="1056" name="Google Shape;1056;p61"/>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1057" name="Google Shape;1057;p61"/>
          <p:cNvGrpSpPr/>
          <p:nvPr/>
        </p:nvGrpSpPr>
        <p:grpSpPr>
          <a:xfrm>
            <a:off x="0" y="0"/>
            <a:ext cx="10227807" cy="7785100"/>
            <a:chOff x="0" y="0"/>
            <a:chExt cx="10227807" cy="7785100"/>
          </a:xfrm>
        </p:grpSpPr>
        <p:cxnSp>
          <p:nvCxnSpPr>
            <p:cNvPr id="1058" name="Google Shape;1058;p61"/>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1059" name="Google Shape;1059;p61"/>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60" name="Google Shape;1060;p61"/>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61" name="Google Shape;1061;p61"/>
            <p:cNvSpPr/>
            <p:nvPr/>
          </p:nvSpPr>
          <p:spPr>
            <a:xfrm>
              <a:off x="2579670" y="3759200"/>
              <a:ext cx="558800" cy="901700"/>
            </a:xfrm>
            <a:custGeom>
              <a:rect b="b" l="l" r="r" t="t"/>
              <a:pathLst>
                <a:path extrusionOk="0" h="901700" w="558800">
                  <a:moveTo>
                    <a:pt x="139700" y="0"/>
                  </a:moveTo>
                  <a:lnTo>
                    <a:pt x="139700" y="676061"/>
                  </a:lnTo>
                  <a:lnTo>
                    <a:pt x="0" y="676061"/>
                  </a:lnTo>
                  <a:lnTo>
                    <a:pt x="279400" y="901700"/>
                  </a:lnTo>
                  <a:lnTo>
                    <a:pt x="558800" y="676061"/>
                  </a:lnTo>
                  <a:lnTo>
                    <a:pt x="419100" y="676061"/>
                  </a:lnTo>
                  <a:lnTo>
                    <a:pt x="419100" y="0"/>
                  </a:lnTo>
                  <a:lnTo>
                    <a:pt x="139700" y="0"/>
                  </a:lnTo>
                </a:path>
              </a:pathLst>
            </a:custGeom>
            <a:noFill/>
            <a:ln cap="flat" cmpd="sng" w="38100">
              <a:solidFill>
                <a:srgbClr val="51038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62" name="Google Shape;1062;p61"/>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63" name="Google Shape;1063;p61"/>
            <p:cNvSpPr txBox="1"/>
            <p:nvPr/>
          </p:nvSpPr>
          <p:spPr>
            <a:xfrm>
              <a:off x="7939726" y="31750"/>
              <a:ext cx="2219805" cy="2794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lang="en-US" sz="2075">
                  <a:solidFill>
                    <a:schemeClr val="dk1"/>
                  </a:solidFill>
                  <a:latin typeface="Times New Roman"/>
                  <a:ea typeface="Times New Roman"/>
                  <a:cs typeface="Times New Roman"/>
                  <a:sym typeface="Times New Roman"/>
                </a:rPr>
                <a:t>Smell:  Comments </a:t>
              </a:r>
              <a:endParaRPr/>
            </a:p>
          </p:txBody>
        </p:sp>
        <p:sp>
          <p:nvSpPr>
            <p:cNvPr id="1064" name="Google Shape;1064;p61"/>
            <p:cNvSpPr txBox="1"/>
            <p:nvPr/>
          </p:nvSpPr>
          <p:spPr>
            <a:xfrm>
              <a:off x="3067403" y="838200"/>
              <a:ext cx="4434967"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Extract Method </a:t>
              </a:r>
              <a:endParaRPr/>
            </a:p>
          </p:txBody>
        </p:sp>
        <p:sp>
          <p:nvSpPr>
            <p:cNvPr id="1065" name="Google Shape;1065;p61"/>
            <p:cNvSpPr txBox="1"/>
            <p:nvPr/>
          </p:nvSpPr>
          <p:spPr>
            <a:xfrm>
              <a:off x="645990" y="1835522"/>
              <a:ext cx="4703470" cy="254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2000">
                  <a:solidFill>
                    <a:schemeClr val="dk1"/>
                  </a:solidFill>
                  <a:latin typeface="Verdana"/>
                  <a:ea typeface="Verdana"/>
                  <a:cs typeface="Verdana"/>
                  <a:sym typeface="Verdana"/>
                </a:rPr>
                <a:t>void PrintOwning(double amount){ </a:t>
              </a:r>
              <a:endParaRPr/>
            </a:p>
          </p:txBody>
        </p:sp>
        <p:sp>
          <p:nvSpPr>
            <p:cNvPr id="1066" name="Google Shape;1066;p61"/>
            <p:cNvSpPr txBox="1"/>
            <p:nvPr/>
          </p:nvSpPr>
          <p:spPr>
            <a:xfrm>
              <a:off x="1103190" y="2140322"/>
              <a:ext cx="6400470" cy="1181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2000">
                  <a:solidFill>
                    <a:schemeClr val="dk1"/>
                  </a:solidFill>
                  <a:latin typeface="Verdana"/>
                  <a:ea typeface="Verdana"/>
                  <a:cs typeface="Verdana"/>
                  <a:sym typeface="Verdana"/>
                </a:rPr>
                <a:t>PrintBanner();</a:t>
              </a:r>
              <a:endParaRPr/>
            </a:p>
            <a:p>
              <a:pPr indent="0" lvl="0" marL="0" marR="0" rtl="0" algn="l">
                <a:lnSpc>
                  <a:spcPct val="100000"/>
                </a:lnSpc>
                <a:spcBef>
                  <a:spcPts val="2200"/>
                </a:spcBef>
                <a:spcAft>
                  <a:spcPts val="0"/>
                </a:spcAft>
                <a:buNone/>
              </a:pPr>
              <a:r>
                <a:rPr lang="en-US" sz="2000">
                  <a:solidFill>
                    <a:srgbClr val="FF0000"/>
                  </a:solidFill>
                  <a:latin typeface="Verdana"/>
                  <a:ea typeface="Verdana"/>
                  <a:cs typeface="Verdana"/>
                  <a:sym typeface="Verdana"/>
                </a:rPr>
                <a:t>// print details</a:t>
              </a:r>
              <a:endParaRPr/>
            </a:p>
            <a:p>
              <a:pPr indent="0" lvl="0" marL="0" marR="0" rtl="0" algn="l">
                <a:lnSpc>
                  <a:spcPct val="100000"/>
                </a:lnSpc>
                <a:spcBef>
                  <a:spcPts val="300"/>
                </a:spcBef>
                <a:spcAft>
                  <a:spcPts val="0"/>
                </a:spcAft>
                <a:buNone/>
              </a:pPr>
              <a:r>
                <a:rPr lang="en-US" sz="2000">
                  <a:solidFill>
                    <a:schemeClr val="dk1"/>
                  </a:solidFill>
                  <a:latin typeface="Verdana"/>
                  <a:ea typeface="Verdana"/>
                  <a:cs typeface="Verdana"/>
                  <a:sym typeface="Verdana"/>
                </a:rPr>
                <a:t>System.Console.Out.WriteLine(“name: “+ name); </a:t>
              </a:r>
              <a:endParaRPr/>
            </a:p>
          </p:txBody>
        </p:sp>
        <p:sp>
          <p:nvSpPr>
            <p:cNvPr id="1067" name="Google Shape;1067;p61"/>
            <p:cNvSpPr txBox="1"/>
            <p:nvPr/>
          </p:nvSpPr>
          <p:spPr>
            <a:xfrm>
              <a:off x="1103190" y="3372222"/>
              <a:ext cx="7151294" cy="254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2000">
                  <a:solidFill>
                    <a:schemeClr val="dk1"/>
                  </a:solidFill>
                  <a:latin typeface="Verdana"/>
                  <a:ea typeface="Verdana"/>
                  <a:cs typeface="Verdana"/>
                  <a:sym typeface="Verdana"/>
                </a:rPr>
                <a:t>System.Console.Out.WriteLine(“amount: “+ amount); </a:t>
              </a:r>
              <a:endParaRPr/>
            </a:p>
          </p:txBody>
        </p:sp>
        <p:sp>
          <p:nvSpPr>
            <p:cNvPr id="1068" name="Google Shape;1068;p61"/>
            <p:cNvSpPr txBox="1"/>
            <p:nvPr/>
          </p:nvSpPr>
          <p:spPr>
            <a:xfrm>
              <a:off x="645990" y="3677022"/>
              <a:ext cx="410210" cy="254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2000">
                  <a:solidFill>
                    <a:schemeClr val="dk1"/>
                  </a:solidFill>
                  <a:latin typeface="Verdana"/>
                  <a:ea typeface="Verdana"/>
                  <a:cs typeface="Verdana"/>
                  <a:sym typeface="Verdana"/>
                </a:rPr>
                <a:t>} </a:t>
              </a:r>
              <a:endParaRPr/>
            </a:p>
          </p:txBody>
        </p:sp>
        <p:sp>
          <p:nvSpPr>
            <p:cNvPr id="1069" name="Google Shape;1069;p61"/>
            <p:cNvSpPr txBox="1"/>
            <p:nvPr/>
          </p:nvSpPr>
          <p:spPr>
            <a:xfrm>
              <a:off x="1194899" y="4679950"/>
              <a:ext cx="4703471" cy="254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2000">
                  <a:solidFill>
                    <a:schemeClr val="dk1"/>
                  </a:solidFill>
                  <a:latin typeface="Verdana"/>
                  <a:ea typeface="Verdana"/>
                  <a:cs typeface="Verdana"/>
                  <a:sym typeface="Verdana"/>
                </a:rPr>
                <a:t>void PrintOwning(double amount){ </a:t>
              </a:r>
              <a:endParaRPr/>
            </a:p>
          </p:txBody>
        </p:sp>
        <p:sp>
          <p:nvSpPr>
            <p:cNvPr id="1070" name="Google Shape;1070;p61"/>
            <p:cNvSpPr txBox="1"/>
            <p:nvPr/>
          </p:nvSpPr>
          <p:spPr>
            <a:xfrm>
              <a:off x="1652099" y="4984750"/>
              <a:ext cx="2784755" cy="558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2000">
                  <a:solidFill>
                    <a:schemeClr val="dk1"/>
                  </a:solidFill>
                  <a:latin typeface="Verdana"/>
                  <a:ea typeface="Verdana"/>
                  <a:cs typeface="Verdana"/>
                  <a:sym typeface="Verdana"/>
                </a:rPr>
                <a:t>PrintBanner();</a:t>
              </a:r>
              <a:endParaRPr/>
            </a:p>
            <a:p>
              <a:pPr indent="0" lvl="0" marL="0" marR="0" rtl="0" algn="l">
                <a:lnSpc>
                  <a:spcPct val="100000"/>
                </a:lnSpc>
                <a:spcBef>
                  <a:spcPts val="300"/>
                </a:spcBef>
                <a:spcAft>
                  <a:spcPts val="0"/>
                </a:spcAft>
                <a:buNone/>
              </a:pPr>
              <a:r>
                <a:rPr lang="en-US" sz="2000">
                  <a:solidFill>
                    <a:schemeClr val="dk1"/>
                  </a:solidFill>
                  <a:latin typeface="Verdana"/>
                  <a:ea typeface="Verdana"/>
                  <a:cs typeface="Verdana"/>
                  <a:sym typeface="Verdana"/>
                </a:rPr>
                <a:t>PrintDetails(amount); </a:t>
              </a:r>
              <a:endParaRPr/>
            </a:p>
          </p:txBody>
        </p:sp>
        <p:sp>
          <p:nvSpPr>
            <p:cNvPr id="1071" name="Google Shape;1071;p61"/>
            <p:cNvSpPr txBox="1"/>
            <p:nvPr/>
          </p:nvSpPr>
          <p:spPr>
            <a:xfrm>
              <a:off x="1194899" y="5607050"/>
              <a:ext cx="7384968" cy="1473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2000">
                  <a:solidFill>
                    <a:schemeClr val="dk1"/>
                  </a:solidFill>
                  <a:latin typeface="Verdana"/>
                  <a:ea typeface="Verdana"/>
                  <a:cs typeface="Verdana"/>
                  <a:sym typeface="Verdana"/>
                </a:rPr>
                <a:t>}</a:t>
              </a:r>
              <a:endParaRPr/>
            </a:p>
            <a:p>
              <a:pPr indent="0" lvl="0" marL="0" marR="0" rtl="0" algn="l">
                <a:lnSpc>
                  <a:spcPct val="100000"/>
                </a:lnSpc>
                <a:spcBef>
                  <a:spcPts val="2100"/>
                </a:spcBef>
                <a:spcAft>
                  <a:spcPts val="0"/>
                </a:spcAft>
                <a:buNone/>
              </a:pPr>
              <a:r>
                <a:rPr lang="en-US" sz="2000">
                  <a:solidFill>
                    <a:schemeClr val="dk1"/>
                  </a:solidFill>
                  <a:latin typeface="Verdana"/>
                  <a:ea typeface="Verdana"/>
                  <a:cs typeface="Verdana"/>
                  <a:sym typeface="Verdana"/>
                </a:rPr>
                <a:t>void PrintDetails(double amount){</a:t>
              </a:r>
              <a:endParaRPr/>
            </a:p>
            <a:p>
              <a:pPr indent="444500" lvl="0" marL="0" marR="0" rtl="0" algn="l">
                <a:lnSpc>
                  <a:spcPct val="100000"/>
                </a:lnSpc>
                <a:spcBef>
                  <a:spcPts val="300"/>
                </a:spcBef>
                <a:spcAft>
                  <a:spcPts val="0"/>
                </a:spcAft>
                <a:buNone/>
              </a:pPr>
              <a:r>
                <a:rPr lang="en-US" sz="2000">
                  <a:solidFill>
                    <a:schemeClr val="dk1"/>
                  </a:solidFill>
                  <a:latin typeface="Verdana"/>
                  <a:ea typeface="Verdana"/>
                  <a:cs typeface="Verdana"/>
                  <a:sym typeface="Verdana"/>
                </a:rPr>
                <a:t>System.Console.Out.WriteLine(“name: “+ name);</a:t>
              </a:r>
              <a:endParaRPr/>
            </a:p>
            <a:p>
              <a:pPr indent="444500" lvl="0" marL="0" marR="0" rtl="0" algn="l">
                <a:lnSpc>
                  <a:spcPct val="100000"/>
                </a:lnSpc>
                <a:spcBef>
                  <a:spcPts val="300"/>
                </a:spcBef>
                <a:spcAft>
                  <a:spcPts val="0"/>
                </a:spcAft>
                <a:buNone/>
              </a:pPr>
              <a:r>
                <a:rPr lang="en-US" sz="2000">
                  <a:solidFill>
                    <a:schemeClr val="dk1"/>
                  </a:solidFill>
                  <a:latin typeface="Verdana"/>
                  <a:ea typeface="Verdana"/>
                  <a:cs typeface="Verdana"/>
                  <a:sym typeface="Verdana"/>
                </a:rPr>
                <a:t>System.Console.Out.WriteLine(“amount: “+ amount); </a:t>
              </a:r>
              <a:endParaRPr/>
            </a:p>
          </p:txBody>
        </p:sp>
        <p:sp>
          <p:nvSpPr>
            <p:cNvPr id="1072" name="Google Shape;1072;p61"/>
            <p:cNvSpPr txBox="1"/>
            <p:nvPr/>
          </p:nvSpPr>
          <p:spPr>
            <a:xfrm>
              <a:off x="1194899" y="7143750"/>
              <a:ext cx="410210" cy="254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2000">
                  <a:solidFill>
                    <a:schemeClr val="dk1"/>
                  </a:solidFill>
                  <a:latin typeface="Verdana"/>
                  <a:ea typeface="Verdana"/>
                  <a:cs typeface="Verdana"/>
                  <a:sym typeface="Verdana"/>
                </a:rPr>
                <a:t>} </a:t>
              </a:r>
              <a:endParaRPr/>
            </a:p>
          </p:txBody>
        </p:sp>
        <p:sp>
          <p:nvSpPr>
            <p:cNvPr id="1073" name="Google Shape;1073;p61"/>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1074" name="Google Shape;1074;p61"/>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87 </a:t>
              </a:r>
              <a:endParaRPr/>
            </a:p>
          </p:txBody>
        </p:sp>
        <p:sp>
          <p:nvSpPr>
            <p:cNvPr id="1075" name="Google Shape;1075;p61"/>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17"/>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149" name="Google Shape;149;p17"/>
          <p:cNvGrpSpPr/>
          <p:nvPr/>
        </p:nvGrpSpPr>
        <p:grpSpPr>
          <a:xfrm>
            <a:off x="0" y="0"/>
            <a:ext cx="10227807" cy="7785100"/>
            <a:chOff x="0" y="0"/>
            <a:chExt cx="10227807" cy="7785100"/>
          </a:xfrm>
        </p:grpSpPr>
        <p:cxnSp>
          <p:nvCxnSpPr>
            <p:cNvPr id="150" name="Google Shape;150;p17"/>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151" name="Google Shape;151;p17"/>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52" name="Google Shape;152;p17"/>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53" name="Google Shape;153;p17"/>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54" name="Google Shape;154;p17"/>
            <p:cNvSpPr txBox="1"/>
            <p:nvPr/>
          </p:nvSpPr>
          <p:spPr>
            <a:xfrm>
              <a:off x="2726184" y="838200"/>
              <a:ext cx="5117021"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b="0" i="0" lang="en-US" sz="4716" u="none" cap="none" strike="noStrike">
                  <a:solidFill>
                    <a:schemeClr val="dk1"/>
                  </a:solidFill>
                  <a:latin typeface="Times New Roman"/>
                  <a:ea typeface="Times New Roman"/>
                  <a:cs typeface="Times New Roman"/>
                  <a:sym typeface="Times New Roman"/>
                </a:rPr>
                <a:t>What if you hear... </a:t>
              </a:r>
              <a:endParaRPr/>
            </a:p>
          </p:txBody>
        </p:sp>
        <p:sp>
          <p:nvSpPr>
            <p:cNvPr id="155" name="Google Shape;155;p17"/>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b="0" i="0" sz="1448" u="none" cap="none" strike="noStrike">
                <a:solidFill>
                  <a:srgbClr val="0812FF"/>
                </a:solidFill>
                <a:latin typeface="Times New Roman"/>
                <a:ea typeface="Times New Roman"/>
                <a:cs typeface="Times New Roman"/>
                <a:sym typeface="Times New Roman"/>
              </a:endParaRPr>
            </a:p>
          </p:txBody>
        </p:sp>
        <p:sp>
          <p:nvSpPr>
            <p:cNvPr id="156" name="Google Shape;156;p17"/>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68 </a:t>
              </a:r>
              <a:endParaRPr/>
            </a:p>
          </p:txBody>
        </p:sp>
        <p:sp>
          <p:nvSpPr>
            <p:cNvPr id="157" name="Google Shape;157;p17"/>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 </a:t>
              </a:r>
              <a:endParaRPr b="0" i="0" sz="1200" u="none" cap="none" strike="noStrike">
                <a:solidFill>
                  <a:schemeClr val="dk1"/>
                </a:solidFill>
                <a:latin typeface="Helvetica Neue"/>
                <a:ea typeface="Helvetica Neue"/>
                <a:cs typeface="Helvetica Neue"/>
                <a:sym typeface="Helvetica Neue"/>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pic>
        <p:nvPicPr>
          <p:cNvPr id="1080" name="Google Shape;1080;p62"/>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1081" name="Google Shape;1081;p62"/>
          <p:cNvGrpSpPr/>
          <p:nvPr/>
        </p:nvGrpSpPr>
        <p:grpSpPr>
          <a:xfrm>
            <a:off x="0" y="0"/>
            <a:ext cx="10268370" cy="7785100"/>
            <a:chOff x="0" y="0"/>
            <a:chExt cx="10268370" cy="7785100"/>
          </a:xfrm>
        </p:grpSpPr>
        <p:cxnSp>
          <p:nvCxnSpPr>
            <p:cNvPr id="1082" name="Google Shape;1082;p62"/>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1083" name="Google Shape;1083;p62"/>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84" name="Google Shape;1084;p62"/>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85" name="Google Shape;1085;p62"/>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86" name="Google Shape;1086;p62"/>
            <p:cNvSpPr txBox="1"/>
            <p:nvPr/>
          </p:nvSpPr>
          <p:spPr>
            <a:xfrm>
              <a:off x="7846764" y="12700"/>
              <a:ext cx="2421606" cy="304800"/>
            </a:xfrm>
            <a:prstGeom prst="rect">
              <a:avLst/>
            </a:prstGeom>
            <a:noFill/>
            <a:ln>
              <a:noFill/>
            </a:ln>
          </p:spPr>
          <p:txBody>
            <a:bodyPr anchorCtr="0" anchor="t" bIns="0" lIns="0" spcFirstLastPara="1" rIns="0" wrap="square" tIns="0">
              <a:noAutofit/>
            </a:bodyPr>
            <a:lstStyle/>
            <a:p>
              <a:pPr indent="0" lvl="0" marL="0" marR="0" rtl="0" algn="l">
                <a:lnSpc>
                  <a:spcPct val="106053"/>
                </a:lnSpc>
                <a:spcBef>
                  <a:spcPts val="0"/>
                </a:spcBef>
                <a:spcAft>
                  <a:spcPts val="0"/>
                </a:spcAft>
                <a:buNone/>
              </a:pPr>
              <a:r>
                <a:rPr lang="en-US" sz="2263">
                  <a:solidFill>
                    <a:schemeClr val="dk1"/>
                  </a:solidFill>
                  <a:latin typeface="Times New Roman"/>
                  <a:ea typeface="Times New Roman"/>
                  <a:cs typeface="Times New Roman"/>
                  <a:sym typeface="Times New Roman"/>
                </a:rPr>
                <a:t>Smell:  Comments </a:t>
              </a:r>
              <a:endParaRPr/>
            </a:p>
          </p:txBody>
        </p:sp>
        <p:sp>
          <p:nvSpPr>
            <p:cNvPr id="1087" name="Google Shape;1087;p62"/>
            <p:cNvSpPr txBox="1"/>
            <p:nvPr/>
          </p:nvSpPr>
          <p:spPr>
            <a:xfrm>
              <a:off x="2531776" y="838200"/>
              <a:ext cx="5506085"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Introduce Assertion </a:t>
              </a:r>
              <a:endParaRPr/>
            </a:p>
          </p:txBody>
        </p:sp>
        <p:sp>
          <p:nvSpPr>
            <p:cNvPr id="1088" name="Google Shape;1088;p62"/>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1089" name="Google Shape;1089;p62"/>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88 </a:t>
              </a:r>
              <a:endParaRPr/>
            </a:p>
          </p:txBody>
        </p:sp>
        <p:sp>
          <p:nvSpPr>
            <p:cNvPr id="1090" name="Google Shape;1090;p62"/>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pic>
        <p:nvPicPr>
          <p:cNvPr id="1095" name="Google Shape;1095;p63"/>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1096" name="Google Shape;1096;p63"/>
          <p:cNvGrpSpPr/>
          <p:nvPr/>
        </p:nvGrpSpPr>
        <p:grpSpPr>
          <a:xfrm>
            <a:off x="0" y="0"/>
            <a:ext cx="10268370" cy="7785100"/>
            <a:chOff x="0" y="0"/>
            <a:chExt cx="10268370" cy="7785100"/>
          </a:xfrm>
        </p:grpSpPr>
        <p:cxnSp>
          <p:nvCxnSpPr>
            <p:cNvPr id="1097" name="Google Shape;1097;p63"/>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1098" name="Google Shape;1098;p63"/>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99" name="Google Shape;1099;p63"/>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100" name="Google Shape;1100;p63"/>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101" name="Google Shape;1101;p63"/>
            <p:cNvSpPr txBox="1"/>
            <p:nvPr/>
          </p:nvSpPr>
          <p:spPr>
            <a:xfrm>
              <a:off x="7846764" y="12700"/>
              <a:ext cx="2421606" cy="304800"/>
            </a:xfrm>
            <a:prstGeom prst="rect">
              <a:avLst/>
            </a:prstGeom>
            <a:noFill/>
            <a:ln>
              <a:noFill/>
            </a:ln>
          </p:spPr>
          <p:txBody>
            <a:bodyPr anchorCtr="0" anchor="t" bIns="0" lIns="0" spcFirstLastPara="1" rIns="0" wrap="square" tIns="0">
              <a:noAutofit/>
            </a:bodyPr>
            <a:lstStyle/>
            <a:p>
              <a:pPr indent="0" lvl="0" marL="0" marR="0" rtl="0" algn="l">
                <a:lnSpc>
                  <a:spcPct val="106053"/>
                </a:lnSpc>
                <a:spcBef>
                  <a:spcPts val="0"/>
                </a:spcBef>
                <a:spcAft>
                  <a:spcPts val="0"/>
                </a:spcAft>
                <a:buNone/>
              </a:pPr>
              <a:r>
                <a:rPr lang="en-US" sz="2263">
                  <a:solidFill>
                    <a:schemeClr val="dk1"/>
                  </a:solidFill>
                  <a:latin typeface="Times New Roman"/>
                  <a:ea typeface="Times New Roman"/>
                  <a:cs typeface="Times New Roman"/>
                  <a:sym typeface="Times New Roman"/>
                </a:rPr>
                <a:t>Smell:  Comments </a:t>
              </a:r>
              <a:endParaRPr/>
            </a:p>
          </p:txBody>
        </p:sp>
        <p:sp>
          <p:nvSpPr>
            <p:cNvPr id="1102" name="Google Shape;1102;p63"/>
            <p:cNvSpPr txBox="1"/>
            <p:nvPr/>
          </p:nvSpPr>
          <p:spPr>
            <a:xfrm>
              <a:off x="2531776" y="838200"/>
              <a:ext cx="5506085"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Introduce Assertion </a:t>
              </a:r>
              <a:endParaRPr/>
            </a:p>
          </p:txBody>
        </p:sp>
        <p:sp>
          <p:nvSpPr>
            <p:cNvPr id="1103" name="Google Shape;1103;p63"/>
            <p:cNvSpPr txBox="1"/>
            <p:nvPr/>
          </p:nvSpPr>
          <p:spPr>
            <a:xfrm>
              <a:off x="623399" y="1903412"/>
              <a:ext cx="8028280" cy="562133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2200">
                  <a:solidFill>
                    <a:schemeClr val="dk1"/>
                  </a:solidFill>
                  <a:latin typeface="Arial"/>
                  <a:ea typeface="Arial"/>
                  <a:cs typeface="Arial"/>
                  <a:sym typeface="Arial"/>
                </a:rPr>
                <a:t>double getExpenseLimit() {</a:t>
              </a:r>
              <a:endParaRPr/>
            </a:p>
            <a:p>
              <a:pPr indent="0" lvl="0" marL="368300" marR="0" rtl="0" algn="l">
                <a:lnSpc>
                  <a:spcPct val="118181"/>
                </a:lnSpc>
                <a:spcBef>
                  <a:spcPts val="300"/>
                </a:spcBef>
                <a:spcAft>
                  <a:spcPts val="0"/>
                </a:spcAft>
                <a:buNone/>
              </a:pPr>
              <a:r>
                <a:rPr lang="en-US" sz="2200">
                  <a:solidFill>
                    <a:schemeClr val="dk1"/>
                  </a:solidFill>
                  <a:latin typeface="Arial"/>
                  <a:ea typeface="Arial"/>
                  <a:cs typeface="Arial"/>
                  <a:sym typeface="Arial"/>
                </a:rPr>
                <a:t> // should have either expense limit or a primary project  return (_expenseLimit != NULL_EXPENSE) ? _expenseLimit :  _primaryProject.GetMemberExpenseLimit();</a:t>
              </a:r>
              <a:endParaRPr/>
            </a:p>
            <a:p>
              <a:pPr indent="0" lvl="0" marL="0" marR="0" rtl="0" algn="l">
                <a:lnSpc>
                  <a:spcPct val="100000"/>
                </a:lnSpc>
                <a:spcBef>
                  <a:spcPts val="300"/>
                </a:spcBef>
                <a:spcAft>
                  <a:spcPts val="0"/>
                </a:spcAft>
                <a:buNone/>
              </a:pPr>
              <a:r>
                <a:rPr lang="en-US" sz="2200">
                  <a:solidFill>
                    <a:schemeClr val="dk1"/>
                  </a:solidFill>
                  <a:latin typeface="Arial"/>
                  <a:ea typeface="Arial"/>
                  <a:cs typeface="Arial"/>
                  <a:sym typeface="Arial"/>
                </a:rPr>
                <a:t>}</a:t>
              </a:r>
              <a:endParaRPr/>
            </a:p>
            <a:p>
              <a:pPr indent="2146300" lvl="0" marL="0" marR="0" rtl="0" algn="l">
                <a:lnSpc>
                  <a:spcPct val="96685"/>
                </a:lnSpc>
                <a:spcBef>
                  <a:spcPts val="2270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1104" name="Google Shape;1104;p63"/>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88 </a:t>
              </a:r>
              <a:endParaRPr/>
            </a:p>
          </p:txBody>
        </p:sp>
        <p:sp>
          <p:nvSpPr>
            <p:cNvPr id="1105" name="Google Shape;1105;p63"/>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pic>
        <p:nvPicPr>
          <p:cNvPr id="1110" name="Google Shape;1110;p64"/>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1111" name="Google Shape;1111;p64"/>
          <p:cNvGrpSpPr/>
          <p:nvPr/>
        </p:nvGrpSpPr>
        <p:grpSpPr>
          <a:xfrm>
            <a:off x="0" y="0"/>
            <a:ext cx="10268370" cy="7785100"/>
            <a:chOff x="0" y="0"/>
            <a:chExt cx="10268370" cy="7785100"/>
          </a:xfrm>
        </p:grpSpPr>
        <p:cxnSp>
          <p:nvCxnSpPr>
            <p:cNvPr id="1112" name="Google Shape;1112;p64"/>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1113" name="Google Shape;1113;p64"/>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114" name="Google Shape;1114;p64"/>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1115" name="Google Shape;1115;p64"/>
            <p:cNvPicPr preferRelativeResize="0"/>
            <p:nvPr/>
          </p:nvPicPr>
          <p:blipFill rotWithShape="1">
            <a:blip r:embed="rId4">
              <a:alphaModFix/>
            </a:blip>
            <a:srcRect b="0" l="0" r="0" t="0"/>
            <a:stretch/>
          </p:blipFill>
          <p:spPr>
            <a:xfrm>
              <a:off x="3136900" y="3187700"/>
              <a:ext cx="927100" cy="1371600"/>
            </a:xfrm>
            <a:prstGeom prst="rect">
              <a:avLst/>
            </a:prstGeom>
            <a:noFill/>
            <a:ln>
              <a:noFill/>
            </a:ln>
          </p:spPr>
        </p:pic>
        <p:sp>
          <p:nvSpPr>
            <p:cNvPr id="1116" name="Google Shape;1116;p64"/>
            <p:cNvSpPr/>
            <p:nvPr/>
          </p:nvSpPr>
          <p:spPr>
            <a:xfrm>
              <a:off x="3282950" y="3327400"/>
              <a:ext cx="507640" cy="956903"/>
            </a:xfrm>
            <a:custGeom>
              <a:rect b="b" l="l" r="r" t="t"/>
              <a:pathLst>
                <a:path extrusionOk="0" h="956903" w="507640">
                  <a:moveTo>
                    <a:pt x="237282" y="0"/>
                  </a:moveTo>
                  <a:lnTo>
                    <a:pt x="388999" y="698610"/>
                  </a:lnTo>
                  <a:lnTo>
                    <a:pt x="507640" y="674149"/>
                  </a:lnTo>
                  <a:lnTo>
                    <a:pt x="321049" y="956903"/>
                  </a:lnTo>
                  <a:lnTo>
                    <a:pt x="32716" y="772716"/>
                  </a:lnTo>
                  <a:lnTo>
                    <a:pt x="151716" y="747895"/>
                  </a:lnTo>
                  <a:lnTo>
                    <a:pt x="0" y="49283"/>
                  </a:lnTo>
                  <a:lnTo>
                    <a:pt x="237282" y="0"/>
                  </a:lnTo>
                  <a:close/>
                </a:path>
              </a:pathLst>
            </a:custGeom>
            <a:solidFill>
              <a:srgbClr val="FFFFFF"/>
            </a:solidFill>
            <a:ln cap="flat" cmpd="sng" w="127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117" name="Google Shape;1117;p64"/>
            <p:cNvSpPr/>
            <p:nvPr/>
          </p:nvSpPr>
          <p:spPr>
            <a:xfrm>
              <a:off x="3282950" y="3327400"/>
              <a:ext cx="507640" cy="956903"/>
            </a:xfrm>
            <a:custGeom>
              <a:rect b="b" l="l" r="r" t="t"/>
              <a:pathLst>
                <a:path extrusionOk="0" h="956903" w="507640">
                  <a:moveTo>
                    <a:pt x="237282" y="0"/>
                  </a:moveTo>
                  <a:lnTo>
                    <a:pt x="388999" y="698610"/>
                  </a:lnTo>
                  <a:lnTo>
                    <a:pt x="507640" y="674149"/>
                  </a:lnTo>
                  <a:lnTo>
                    <a:pt x="321049" y="956903"/>
                  </a:lnTo>
                  <a:lnTo>
                    <a:pt x="32716" y="772716"/>
                  </a:lnTo>
                  <a:lnTo>
                    <a:pt x="151716" y="747895"/>
                  </a:lnTo>
                  <a:lnTo>
                    <a:pt x="0" y="49283"/>
                  </a:lnTo>
                  <a:lnTo>
                    <a:pt x="237282" y="0"/>
                  </a:lnTo>
                </a:path>
              </a:pathLst>
            </a:custGeom>
            <a:noFill/>
            <a:ln cap="flat" cmpd="sng" w="381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118" name="Google Shape;1118;p64"/>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119" name="Google Shape;1119;p64"/>
            <p:cNvSpPr txBox="1"/>
            <p:nvPr/>
          </p:nvSpPr>
          <p:spPr>
            <a:xfrm>
              <a:off x="7846764" y="12700"/>
              <a:ext cx="2421606" cy="304800"/>
            </a:xfrm>
            <a:prstGeom prst="rect">
              <a:avLst/>
            </a:prstGeom>
            <a:noFill/>
            <a:ln>
              <a:noFill/>
            </a:ln>
          </p:spPr>
          <p:txBody>
            <a:bodyPr anchorCtr="0" anchor="t" bIns="0" lIns="0" spcFirstLastPara="1" rIns="0" wrap="square" tIns="0">
              <a:noAutofit/>
            </a:bodyPr>
            <a:lstStyle/>
            <a:p>
              <a:pPr indent="0" lvl="0" marL="0" marR="0" rtl="0" algn="l">
                <a:lnSpc>
                  <a:spcPct val="106053"/>
                </a:lnSpc>
                <a:spcBef>
                  <a:spcPts val="0"/>
                </a:spcBef>
                <a:spcAft>
                  <a:spcPts val="0"/>
                </a:spcAft>
                <a:buNone/>
              </a:pPr>
              <a:r>
                <a:rPr lang="en-US" sz="2263">
                  <a:solidFill>
                    <a:schemeClr val="dk1"/>
                  </a:solidFill>
                  <a:latin typeface="Times New Roman"/>
                  <a:ea typeface="Times New Roman"/>
                  <a:cs typeface="Times New Roman"/>
                  <a:sym typeface="Times New Roman"/>
                </a:rPr>
                <a:t>Smell:  Comments </a:t>
              </a:r>
              <a:endParaRPr/>
            </a:p>
          </p:txBody>
        </p:sp>
        <p:sp>
          <p:nvSpPr>
            <p:cNvPr id="1120" name="Google Shape;1120;p64"/>
            <p:cNvSpPr txBox="1"/>
            <p:nvPr/>
          </p:nvSpPr>
          <p:spPr>
            <a:xfrm>
              <a:off x="2531776" y="838200"/>
              <a:ext cx="5506085"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Introduce Assertion </a:t>
              </a:r>
              <a:endParaRPr/>
            </a:p>
          </p:txBody>
        </p:sp>
        <p:sp>
          <p:nvSpPr>
            <p:cNvPr id="1121" name="Google Shape;1121;p64"/>
            <p:cNvSpPr txBox="1"/>
            <p:nvPr/>
          </p:nvSpPr>
          <p:spPr>
            <a:xfrm>
              <a:off x="623399" y="1903412"/>
              <a:ext cx="8028280" cy="127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2200">
                  <a:solidFill>
                    <a:schemeClr val="dk1"/>
                  </a:solidFill>
                  <a:latin typeface="Arial"/>
                  <a:ea typeface="Arial"/>
                  <a:cs typeface="Arial"/>
                  <a:sym typeface="Arial"/>
                </a:rPr>
                <a:t>double getExpenseLimit() {</a:t>
              </a:r>
              <a:endParaRPr/>
            </a:p>
            <a:p>
              <a:pPr indent="0" lvl="0" marL="368300" marR="0" rtl="0" algn="l">
                <a:lnSpc>
                  <a:spcPct val="118181"/>
                </a:lnSpc>
                <a:spcBef>
                  <a:spcPts val="300"/>
                </a:spcBef>
                <a:spcAft>
                  <a:spcPts val="0"/>
                </a:spcAft>
                <a:buNone/>
              </a:pPr>
              <a:r>
                <a:rPr lang="en-US" sz="2200">
                  <a:solidFill>
                    <a:schemeClr val="dk1"/>
                  </a:solidFill>
                  <a:latin typeface="Arial"/>
                  <a:ea typeface="Arial"/>
                  <a:cs typeface="Arial"/>
                  <a:sym typeface="Arial"/>
                </a:rPr>
                <a:t> // should have either expense limit or a primary project  return (_expenseLimit != NULL_EXPENSE) ? _expenseLimit :  _primaryProject.GetMemberExpenseLimit(); </a:t>
              </a:r>
              <a:endParaRPr/>
            </a:p>
          </p:txBody>
        </p:sp>
        <p:sp>
          <p:nvSpPr>
            <p:cNvPr id="1122" name="Google Shape;1122;p64"/>
            <p:cNvSpPr txBox="1"/>
            <p:nvPr/>
          </p:nvSpPr>
          <p:spPr>
            <a:xfrm>
              <a:off x="623399" y="3224212"/>
              <a:ext cx="312903" cy="279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2200">
                  <a:solidFill>
                    <a:schemeClr val="dk1"/>
                  </a:solidFill>
                  <a:latin typeface="Arial"/>
                  <a:ea typeface="Arial"/>
                  <a:cs typeface="Arial"/>
                  <a:sym typeface="Arial"/>
                </a:rPr>
                <a:t>} </a:t>
              </a:r>
              <a:endParaRPr/>
            </a:p>
          </p:txBody>
        </p:sp>
        <p:sp>
          <p:nvSpPr>
            <p:cNvPr id="1123" name="Google Shape;1123;p64"/>
            <p:cNvSpPr txBox="1"/>
            <p:nvPr/>
          </p:nvSpPr>
          <p:spPr>
            <a:xfrm>
              <a:off x="547199" y="4287837"/>
              <a:ext cx="3533628" cy="279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2200">
                  <a:solidFill>
                    <a:schemeClr val="dk1"/>
                  </a:solidFill>
                  <a:latin typeface="Arial"/>
                  <a:ea typeface="Arial"/>
                  <a:cs typeface="Arial"/>
                  <a:sym typeface="Arial"/>
                </a:rPr>
                <a:t>double getExpenseLimit() { </a:t>
              </a:r>
              <a:endParaRPr/>
            </a:p>
          </p:txBody>
        </p:sp>
        <p:sp>
          <p:nvSpPr>
            <p:cNvPr id="1124" name="Google Shape;1124;p64"/>
            <p:cNvSpPr txBox="1"/>
            <p:nvPr/>
          </p:nvSpPr>
          <p:spPr>
            <a:xfrm>
              <a:off x="1004399" y="4630737"/>
              <a:ext cx="8709625" cy="2894013"/>
            </a:xfrm>
            <a:prstGeom prst="rect">
              <a:avLst/>
            </a:prstGeom>
            <a:noFill/>
            <a:ln>
              <a:noFill/>
            </a:ln>
          </p:spPr>
          <p:txBody>
            <a:bodyPr anchorCtr="0" anchor="t" bIns="0" lIns="0" spcFirstLastPara="1" rIns="0" wrap="square" tIns="0">
              <a:noAutofit/>
            </a:bodyPr>
            <a:lstStyle/>
            <a:p>
              <a:pPr indent="0" lvl="0" marL="0" marR="0" rtl="0" algn="l">
                <a:lnSpc>
                  <a:spcPct val="118181"/>
                </a:lnSpc>
                <a:spcBef>
                  <a:spcPts val="0"/>
                </a:spcBef>
                <a:spcAft>
                  <a:spcPts val="0"/>
                </a:spcAft>
                <a:buNone/>
              </a:pPr>
              <a:r>
                <a:rPr lang="en-US" sz="2200">
                  <a:solidFill>
                    <a:schemeClr val="dk1"/>
                  </a:solidFill>
                  <a:latin typeface="Arial"/>
                  <a:ea typeface="Arial"/>
                  <a:cs typeface="Arial"/>
                  <a:sym typeface="Arial"/>
                </a:rPr>
                <a:t>Assert(_expenseLimit != NULL_EXPENSE || _primaryProject != null,  “Both Expense Limit and Primary Project must not be null”);</a:t>
              </a:r>
              <a:endParaRPr/>
            </a:p>
            <a:p>
              <a:pPr indent="0" lvl="0" marL="0" marR="0" rtl="0" algn="l">
                <a:lnSpc>
                  <a:spcPct val="100000"/>
                </a:lnSpc>
                <a:spcBef>
                  <a:spcPts val="2300"/>
                </a:spcBef>
                <a:spcAft>
                  <a:spcPts val="0"/>
                </a:spcAft>
                <a:buNone/>
              </a:pPr>
              <a:r>
                <a:rPr lang="en-US" sz="2200">
                  <a:solidFill>
                    <a:schemeClr val="dk1"/>
                  </a:solidFill>
                  <a:latin typeface="Arial"/>
                  <a:ea typeface="Arial"/>
                  <a:cs typeface="Arial"/>
                  <a:sym typeface="Arial"/>
                </a:rPr>
                <a:t>return (_expenseLimit != NULL_EXPENSE) ? _expenseLimit : </a:t>
              </a:r>
              <a:endParaRPr/>
            </a:p>
            <a:p>
              <a:pPr indent="292100" lvl="0" marL="0" marR="0" rtl="0" algn="l">
                <a:lnSpc>
                  <a:spcPct val="100000"/>
                </a:lnSpc>
                <a:spcBef>
                  <a:spcPts val="400"/>
                </a:spcBef>
                <a:spcAft>
                  <a:spcPts val="0"/>
                </a:spcAft>
                <a:buNone/>
              </a:pPr>
              <a:r>
                <a:rPr lang="en-US" sz="2200">
                  <a:solidFill>
                    <a:schemeClr val="dk1"/>
                  </a:solidFill>
                  <a:latin typeface="Arial"/>
                  <a:ea typeface="Arial"/>
                  <a:cs typeface="Arial"/>
                  <a:sym typeface="Arial"/>
                </a:rPr>
                <a:t> _primaryProject.GetMemberExpenseLimit();</a:t>
              </a:r>
              <a:endParaRPr/>
            </a:p>
            <a:p>
              <a:pPr indent="1765300" lvl="0" marL="0" marR="0" rtl="0" algn="l">
                <a:lnSpc>
                  <a:spcPct val="96685"/>
                </a:lnSpc>
                <a:spcBef>
                  <a:spcPts val="650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1125" name="Google Shape;1125;p64"/>
            <p:cNvSpPr txBox="1"/>
            <p:nvPr/>
          </p:nvSpPr>
          <p:spPr>
            <a:xfrm>
              <a:off x="547199" y="6294437"/>
              <a:ext cx="312903" cy="279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2200">
                  <a:solidFill>
                    <a:schemeClr val="dk1"/>
                  </a:solidFill>
                  <a:latin typeface="Arial"/>
                  <a:ea typeface="Arial"/>
                  <a:cs typeface="Arial"/>
                  <a:sym typeface="Arial"/>
                </a:rPr>
                <a:t>} </a:t>
              </a:r>
              <a:endParaRPr/>
            </a:p>
          </p:txBody>
        </p:sp>
        <p:sp>
          <p:nvSpPr>
            <p:cNvPr id="1126" name="Google Shape;1126;p64"/>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88 </a:t>
              </a:r>
              <a:endParaRPr/>
            </a:p>
          </p:txBody>
        </p:sp>
        <p:sp>
          <p:nvSpPr>
            <p:cNvPr id="1127" name="Google Shape;1127;p64"/>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pic>
        <p:nvPicPr>
          <p:cNvPr id="1132" name="Google Shape;1132;p65"/>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1133" name="Google Shape;1133;p65"/>
          <p:cNvGrpSpPr/>
          <p:nvPr/>
        </p:nvGrpSpPr>
        <p:grpSpPr>
          <a:xfrm>
            <a:off x="0" y="0"/>
            <a:ext cx="10227807" cy="7785100"/>
            <a:chOff x="0" y="0"/>
            <a:chExt cx="10227807" cy="7785100"/>
          </a:xfrm>
        </p:grpSpPr>
        <p:cxnSp>
          <p:nvCxnSpPr>
            <p:cNvPr id="1134" name="Google Shape;1134;p65"/>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1135" name="Google Shape;1135;p65"/>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136" name="Google Shape;1136;p65"/>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1137" name="Google Shape;1137;p65"/>
            <p:cNvPicPr preferRelativeResize="0"/>
            <p:nvPr/>
          </p:nvPicPr>
          <p:blipFill rotWithShape="1">
            <a:blip r:embed="rId4">
              <a:alphaModFix/>
            </a:blip>
            <a:srcRect b="0" l="0" r="0" t="0"/>
            <a:stretch/>
          </p:blipFill>
          <p:spPr>
            <a:xfrm>
              <a:off x="5740400" y="4216400"/>
              <a:ext cx="3879453" cy="2601165"/>
            </a:xfrm>
            <a:prstGeom prst="rect">
              <a:avLst/>
            </a:prstGeom>
            <a:noFill/>
            <a:ln>
              <a:noFill/>
            </a:ln>
          </p:spPr>
        </p:pic>
        <p:sp>
          <p:nvSpPr>
            <p:cNvPr id="1138" name="Google Shape;1138;p65"/>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139" name="Google Shape;1139;p65"/>
            <p:cNvSpPr txBox="1"/>
            <p:nvPr/>
          </p:nvSpPr>
          <p:spPr>
            <a:xfrm>
              <a:off x="3371570" y="838200"/>
              <a:ext cx="3826637"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Long Method </a:t>
              </a:r>
              <a:endParaRPr/>
            </a:p>
          </p:txBody>
        </p:sp>
        <p:sp>
          <p:nvSpPr>
            <p:cNvPr id="1140" name="Google Shape;1140;p65"/>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1141" name="Google Shape;1141;p65"/>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89 </a:t>
              </a:r>
              <a:endParaRPr/>
            </a:p>
          </p:txBody>
        </p:sp>
        <p:sp>
          <p:nvSpPr>
            <p:cNvPr id="1142" name="Google Shape;1142;p65"/>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pic>
        <p:nvPicPr>
          <p:cNvPr id="1147" name="Google Shape;1147;p66"/>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1148" name="Google Shape;1148;p66"/>
          <p:cNvGrpSpPr/>
          <p:nvPr/>
        </p:nvGrpSpPr>
        <p:grpSpPr>
          <a:xfrm>
            <a:off x="0" y="0"/>
            <a:ext cx="10227807" cy="7785100"/>
            <a:chOff x="0" y="0"/>
            <a:chExt cx="10227807" cy="7785100"/>
          </a:xfrm>
        </p:grpSpPr>
        <p:cxnSp>
          <p:nvCxnSpPr>
            <p:cNvPr id="1149" name="Google Shape;1149;p66"/>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1150" name="Google Shape;1150;p66"/>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151" name="Google Shape;1151;p66"/>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1152" name="Google Shape;1152;p66"/>
            <p:cNvPicPr preferRelativeResize="0"/>
            <p:nvPr/>
          </p:nvPicPr>
          <p:blipFill rotWithShape="1">
            <a:blip r:embed="rId4">
              <a:alphaModFix/>
            </a:blip>
            <a:srcRect b="0" l="0" r="0" t="0"/>
            <a:stretch/>
          </p:blipFill>
          <p:spPr>
            <a:xfrm>
              <a:off x="495300" y="1930399"/>
              <a:ext cx="204192" cy="183773"/>
            </a:xfrm>
            <a:prstGeom prst="rect">
              <a:avLst/>
            </a:prstGeom>
            <a:noFill/>
            <a:ln>
              <a:noFill/>
            </a:ln>
          </p:spPr>
        </p:pic>
        <p:pic>
          <p:nvPicPr>
            <p:cNvPr id="1153" name="Google Shape;1153;p66"/>
            <p:cNvPicPr preferRelativeResize="0"/>
            <p:nvPr/>
          </p:nvPicPr>
          <p:blipFill rotWithShape="1">
            <a:blip r:embed="rId5">
              <a:alphaModFix/>
            </a:blip>
            <a:srcRect b="0" l="0" r="0" t="0"/>
            <a:stretch/>
          </p:blipFill>
          <p:spPr>
            <a:xfrm>
              <a:off x="5740400" y="4216400"/>
              <a:ext cx="3879453" cy="2601165"/>
            </a:xfrm>
            <a:prstGeom prst="rect">
              <a:avLst/>
            </a:prstGeom>
            <a:noFill/>
            <a:ln>
              <a:noFill/>
            </a:ln>
          </p:spPr>
        </p:pic>
        <p:sp>
          <p:nvSpPr>
            <p:cNvPr id="1154" name="Google Shape;1154;p66"/>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155" name="Google Shape;1155;p66"/>
            <p:cNvSpPr txBox="1"/>
            <p:nvPr/>
          </p:nvSpPr>
          <p:spPr>
            <a:xfrm>
              <a:off x="3371570" y="838200"/>
              <a:ext cx="3826637"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Long Method </a:t>
              </a:r>
              <a:endParaRPr/>
            </a:p>
          </p:txBody>
        </p:sp>
        <p:sp>
          <p:nvSpPr>
            <p:cNvPr id="1156" name="Google Shape;1156;p66"/>
            <p:cNvSpPr txBox="1"/>
            <p:nvPr/>
          </p:nvSpPr>
          <p:spPr>
            <a:xfrm>
              <a:off x="825500" y="1841500"/>
              <a:ext cx="6894381" cy="266700"/>
            </a:xfrm>
            <a:prstGeom prst="rect">
              <a:avLst/>
            </a:prstGeom>
            <a:noFill/>
            <a:ln>
              <a:noFill/>
            </a:ln>
          </p:spPr>
          <p:txBody>
            <a:bodyPr anchorCtr="0" anchor="t" bIns="0" lIns="0" spcFirstLastPara="1" rIns="0" wrap="square" tIns="0">
              <a:noAutofit/>
            </a:bodyPr>
            <a:lstStyle/>
            <a:p>
              <a:pPr indent="0" lvl="0" marL="0" marR="0" rtl="0" algn="l">
                <a:lnSpc>
                  <a:spcPct val="106114"/>
                </a:lnSpc>
                <a:spcBef>
                  <a:spcPts val="0"/>
                </a:spcBef>
                <a:spcAft>
                  <a:spcPts val="0"/>
                </a:spcAft>
                <a:buNone/>
              </a:pPr>
              <a:r>
                <a:rPr lang="en-US" sz="1979">
                  <a:solidFill>
                    <a:schemeClr val="dk1"/>
                  </a:solidFill>
                  <a:latin typeface="Times New Roman"/>
                  <a:ea typeface="Times New Roman"/>
                  <a:cs typeface="Times New Roman"/>
                  <a:sym typeface="Times New Roman"/>
                </a:rPr>
                <a:t>A method is long when it is too hard to quickly comprehend.   </a:t>
              </a:r>
              <a:endParaRPr/>
            </a:p>
          </p:txBody>
        </p:sp>
        <p:sp>
          <p:nvSpPr>
            <p:cNvPr id="1157" name="Google Shape;1157;p66"/>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1158" name="Google Shape;1158;p66"/>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89 </a:t>
              </a:r>
              <a:endParaRPr/>
            </a:p>
          </p:txBody>
        </p:sp>
        <p:sp>
          <p:nvSpPr>
            <p:cNvPr id="1159" name="Google Shape;1159;p66"/>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pic>
        <p:nvPicPr>
          <p:cNvPr id="1164" name="Google Shape;1164;p67"/>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1165" name="Google Shape;1165;p67"/>
          <p:cNvGrpSpPr/>
          <p:nvPr/>
        </p:nvGrpSpPr>
        <p:grpSpPr>
          <a:xfrm>
            <a:off x="0" y="0"/>
            <a:ext cx="10227807" cy="7785100"/>
            <a:chOff x="0" y="0"/>
            <a:chExt cx="10227807" cy="7785100"/>
          </a:xfrm>
        </p:grpSpPr>
        <p:cxnSp>
          <p:nvCxnSpPr>
            <p:cNvPr id="1166" name="Google Shape;1166;p67"/>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1167" name="Google Shape;1167;p67"/>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168" name="Google Shape;1168;p67"/>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1169" name="Google Shape;1169;p67"/>
            <p:cNvPicPr preferRelativeResize="0"/>
            <p:nvPr/>
          </p:nvPicPr>
          <p:blipFill rotWithShape="1">
            <a:blip r:embed="rId4">
              <a:alphaModFix/>
            </a:blip>
            <a:srcRect b="0" l="0" r="0" t="0"/>
            <a:stretch/>
          </p:blipFill>
          <p:spPr>
            <a:xfrm>
              <a:off x="495300" y="1930399"/>
              <a:ext cx="204192" cy="183773"/>
            </a:xfrm>
            <a:prstGeom prst="rect">
              <a:avLst/>
            </a:prstGeom>
            <a:noFill/>
            <a:ln>
              <a:noFill/>
            </a:ln>
          </p:spPr>
        </p:pic>
        <p:pic>
          <p:nvPicPr>
            <p:cNvPr id="1170" name="Google Shape;1170;p67"/>
            <p:cNvPicPr preferRelativeResize="0"/>
            <p:nvPr/>
          </p:nvPicPr>
          <p:blipFill rotWithShape="1">
            <a:blip r:embed="rId4">
              <a:alphaModFix/>
            </a:blip>
            <a:srcRect b="0" l="0" r="0" t="0"/>
            <a:stretch/>
          </p:blipFill>
          <p:spPr>
            <a:xfrm>
              <a:off x="495300" y="2438399"/>
              <a:ext cx="204192" cy="183773"/>
            </a:xfrm>
            <a:prstGeom prst="rect">
              <a:avLst/>
            </a:prstGeom>
            <a:noFill/>
            <a:ln>
              <a:noFill/>
            </a:ln>
          </p:spPr>
        </p:pic>
        <p:pic>
          <p:nvPicPr>
            <p:cNvPr id="1171" name="Google Shape;1171;p67"/>
            <p:cNvPicPr preferRelativeResize="0"/>
            <p:nvPr/>
          </p:nvPicPr>
          <p:blipFill rotWithShape="1">
            <a:blip r:embed="rId5">
              <a:alphaModFix/>
            </a:blip>
            <a:srcRect b="0" l="0" r="0" t="0"/>
            <a:stretch/>
          </p:blipFill>
          <p:spPr>
            <a:xfrm>
              <a:off x="5740400" y="4216400"/>
              <a:ext cx="3879453" cy="2601165"/>
            </a:xfrm>
            <a:prstGeom prst="rect">
              <a:avLst/>
            </a:prstGeom>
            <a:noFill/>
            <a:ln>
              <a:noFill/>
            </a:ln>
          </p:spPr>
        </p:pic>
        <p:sp>
          <p:nvSpPr>
            <p:cNvPr id="1172" name="Google Shape;1172;p67"/>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173" name="Google Shape;1173;p67"/>
            <p:cNvSpPr txBox="1"/>
            <p:nvPr/>
          </p:nvSpPr>
          <p:spPr>
            <a:xfrm>
              <a:off x="3371570" y="838200"/>
              <a:ext cx="3826637"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Long Method </a:t>
              </a:r>
              <a:endParaRPr/>
            </a:p>
          </p:txBody>
        </p:sp>
        <p:sp>
          <p:nvSpPr>
            <p:cNvPr id="1174" name="Google Shape;1174;p67"/>
            <p:cNvSpPr txBox="1"/>
            <p:nvPr/>
          </p:nvSpPr>
          <p:spPr>
            <a:xfrm>
              <a:off x="825500" y="1841500"/>
              <a:ext cx="6894381" cy="266700"/>
            </a:xfrm>
            <a:prstGeom prst="rect">
              <a:avLst/>
            </a:prstGeom>
            <a:noFill/>
            <a:ln>
              <a:noFill/>
            </a:ln>
          </p:spPr>
          <p:txBody>
            <a:bodyPr anchorCtr="0" anchor="t" bIns="0" lIns="0" spcFirstLastPara="1" rIns="0" wrap="square" tIns="0">
              <a:noAutofit/>
            </a:bodyPr>
            <a:lstStyle/>
            <a:p>
              <a:pPr indent="0" lvl="0" marL="0" marR="0" rtl="0" algn="l">
                <a:lnSpc>
                  <a:spcPct val="106114"/>
                </a:lnSpc>
                <a:spcBef>
                  <a:spcPts val="0"/>
                </a:spcBef>
                <a:spcAft>
                  <a:spcPts val="0"/>
                </a:spcAft>
                <a:buNone/>
              </a:pPr>
              <a:r>
                <a:rPr lang="en-US" sz="1979">
                  <a:solidFill>
                    <a:schemeClr val="dk1"/>
                  </a:solidFill>
                  <a:latin typeface="Times New Roman"/>
                  <a:ea typeface="Times New Roman"/>
                  <a:cs typeface="Times New Roman"/>
                  <a:sym typeface="Times New Roman"/>
                </a:rPr>
                <a:t>A method is long when it is too hard to quickly comprehend.   </a:t>
              </a:r>
              <a:endParaRPr/>
            </a:p>
          </p:txBody>
        </p:sp>
        <p:sp>
          <p:nvSpPr>
            <p:cNvPr id="1175" name="Google Shape;1175;p67"/>
            <p:cNvSpPr txBox="1"/>
            <p:nvPr/>
          </p:nvSpPr>
          <p:spPr>
            <a:xfrm>
              <a:off x="825500" y="2349500"/>
              <a:ext cx="8541094" cy="571500"/>
            </a:xfrm>
            <a:prstGeom prst="rect">
              <a:avLst/>
            </a:prstGeom>
            <a:noFill/>
            <a:ln>
              <a:noFill/>
            </a:ln>
          </p:spPr>
          <p:txBody>
            <a:bodyPr anchorCtr="0" anchor="t" bIns="0" lIns="0" spcFirstLastPara="1" rIns="0" wrap="square" tIns="0">
              <a:noAutofit/>
            </a:bodyPr>
            <a:lstStyle/>
            <a:p>
              <a:pPr indent="0" lvl="0" marL="0" marR="0" rtl="0" algn="l">
                <a:lnSpc>
                  <a:spcPct val="121273"/>
                </a:lnSpc>
                <a:spcBef>
                  <a:spcPts val="0"/>
                </a:spcBef>
                <a:spcAft>
                  <a:spcPts val="0"/>
                </a:spcAft>
                <a:buNone/>
              </a:pPr>
              <a:r>
                <a:rPr lang="en-US" sz="1979">
                  <a:solidFill>
                    <a:schemeClr val="dk1"/>
                  </a:solidFill>
                  <a:latin typeface="Times New Roman"/>
                  <a:ea typeface="Times New Roman"/>
                  <a:cs typeface="Times New Roman"/>
                  <a:sym typeface="Times New Roman"/>
                </a:rPr>
                <a:t> Long methods tend to hide behavior that ought to be shared, which leads to  duplicated code in other methods or classes.  </a:t>
              </a:r>
              <a:endParaRPr/>
            </a:p>
          </p:txBody>
        </p:sp>
        <p:sp>
          <p:nvSpPr>
            <p:cNvPr id="1176" name="Google Shape;1176;p67"/>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1177" name="Google Shape;1177;p67"/>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89 </a:t>
              </a:r>
              <a:endParaRPr/>
            </a:p>
          </p:txBody>
        </p:sp>
        <p:sp>
          <p:nvSpPr>
            <p:cNvPr id="1178" name="Google Shape;1178;p67"/>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pic>
        <p:nvPicPr>
          <p:cNvPr id="1183" name="Google Shape;1183;p68"/>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1184" name="Google Shape;1184;p68"/>
          <p:cNvGrpSpPr/>
          <p:nvPr/>
        </p:nvGrpSpPr>
        <p:grpSpPr>
          <a:xfrm>
            <a:off x="0" y="0"/>
            <a:ext cx="10227807" cy="7785100"/>
            <a:chOff x="0" y="0"/>
            <a:chExt cx="10227807" cy="7785100"/>
          </a:xfrm>
        </p:grpSpPr>
        <p:cxnSp>
          <p:nvCxnSpPr>
            <p:cNvPr id="1185" name="Google Shape;1185;p68"/>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1186" name="Google Shape;1186;p68"/>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187" name="Google Shape;1187;p68"/>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1188" name="Google Shape;1188;p68"/>
            <p:cNvPicPr preferRelativeResize="0"/>
            <p:nvPr/>
          </p:nvPicPr>
          <p:blipFill rotWithShape="1">
            <a:blip r:embed="rId4">
              <a:alphaModFix/>
            </a:blip>
            <a:srcRect b="0" l="0" r="0" t="0"/>
            <a:stretch/>
          </p:blipFill>
          <p:spPr>
            <a:xfrm>
              <a:off x="495300" y="1930399"/>
              <a:ext cx="204192" cy="183773"/>
            </a:xfrm>
            <a:prstGeom prst="rect">
              <a:avLst/>
            </a:prstGeom>
            <a:noFill/>
            <a:ln>
              <a:noFill/>
            </a:ln>
          </p:spPr>
        </p:pic>
        <p:pic>
          <p:nvPicPr>
            <p:cNvPr id="1189" name="Google Shape;1189;p68"/>
            <p:cNvPicPr preferRelativeResize="0"/>
            <p:nvPr/>
          </p:nvPicPr>
          <p:blipFill rotWithShape="1">
            <a:blip r:embed="rId4">
              <a:alphaModFix/>
            </a:blip>
            <a:srcRect b="0" l="0" r="0" t="0"/>
            <a:stretch/>
          </p:blipFill>
          <p:spPr>
            <a:xfrm>
              <a:off x="495300" y="2438399"/>
              <a:ext cx="204192" cy="183773"/>
            </a:xfrm>
            <a:prstGeom prst="rect">
              <a:avLst/>
            </a:prstGeom>
            <a:noFill/>
            <a:ln>
              <a:noFill/>
            </a:ln>
          </p:spPr>
        </p:pic>
        <p:pic>
          <p:nvPicPr>
            <p:cNvPr id="1190" name="Google Shape;1190;p68"/>
            <p:cNvPicPr preferRelativeResize="0"/>
            <p:nvPr/>
          </p:nvPicPr>
          <p:blipFill rotWithShape="1">
            <a:blip r:embed="rId4">
              <a:alphaModFix/>
            </a:blip>
            <a:srcRect b="0" l="0" r="0" t="0"/>
            <a:stretch/>
          </p:blipFill>
          <p:spPr>
            <a:xfrm>
              <a:off x="495300" y="3251199"/>
              <a:ext cx="204192" cy="183773"/>
            </a:xfrm>
            <a:prstGeom prst="rect">
              <a:avLst/>
            </a:prstGeom>
            <a:noFill/>
            <a:ln>
              <a:noFill/>
            </a:ln>
          </p:spPr>
        </p:pic>
        <p:pic>
          <p:nvPicPr>
            <p:cNvPr id="1191" name="Google Shape;1191;p68"/>
            <p:cNvPicPr preferRelativeResize="0"/>
            <p:nvPr/>
          </p:nvPicPr>
          <p:blipFill rotWithShape="1">
            <a:blip r:embed="rId5">
              <a:alphaModFix/>
            </a:blip>
            <a:srcRect b="0" l="0" r="0" t="0"/>
            <a:stretch/>
          </p:blipFill>
          <p:spPr>
            <a:xfrm>
              <a:off x="5740400" y="4216400"/>
              <a:ext cx="3879453" cy="2601165"/>
            </a:xfrm>
            <a:prstGeom prst="rect">
              <a:avLst/>
            </a:prstGeom>
            <a:noFill/>
            <a:ln>
              <a:noFill/>
            </a:ln>
          </p:spPr>
        </p:pic>
        <p:sp>
          <p:nvSpPr>
            <p:cNvPr id="1192" name="Google Shape;1192;p68"/>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193" name="Google Shape;1193;p68"/>
            <p:cNvSpPr txBox="1"/>
            <p:nvPr/>
          </p:nvSpPr>
          <p:spPr>
            <a:xfrm>
              <a:off x="3371570" y="838200"/>
              <a:ext cx="3826637"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Long Method </a:t>
              </a:r>
              <a:endParaRPr/>
            </a:p>
          </p:txBody>
        </p:sp>
        <p:sp>
          <p:nvSpPr>
            <p:cNvPr id="1194" name="Google Shape;1194;p68"/>
            <p:cNvSpPr txBox="1"/>
            <p:nvPr/>
          </p:nvSpPr>
          <p:spPr>
            <a:xfrm>
              <a:off x="825500" y="1841500"/>
              <a:ext cx="6894381" cy="266700"/>
            </a:xfrm>
            <a:prstGeom prst="rect">
              <a:avLst/>
            </a:prstGeom>
            <a:noFill/>
            <a:ln>
              <a:noFill/>
            </a:ln>
          </p:spPr>
          <p:txBody>
            <a:bodyPr anchorCtr="0" anchor="t" bIns="0" lIns="0" spcFirstLastPara="1" rIns="0" wrap="square" tIns="0">
              <a:noAutofit/>
            </a:bodyPr>
            <a:lstStyle/>
            <a:p>
              <a:pPr indent="0" lvl="0" marL="0" marR="0" rtl="0" algn="l">
                <a:lnSpc>
                  <a:spcPct val="106114"/>
                </a:lnSpc>
                <a:spcBef>
                  <a:spcPts val="0"/>
                </a:spcBef>
                <a:spcAft>
                  <a:spcPts val="0"/>
                </a:spcAft>
                <a:buNone/>
              </a:pPr>
              <a:r>
                <a:rPr lang="en-US" sz="1979">
                  <a:solidFill>
                    <a:schemeClr val="dk1"/>
                  </a:solidFill>
                  <a:latin typeface="Times New Roman"/>
                  <a:ea typeface="Times New Roman"/>
                  <a:cs typeface="Times New Roman"/>
                  <a:sym typeface="Times New Roman"/>
                </a:rPr>
                <a:t>A method is long when it is too hard to quickly comprehend.   </a:t>
              </a:r>
              <a:endParaRPr/>
            </a:p>
          </p:txBody>
        </p:sp>
        <p:sp>
          <p:nvSpPr>
            <p:cNvPr id="1195" name="Google Shape;1195;p68"/>
            <p:cNvSpPr txBox="1"/>
            <p:nvPr/>
          </p:nvSpPr>
          <p:spPr>
            <a:xfrm>
              <a:off x="825500" y="2349500"/>
              <a:ext cx="8541094" cy="1384300"/>
            </a:xfrm>
            <a:prstGeom prst="rect">
              <a:avLst/>
            </a:prstGeom>
            <a:noFill/>
            <a:ln>
              <a:noFill/>
            </a:ln>
          </p:spPr>
          <p:txBody>
            <a:bodyPr anchorCtr="0" anchor="t" bIns="0" lIns="0" spcFirstLastPara="1" rIns="0" wrap="square" tIns="0">
              <a:noAutofit/>
            </a:bodyPr>
            <a:lstStyle/>
            <a:p>
              <a:pPr indent="0" lvl="0" marL="0" marR="0" rtl="0" algn="l">
                <a:lnSpc>
                  <a:spcPct val="121273"/>
                </a:lnSpc>
                <a:spcBef>
                  <a:spcPts val="0"/>
                </a:spcBef>
                <a:spcAft>
                  <a:spcPts val="0"/>
                </a:spcAft>
                <a:buNone/>
              </a:pPr>
              <a:r>
                <a:rPr lang="en-US" sz="1979">
                  <a:solidFill>
                    <a:schemeClr val="dk1"/>
                  </a:solidFill>
                  <a:latin typeface="Times New Roman"/>
                  <a:ea typeface="Times New Roman"/>
                  <a:cs typeface="Times New Roman"/>
                  <a:sym typeface="Times New Roman"/>
                </a:rPr>
                <a:t> Long methods tend to hide behavior that ought to be shared, which leads to  duplicated code in other methods or classes. </a:t>
              </a:r>
              <a:endParaRPr/>
            </a:p>
            <a:p>
              <a:pPr indent="0" lvl="0" marL="0" marR="0" rtl="0" algn="l">
                <a:lnSpc>
                  <a:spcPct val="106114"/>
                </a:lnSpc>
                <a:spcBef>
                  <a:spcPts val="1500"/>
                </a:spcBef>
                <a:spcAft>
                  <a:spcPts val="0"/>
                </a:spcAft>
                <a:buNone/>
              </a:pPr>
              <a:r>
                <a:rPr lang="en-US" sz="1979">
                  <a:solidFill>
                    <a:schemeClr val="dk1"/>
                  </a:solidFill>
                  <a:latin typeface="Times New Roman"/>
                  <a:ea typeface="Times New Roman"/>
                  <a:cs typeface="Times New Roman"/>
                  <a:sym typeface="Times New Roman"/>
                </a:rPr>
                <a:t>Good OO code is easiest to understand and maintain with shorter methods </a:t>
              </a:r>
              <a:endParaRPr/>
            </a:p>
            <a:p>
              <a:pPr indent="0" lvl="0" marL="0" marR="0" rtl="0" algn="l">
                <a:lnSpc>
                  <a:spcPct val="106114"/>
                </a:lnSpc>
                <a:spcBef>
                  <a:spcPts val="300"/>
                </a:spcBef>
                <a:spcAft>
                  <a:spcPts val="0"/>
                </a:spcAft>
                <a:buNone/>
              </a:pPr>
              <a:r>
                <a:rPr lang="en-US" sz="1979">
                  <a:solidFill>
                    <a:schemeClr val="dk1"/>
                  </a:solidFill>
                  <a:latin typeface="Times New Roman"/>
                  <a:ea typeface="Times New Roman"/>
                  <a:cs typeface="Times New Roman"/>
                  <a:sym typeface="Times New Roman"/>
                </a:rPr>
                <a:t>with good names </a:t>
              </a:r>
              <a:endParaRPr/>
            </a:p>
          </p:txBody>
        </p:sp>
        <p:sp>
          <p:nvSpPr>
            <p:cNvPr id="1196" name="Google Shape;1196;p68"/>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1197" name="Google Shape;1197;p68"/>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89 </a:t>
              </a:r>
              <a:endParaRPr/>
            </a:p>
          </p:txBody>
        </p:sp>
        <p:sp>
          <p:nvSpPr>
            <p:cNvPr id="1198" name="Google Shape;1198;p68"/>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pic>
        <p:nvPicPr>
          <p:cNvPr id="1203" name="Google Shape;1203;p69"/>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1204" name="Google Shape;1204;p69"/>
          <p:cNvGrpSpPr/>
          <p:nvPr/>
        </p:nvGrpSpPr>
        <p:grpSpPr>
          <a:xfrm>
            <a:off x="0" y="0"/>
            <a:ext cx="10227807" cy="7785100"/>
            <a:chOff x="0" y="0"/>
            <a:chExt cx="10227807" cy="7785100"/>
          </a:xfrm>
        </p:grpSpPr>
        <p:cxnSp>
          <p:nvCxnSpPr>
            <p:cNvPr id="1205" name="Google Shape;1205;p69"/>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1206" name="Google Shape;1206;p69"/>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207" name="Google Shape;1207;p69"/>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1208" name="Google Shape;1208;p69"/>
            <p:cNvPicPr preferRelativeResize="0"/>
            <p:nvPr/>
          </p:nvPicPr>
          <p:blipFill rotWithShape="1">
            <a:blip r:embed="rId4">
              <a:alphaModFix/>
            </a:blip>
            <a:srcRect b="0" l="0" r="0" t="0"/>
            <a:stretch/>
          </p:blipFill>
          <p:spPr>
            <a:xfrm>
              <a:off x="495300" y="1930399"/>
              <a:ext cx="204192" cy="183773"/>
            </a:xfrm>
            <a:prstGeom prst="rect">
              <a:avLst/>
            </a:prstGeom>
            <a:noFill/>
            <a:ln>
              <a:noFill/>
            </a:ln>
          </p:spPr>
        </p:pic>
        <p:pic>
          <p:nvPicPr>
            <p:cNvPr id="1209" name="Google Shape;1209;p69"/>
            <p:cNvPicPr preferRelativeResize="0"/>
            <p:nvPr/>
          </p:nvPicPr>
          <p:blipFill rotWithShape="1">
            <a:blip r:embed="rId4">
              <a:alphaModFix/>
            </a:blip>
            <a:srcRect b="0" l="0" r="0" t="0"/>
            <a:stretch/>
          </p:blipFill>
          <p:spPr>
            <a:xfrm>
              <a:off x="495300" y="2438399"/>
              <a:ext cx="204192" cy="183773"/>
            </a:xfrm>
            <a:prstGeom prst="rect">
              <a:avLst/>
            </a:prstGeom>
            <a:noFill/>
            <a:ln>
              <a:noFill/>
            </a:ln>
          </p:spPr>
        </p:pic>
        <p:pic>
          <p:nvPicPr>
            <p:cNvPr id="1210" name="Google Shape;1210;p69"/>
            <p:cNvPicPr preferRelativeResize="0"/>
            <p:nvPr/>
          </p:nvPicPr>
          <p:blipFill rotWithShape="1">
            <a:blip r:embed="rId4">
              <a:alphaModFix/>
            </a:blip>
            <a:srcRect b="0" l="0" r="0" t="0"/>
            <a:stretch/>
          </p:blipFill>
          <p:spPr>
            <a:xfrm>
              <a:off x="495300" y="3251199"/>
              <a:ext cx="204192" cy="183773"/>
            </a:xfrm>
            <a:prstGeom prst="rect">
              <a:avLst/>
            </a:prstGeom>
            <a:noFill/>
            <a:ln>
              <a:noFill/>
            </a:ln>
          </p:spPr>
        </p:pic>
        <p:pic>
          <p:nvPicPr>
            <p:cNvPr id="1211" name="Google Shape;1211;p69"/>
            <p:cNvPicPr preferRelativeResize="0"/>
            <p:nvPr/>
          </p:nvPicPr>
          <p:blipFill rotWithShape="1">
            <a:blip r:embed="rId4">
              <a:alphaModFix/>
            </a:blip>
            <a:srcRect b="0" l="0" r="0" t="0"/>
            <a:stretch/>
          </p:blipFill>
          <p:spPr>
            <a:xfrm>
              <a:off x="495300" y="4063999"/>
              <a:ext cx="204192" cy="183773"/>
            </a:xfrm>
            <a:prstGeom prst="rect">
              <a:avLst/>
            </a:prstGeom>
            <a:noFill/>
            <a:ln>
              <a:noFill/>
            </a:ln>
          </p:spPr>
        </p:pic>
        <p:pic>
          <p:nvPicPr>
            <p:cNvPr id="1212" name="Google Shape;1212;p69"/>
            <p:cNvPicPr preferRelativeResize="0"/>
            <p:nvPr/>
          </p:nvPicPr>
          <p:blipFill rotWithShape="1">
            <a:blip r:embed="rId4">
              <a:alphaModFix/>
            </a:blip>
            <a:srcRect b="0" l="0" r="0" t="0"/>
            <a:stretch/>
          </p:blipFill>
          <p:spPr>
            <a:xfrm>
              <a:off x="685800" y="4467607"/>
              <a:ext cx="204192" cy="183773"/>
            </a:xfrm>
            <a:prstGeom prst="rect">
              <a:avLst/>
            </a:prstGeom>
            <a:noFill/>
            <a:ln>
              <a:noFill/>
            </a:ln>
          </p:spPr>
        </p:pic>
        <p:pic>
          <p:nvPicPr>
            <p:cNvPr id="1213" name="Google Shape;1213;p69"/>
            <p:cNvPicPr preferRelativeResize="0"/>
            <p:nvPr/>
          </p:nvPicPr>
          <p:blipFill rotWithShape="1">
            <a:blip r:embed="rId4">
              <a:alphaModFix/>
            </a:blip>
            <a:srcRect b="0" l="0" r="0" t="0"/>
            <a:stretch/>
          </p:blipFill>
          <p:spPr>
            <a:xfrm>
              <a:off x="685800" y="4937132"/>
              <a:ext cx="204192" cy="183773"/>
            </a:xfrm>
            <a:prstGeom prst="rect">
              <a:avLst/>
            </a:prstGeom>
            <a:noFill/>
            <a:ln>
              <a:noFill/>
            </a:ln>
          </p:spPr>
        </p:pic>
        <p:pic>
          <p:nvPicPr>
            <p:cNvPr id="1214" name="Google Shape;1214;p69"/>
            <p:cNvPicPr preferRelativeResize="0"/>
            <p:nvPr/>
          </p:nvPicPr>
          <p:blipFill rotWithShape="1">
            <a:blip r:embed="rId4">
              <a:alphaModFix/>
            </a:blip>
            <a:srcRect b="0" l="0" r="0" t="0"/>
            <a:stretch/>
          </p:blipFill>
          <p:spPr>
            <a:xfrm>
              <a:off x="685800" y="5365760"/>
              <a:ext cx="204192" cy="183773"/>
            </a:xfrm>
            <a:prstGeom prst="rect">
              <a:avLst/>
            </a:prstGeom>
            <a:noFill/>
            <a:ln>
              <a:noFill/>
            </a:ln>
          </p:spPr>
        </p:pic>
        <p:pic>
          <p:nvPicPr>
            <p:cNvPr id="1215" name="Google Shape;1215;p69"/>
            <p:cNvPicPr preferRelativeResize="0"/>
            <p:nvPr/>
          </p:nvPicPr>
          <p:blipFill rotWithShape="1">
            <a:blip r:embed="rId4">
              <a:alphaModFix/>
            </a:blip>
            <a:srcRect b="0" l="0" r="0" t="0"/>
            <a:stretch/>
          </p:blipFill>
          <p:spPr>
            <a:xfrm>
              <a:off x="685800" y="5824929"/>
              <a:ext cx="204192" cy="183773"/>
            </a:xfrm>
            <a:prstGeom prst="rect">
              <a:avLst/>
            </a:prstGeom>
            <a:noFill/>
            <a:ln>
              <a:noFill/>
            </a:ln>
          </p:spPr>
        </p:pic>
        <p:pic>
          <p:nvPicPr>
            <p:cNvPr id="1216" name="Google Shape;1216;p69"/>
            <p:cNvPicPr preferRelativeResize="0"/>
            <p:nvPr/>
          </p:nvPicPr>
          <p:blipFill rotWithShape="1">
            <a:blip r:embed="rId4">
              <a:alphaModFix/>
            </a:blip>
            <a:srcRect b="0" l="0" r="0" t="0"/>
            <a:stretch/>
          </p:blipFill>
          <p:spPr>
            <a:xfrm>
              <a:off x="685800" y="6294454"/>
              <a:ext cx="204192" cy="183772"/>
            </a:xfrm>
            <a:prstGeom prst="rect">
              <a:avLst/>
            </a:prstGeom>
            <a:noFill/>
            <a:ln>
              <a:noFill/>
            </a:ln>
          </p:spPr>
        </p:pic>
        <p:pic>
          <p:nvPicPr>
            <p:cNvPr id="1217" name="Google Shape;1217;p69"/>
            <p:cNvPicPr preferRelativeResize="0"/>
            <p:nvPr/>
          </p:nvPicPr>
          <p:blipFill rotWithShape="1">
            <a:blip r:embed="rId4">
              <a:alphaModFix/>
            </a:blip>
            <a:srcRect b="0" l="0" r="0" t="0"/>
            <a:stretch/>
          </p:blipFill>
          <p:spPr>
            <a:xfrm>
              <a:off x="685800" y="6723082"/>
              <a:ext cx="204192" cy="183772"/>
            </a:xfrm>
            <a:prstGeom prst="rect">
              <a:avLst/>
            </a:prstGeom>
            <a:noFill/>
            <a:ln>
              <a:noFill/>
            </a:ln>
          </p:spPr>
        </p:pic>
        <p:pic>
          <p:nvPicPr>
            <p:cNvPr id="1218" name="Google Shape;1218;p69"/>
            <p:cNvPicPr preferRelativeResize="0"/>
            <p:nvPr/>
          </p:nvPicPr>
          <p:blipFill rotWithShape="1">
            <a:blip r:embed="rId5">
              <a:alphaModFix/>
            </a:blip>
            <a:srcRect b="0" l="0" r="0" t="0"/>
            <a:stretch/>
          </p:blipFill>
          <p:spPr>
            <a:xfrm>
              <a:off x="5740400" y="4216400"/>
              <a:ext cx="3879453" cy="2601165"/>
            </a:xfrm>
            <a:prstGeom prst="rect">
              <a:avLst/>
            </a:prstGeom>
            <a:noFill/>
            <a:ln>
              <a:noFill/>
            </a:ln>
          </p:spPr>
        </p:pic>
        <p:sp>
          <p:nvSpPr>
            <p:cNvPr id="1219" name="Google Shape;1219;p69"/>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220" name="Google Shape;1220;p69"/>
            <p:cNvSpPr txBox="1"/>
            <p:nvPr/>
          </p:nvSpPr>
          <p:spPr>
            <a:xfrm>
              <a:off x="3371570" y="838200"/>
              <a:ext cx="3826637"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Long Method </a:t>
              </a:r>
              <a:endParaRPr/>
            </a:p>
          </p:txBody>
        </p:sp>
        <p:sp>
          <p:nvSpPr>
            <p:cNvPr id="1221" name="Google Shape;1221;p69"/>
            <p:cNvSpPr txBox="1"/>
            <p:nvPr/>
          </p:nvSpPr>
          <p:spPr>
            <a:xfrm>
              <a:off x="825500" y="1841500"/>
              <a:ext cx="6894381" cy="266700"/>
            </a:xfrm>
            <a:prstGeom prst="rect">
              <a:avLst/>
            </a:prstGeom>
            <a:noFill/>
            <a:ln>
              <a:noFill/>
            </a:ln>
          </p:spPr>
          <p:txBody>
            <a:bodyPr anchorCtr="0" anchor="t" bIns="0" lIns="0" spcFirstLastPara="1" rIns="0" wrap="square" tIns="0">
              <a:noAutofit/>
            </a:bodyPr>
            <a:lstStyle/>
            <a:p>
              <a:pPr indent="0" lvl="0" marL="0" marR="0" rtl="0" algn="l">
                <a:lnSpc>
                  <a:spcPct val="106114"/>
                </a:lnSpc>
                <a:spcBef>
                  <a:spcPts val="0"/>
                </a:spcBef>
                <a:spcAft>
                  <a:spcPts val="0"/>
                </a:spcAft>
                <a:buNone/>
              </a:pPr>
              <a:r>
                <a:rPr lang="en-US" sz="1979">
                  <a:solidFill>
                    <a:schemeClr val="dk1"/>
                  </a:solidFill>
                  <a:latin typeface="Times New Roman"/>
                  <a:ea typeface="Times New Roman"/>
                  <a:cs typeface="Times New Roman"/>
                  <a:sym typeface="Times New Roman"/>
                </a:rPr>
                <a:t>A method is long when it is too hard to quickly comprehend.   </a:t>
              </a:r>
              <a:endParaRPr/>
            </a:p>
          </p:txBody>
        </p:sp>
        <p:sp>
          <p:nvSpPr>
            <p:cNvPr id="1222" name="Google Shape;1222;p69"/>
            <p:cNvSpPr txBox="1"/>
            <p:nvPr/>
          </p:nvSpPr>
          <p:spPr>
            <a:xfrm>
              <a:off x="825500" y="2349500"/>
              <a:ext cx="8541094" cy="1384300"/>
            </a:xfrm>
            <a:prstGeom prst="rect">
              <a:avLst/>
            </a:prstGeom>
            <a:noFill/>
            <a:ln>
              <a:noFill/>
            </a:ln>
          </p:spPr>
          <p:txBody>
            <a:bodyPr anchorCtr="0" anchor="t" bIns="0" lIns="0" spcFirstLastPara="1" rIns="0" wrap="square" tIns="0">
              <a:noAutofit/>
            </a:bodyPr>
            <a:lstStyle/>
            <a:p>
              <a:pPr indent="0" lvl="0" marL="0" marR="0" rtl="0" algn="l">
                <a:lnSpc>
                  <a:spcPct val="121273"/>
                </a:lnSpc>
                <a:spcBef>
                  <a:spcPts val="0"/>
                </a:spcBef>
                <a:spcAft>
                  <a:spcPts val="0"/>
                </a:spcAft>
                <a:buNone/>
              </a:pPr>
              <a:r>
                <a:rPr lang="en-US" sz="1979">
                  <a:solidFill>
                    <a:schemeClr val="dk1"/>
                  </a:solidFill>
                  <a:latin typeface="Times New Roman"/>
                  <a:ea typeface="Times New Roman"/>
                  <a:cs typeface="Times New Roman"/>
                  <a:sym typeface="Times New Roman"/>
                </a:rPr>
                <a:t> Long methods tend to hide behavior that ought to be shared, which leads to  duplicated code in other methods or classes. </a:t>
              </a:r>
              <a:endParaRPr/>
            </a:p>
            <a:p>
              <a:pPr indent="0" lvl="0" marL="0" marR="0" rtl="0" algn="l">
                <a:lnSpc>
                  <a:spcPct val="106114"/>
                </a:lnSpc>
                <a:spcBef>
                  <a:spcPts val="1500"/>
                </a:spcBef>
                <a:spcAft>
                  <a:spcPts val="0"/>
                </a:spcAft>
                <a:buNone/>
              </a:pPr>
              <a:r>
                <a:rPr lang="en-US" sz="1979">
                  <a:solidFill>
                    <a:schemeClr val="dk1"/>
                  </a:solidFill>
                  <a:latin typeface="Times New Roman"/>
                  <a:ea typeface="Times New Roman"/>
                  <a:cs typeface="Times New Roman"/>
                  <a:sym typeface="Times New Roman"/>
                </a:rPr>
                <a:t>Good OO code is easiest to understand and maintain with shorter methods </a:t>
              </a:r>
              <a:endParaRPr/>
            </a:p>
            <a:p>
              <a:pPr indent="0" lvl="0" marL="0" marR="0" rtl="0" algn="l">
                <a:lnSpc>
                  <a:spcPct val="106114"/>
                </a:lnSpc>
                <a:spcBef>
                  <a:spcPts val="300"/>
                </a:spcBef>
                <a:spcAft>
                  <a:spcPts val="0"/>
                </a:spcAft>
                <a:buNone/>
              </a:pPr>
              <a:r>
                <a:rPr lang="en-US" sz="1979">
                  <a:solidFill>
                    <a:schemeClr val="dk1"/>
                  </a:solidFill>
                  <a:latin typeface="Times New Roman"/>
                  <a:ea typeface="Times New Roman"/>
                  <a:cs typeface="Times New Roman"/>
                  <a:sym typeface="Times New Roman"/>
                </a:rPr>
                <a:t>with good names </a:t>
              </a:r>
              <a:endParaRPr/>
            </a:p>
          </p:txBody>
        </p:sp>
        <p:sp>
          <p:nvSpPr>
            <p:cNvPr id="1223" name="Google Shape;1223;p69"/>
            <p:cNvSpPr txBox="1"/>
            <p:nvPr/>
          </p:nvSpPr>
          <p:spPr>
            <a:xfrm>
              <a:off x="939800" y="3975100"/>
              <a:ext cx="4245924" cy="3314700"/>
            </a:xfrm>
            <a:prstGeom prst="rect">
              <a:avLst/>
            </a:prstGeom>
            <a:noFill/>
            <a:ln>
              <a:noFill/>
            </a:ln>
          </p:spPr>
          <p:txBody>
            <a:bodyPr anchorCtr="0" anchor="t" bIns="0" lIns="0" spcFirstLastPara="1" rIns="0" wrap="square" tIns="0">
              <a:noAutofit/>
            </a:bodyPr>
            <a:lstStyle/>
            <a:p>
              <a:pPr indent="0" lvl="0" marL="0" marR="0" rtl="0" algn="l">
                <a:lnSpc>
                  <a:spcPct val="106114"/>
                </a:lnSpc>
                <a:spcBef>
                  <a:spcPts val="0"/>
                </a:spcBef>
                <a:spcAft>
                  <a:spcPts val="0"/>
                </a:spcAft>
                <a:buNone/>
              </a:pPr>
              <a:r>
                <a:rPr lang="en-US" sz="1979">
                  <a:solidFill>
                    <a:schemeClr val="dk1"/>
                  </a:solidFill>
                  <a:latin typeface="Times New Roman"/>
                  <a:ea typeface="Times New Roman"/>
                  <a:cs typeface="Times New Roman"/>
                  <a:sym typeface="Times New Roman"/>
                </a:rPr>
                <a:t>Remedies:</a:t>
              </a:r>
              <a:endParaRPr/>
            </a:p>
            <a:p>
              <a:pPr indent="152400" lvl="0" marL="0" marR="0" rtl="0" algn="l">
                <a:lnSpc>
                  <a:spcPct val="106114"/>
                </a:lnSpc>
                <a:spcBef>
                  <a:spcPts val="1500"/>
                </a:spcBef>
                <a:spcAft>
                  <a:spcPts val="0"/>
                </a:spcAft>
                <a:buNone/>
              </a:pPr>
              <a:r>
                <a:rPr lang="en-US" sz="1979">
                  <a:solidFill>
                    <a:schemeClr val="dk1"/>
                  </a:solidFill>
                  <a:latin typeface="Times New Roman"/>
                  <a:ea typeface="Times New Roman"/>
                  <a:cs typeface="Times New Roman"/>
                  <a:sym typeface="Times New Roman"/>
                </a:rPr>
                <a:t>Extract Method</a:t>
              </a:r>
              <a:endParaRPr/>
            </a:p>
            <a:p>
              <a:pPr indent="152400" lvl="0" marL="0" marR="0" rtl="0" algn="l">
                <a:lnSpc>
                  <a:spcPct val="106114"/>
                </a:lnSpc>
                <a:spcBef>
                  <a:spcPts val="1500"/>
                </a:spcBef>
                <a:spcAft>
                  <a:spcPts val="0"/>
                </a:spcAft>
                <a:buNone/>
              </a:pPr>
              <a:r>
                <a:rPr lang="en-US" sz="1979">
                  <a:solidFill>
                    <a:schemeClr val="dk1"/>
                  </a:solidFill>
                  <a:latin typeface="Times New Roman"/>
                  <a:ea typeface="Times New Roman"/>
                  <a:cs typeface="Times New Roman"/>
                  <a:sym typeface="Times New Roman"/>
                </a:rPr>
                <a:t>Replace Temp with Query</a:t>
              </a:r>
              <a:endParaRPr/>
            </a:p>
            <a:p>
              <a:pPr indent="152400" lvl="0" marL="0" marR="0" rtl="0" algn="l">
                <a:lnSpc>
                  <a:spcPct val="106114"/>
                </a:lnSpc>
                <a:spcBef>
                  <a:spcPts val="1500"/>
                </a:spcBef>
                <a:spcAft>
                  <a:spcPts val="0"/>
                </a:spcAft>
                <a:buNone/>
              </a:pPr>
              <a:r>
                <a:rPr lang="en-US" sz="1979">
                  <a:solidFill>
                    <a:schemeClr val="dk1"/>
                  </a:solidFill>
                  <a:latin typeface="Times New Roman"/>
                  <a:ea typeface="Times New Roman"/>
                  <a:cs typeface="Times New Roman"/>
                  <a:sym typeface="Times New Roman"/>
                </a:rPr>
                <a:t>Introduce Parameter Object</a:t>
              </a:r>
              <a:endParaRPr/>
            </a:p>
            <a:p>
              <a:pPr indent="152400" lvl="0" marL="0" marR="0" rtl="0" algn="l">
                <a:lnSpc>
                  <a:spcPct val="106114"/>
                </a:lnSpc>
                <a:spcBef>
                  <a:spcPts val="1500"/>
                </a:spcBef>
                <a:spcAft>
                  <a:spcPts val="0"/>
                </a:spcAft>
                <a:buNone/>
              </a:pPr>
              <a:r>
                <a:rPr lang="en-US" sz="1979">
                  <a:solidFill>
                    <a:schemeClr val="dk1"/>
                  </a:solidFill>
                  <a:latin typeface="Times New Roman"/>
                  <a:ea typeface="Times New Roman"/>
                  <a:cs typeface="Times New Roman"/>
                  <a:sym typeface="Times New Roman"/>
                </a:rPr>
                <a:t>Preserve Whole Object</a:t>
              </a:r>
              <a:endParaRPr/>
            </a:p>
            <a:p>
              <a:pPr indent="152400" lvl="0" marL="0" marR="0" rtl="0" algn="l">
                <a:lnSpc>
                  <a:spcPct val="106114"/>
                </a:lnSpc>
                <a:spcBef>
                  <a:spcPts val="1500"/>
                </a:spcBef>
                <a:spcAft>
                  <a:spcPts val="0"/>
                </a:spcAft>
                <a:buNone/>
              </a:pPr>
              <a:r>
                <a:rPr lang="en-US" sz="1979">
                  <a:solidFill>
                    <a:schemeClr val="dk1"/>
                  </a:solidFill>
                  <a:latin typeface="Times New Roman"/>
                  <a:ea typeface="Times New Roman"/>
                  <a:cs typeface="Times New Roman"/>
                  <a:sym typeface="Times New Roman"/>
                </a:rPr>
                <a:t>Replace Method with Method Object.</a:t>
              </a:r>
              <a:endParaRPr/>
            </a:p>
            <a:p>
              <a:pPr indent="152400" lvl="0" marL="0" marR="0" rtl="0" algn="l">
                <a:lnSpc>
                  <a:spcPct val="106114"/>
                </a:lnSpc>
                <a:spcBef>
                  <a:spcPts val="1500"/>
                </a:spcBef>
                <a:spcAft>
                  <a:spcPts val="0"/>
                </a:spcAft>
                <a:buNone/>
              </a:pPr>
              <a:r>
                <a:rPr lang="en-US" sz="1979">
                  <a:solidFill>
                    <a:schemeClr val="dk1"/>
                  </a:solidFill>
                  <a:latin typeface="Times New Roman"/>
                  <a:ea typeface="Times New Roman"/>
                  <a:cs typeface="Times New Roman"/>
                  <a:sym typeface="Times New Roman"/>
                </a:rPr>
                <a:t>Decompose Conditional </a:t>
              </a:r>
              <a:endParaRPr/>
            </a:p>
          </p:txBody>
        </p:sp>
        <p:sp>
          <p:nvSpPr>
            <p:cNvPr id="1224" name="Google Shape;1224;p69"/>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1225" name="Google Shape;1225;p69"/>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89 </a:t>
              </a:r>
              <a:endParaRPr/>
            </a:p>
          </p:txBody>
        </p:sp>
        <p:sp>
          <p:nvSpPr>
            <p:cNvPr id="1226" name="Google Shape;1226;p69"/>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pic>
        <p:nvPicPr>
          <p:cNvPr id="1231" name="Google Shape;1231;p70"/>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1232" name="Google Shape;1232;p70"/>
          <p:cNvGrpSpPr/>
          <p:nvPr/>
        </p:nvGrpSpPr>
        <p:grpSpPr>
          <a:xfrm>
            <a:off x="0" y="0"/>
            <a:ext cx="10227807" cy="7785100"/>
            <a:chOff x="0" y="0"/>
            <a:chExt cx="10227807" cy="7785100"/>
          </a:xfrm>
        </p:grpSpPr>
        <p:cxnSp>
          <p:nvCxnSpPr>
            <p:cNvPr id="1233" name="Google Shape;1233;p70"/>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1234" name="Google Shape;1234;p70"/>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235" name="Google Shape;1235;p70"/>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236" name="Google Shape;1236;p70"/>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237" name="Google Shape;1237;p70"/>
            <p:cNvSpPr txBox="1"/>
            <p:nvPr/>
          </p:nvSpPr>
          <p:spPr>
            <a:xfrm>
              <a:off x="2205130" y="838200"/>
              <a:ext cx="6159373"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Long Method Example </a:t>
              </a:r>
              <a:endParaRPr/>
            </a:p>
          </p:txBody>
        </p:sp>
        <p:sp>
          <p:nvSpPr>
            <p:cNvPr id="1238" name="Google Shape;1238;p70"/>
            <p:cNvSpPr txBox="1"/>
            <p:nvPr/>
          </p:nvSpPr>
          <p:spPr>
            <a:xfrm>
              <a:off x="745418" y="2070100"/>
              <a:ext cx="6596274" cy="545465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private String toStringHelper(StringBuffer result)</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result.append("&lt;"); </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result.append(name); </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result.append(attributes.toString()); </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result.append("&gt;");</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if (!value.equals("")) </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result.append(value);</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Iterator it = children().iterator(); </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while (it.hasNext()) </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 </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TagNode node = (TagNode)it.next(); </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node.toStringHelper(result); </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result.append("&lt;/"); </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result.append(name); </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result.append("&gt;");</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return result.toString();</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a:t>
              </a:r>
              <a:endParaRPr/>
            </a:p>
            <a:p>
              <a:pPr indent="0" lvl="0" marL="0" marR="0" rtl="0" algn="l">
                <a:lnSpc>
                  <a:spcPct val="118750"/>
                </a:lnSpc>
                <a:spcBef>
                  <a:spcPts val="0"/>
                </a:spcBef>
                <a:spcAft>
                  <a:spcPts val="0"/>
                </a:spcAft>
                <a:buNone/>
              </a:pPr>
              <a:r>
                <a:t/>
              </a:r>
              <a:endParaRPr sz="1600">
                <a:solidFill>
                  <a:schemeClr val="dk1"/>
                </a:solidFill>
                <a:latin typeface="Helvetica Neue"/>
                <a:ea typeface="Helvetica Neue"/>
                <a:cs typeface="Helvetica Neue"/>
                <a:sym typeface="Helvetica Neue"/>
              </a:endParaRPr>
            </a:p>
            <a:p>
              <a:pPr indent="2032000" lvl="0" marL="0" marR="0" rtl="0" algn="l">
                <a:lnSpc>
                  <a:spcPct val="96685"/>
                </a:lnSpc>
                <a:spcBef>
                  <a:spcPts val="150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1239" name="Google Shape;1239;p70"/>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90 </a:t>
              </a:r>
              <a:endParaRPr/>
            </a:p>
          </p:txBody>
        </p:sp>
        <p:sp>
          <p:nvSpPr>
            <p:cNvPr id="1240" name="Google Shape;1240;p70"/>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pic>
        <p:nvPicPr>
          <p:cNvPr id="1245" name="Google Shape;1245;p71"/>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1246" name="Google Shape;1246;p71"/>
          <p:cNvGrpSpPr/>
          <p:nvPr/>
        </p:nvGrpSpPr>
        <p:grpSpPr>
          <a:xfrm>
            <a:off x="0" y="0"/>
            <a:ext cx="10227807" cy="7785100"/>
            <a:chOff x="0" y="0"/>
            <a:chExt cx="10227807" cy="7785100"/>
          </a:xfrm>
        </p:grpSpPr>
        <p:cxnSp>
          <p:nvCxnSpPr>
            <p:cNvPr id="1247" name="Google Shape;1247;p71"/>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1248" name="Google Shape;1248;p71"/>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249" name="Google Shape;1249;p71"/>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250" name="Google Shape;1250;p71"/>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251" name="Google Shape;1251;p71"/>
            <p:cNvSpPr txBox="1"/>
            <p:nvPr/>
          </p:nvSpPr>
          <p:spPr>
            <a:xfrm>
              <a:off x="222216" y="650852"/>
              <a:ext cx="9937784"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400">
                  <a:solidFill>
                    <a:schemeClr val="dk1"/>
                  </a:solidFill>
                  <a:latin typeface="Times New Roman"/>
                  <a:ea typeface="Times New Roman"/>
                  <a:cs typeface="Times New Roman"/>
                  <a:sym typeface="Times New Roman"/>
                </a:rPr>
                <a:t>Long Method Makeover (Extract Method)</a:t>
              </a:r>
              <a:r>
                <a:rPr lang="en-US" sz="4716">
                  <a:solidFill>
                    <a:schemeClr val="dk1"/>
                  </a:solidFill>
                  <a:latin typeface="Times New Roman"/>
                  <a:ea typeface="Times New Roman"/>
                  <a:cs typeface="Times New Roman"/>
                  <a:sym typeface="Times New Roman"/>
                </a:rPr>
                <a:t> </a:t>
              </a:r>
              <a:endParaRPr sz="4716">
                <a:solidFill>
                  <a:schemeClr val="dk1"/>
                </a:solidFill>
                <a:latin typeface="Times New Roman"/>
                <a:ea typeface="Times New Roman"/>
                <a:cs typeface="Times New Roman"/>
                <a:sym typeface="Times New Roman"/>
              </a:endParaRPr>
            </a:p>
          </p:txBody>
        </p:sp>
        <p:sp>
          <p:nvSpPr>
            <p:cNvPr id="1252" name="Google Shape;1252;p71"/>
            <p:cNvSpPr txBox="1"/>
            <p:nvPr/>
          </p:nvSpPr>
          <p:spPr>
            <a:xfrm>
              <a:off x="5444378" y="2178050"/>
              <a:ext cx="4328099" cy="4787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private void writeValueTo(StringBuffer result)</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if (!value.equals(""))  </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result.append(value); </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private void writeChildrenTo(StringBuffer result)</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Iterator it = children().iterator(); </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while (it.hasNext())</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TagNode node = (TagNode)it.next(); </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node.toStringHelper(result);</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a:t>
              </a:r>
              <a:endParaRPr/>
            </a:p>
          </p:txBody>
        </p:sp>
        <p:sp>
          <p:nvSpPr>
            <p:cNvPr id="1253" name="Google Shape;1253;p71"/>
            <p:cNvSpPr txBox="1"/>
            <p:nvPr/>
          </p:nvSpPr>
          <p:spPr>
            <a:xfrm>
              <a:off x="507968" y="2008174"/>
              <a:ext cx="4576409" cy="2000264"/>
            </a:xfrm>
            <a:prstGeom prst="rect">
              <a:avLst/>
            </a:prstGeom>
            <a:solidFill>
              <a:srgbClr val="BAFB79"/>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private String toStringHelper(StringBuffer result) </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writeOpenTagTo(result); </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writeValueTo(result); </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writeChildrenTo(result); </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writeEndTagTo(result); </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return result.toString(); </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private void writeOpenTagTo(StringBuffer result) </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result.append("&lt;"); </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result.append(name); </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result.append(attributes.toString()); </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result.append("&gt;"); </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private void writeEndTagTo(StringBuffer result)</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result.append("&lt;/");</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result.append(name);</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result.append("&gt;");</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a:t>
              </a:r>
              <a:endParaRPr/>
            </a:p>
          </p:txBody>
        </p:sp>
        <p:sp>
          <p:nvSpPr>
            <p:cNvPr id="1254" name="Google Shape;1254;p71"/>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1255" name="Google Shape;1255;p71"/>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91 </a:t>
              </a:r>
              <a:endParaRPr/>
            </a:p>
          </p:txBody>
        </p:sp>
        <p:sp>
          <p:nvSpPr>
            <p:cNvPr id="1256" name="Google Shape;1256;p71"/>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18"/>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163" name="Google Shape;163;p18"/>
          <p:cNvGrpSpPr/>
          <p:nvPr/>
        </p:nvGrpSpPr>
        <p:grpSpPr>
          <a:xfrm>
            <a:off x="0" y="0"/>
            <a:ext cx="10227807" cy="7785100"/>
            <a:chOff x="0" y="0"/>
            <a:chExt cx="10227807" cy="7785100"/>
          </a:xfrm>
        </p:grpSpPr>
        <p:cxnSp>
          <p:nvCxnSpPr>
            <p:cNvPr id="164" name="Google Shape;164;p18"/>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165" name="Google Shape;165;p18"/>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66" name="Google Shape;166;p18"/>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id="167" name="Google Shape;167;p18"/>
            <p:cNvPicPr preferRelativeResize="0"/>
            <p:nvPr/>
          </p:nvPicPr>
          <p:blipFill rotWithShape="1">
            <a:blip r:embed="rId4">
              <a:alphaModFix/>
            </a:blip>
            <a:srcRect b="0" l="0" r="0" t="0"/>
            <a:stretch/>
          </p:blipFill>
          <p:spPr>
            <a:xfrm>
              <a:off x="495300" y="3149600"/>
              <a:ext cx="213915" cy="192524"/>
            </a:xfrm>
            <a:prstGeom prst="rect">
              <a:avLst/>
            </a:prstGeom>
            <a:noFill/>
            <a:ln>
              <a:noFill/>
            </a:ln>
          </p:spPr>
        </p:pic>
        <p:sp>
          <p:nvSpPr>
            <p:cNvPr id="168" name="Google Shape;168;p18"/>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69" name="Google Shape;169;p18"/>
            <p:cNvSpPr txBox="1"/>
            <p:nvPr/>
          </p:nvSpPr>
          <p:spPr>
            <a:xfrm>
              <a:off x="2726184" y="838200"/>
              <a:ext cx="5117021"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b="0" i="0" lang="en-US" sz="4716" u="none" cap="none" strike="noStrike">
                  <a:solidFill>
                    <a:schemeClr val="dk1"/>
                  </a:solidFill>
                  <a:latin typeface="Times New Roman"/>
                  <a:ea typeface="Times New Roman"/>
                  <a:cs typeface="Times New Roman"/>
                  <a:sym typeface="Times New Roman"/>
                </a:rPr>
                <a:t>What if you hear... </a:t>
              </a:r>
              <a:endParaRPr/>
            </a:p>
          </p:txBody>
        </p:sp>
        <p:sp>
          <p:nvSpPr>
            <p:cNvPr id="170" name="Google Shape;170;p18"/>
            <p:cNvSpPr txBox="1"/>
            <p:nvPr/>
          </p:nvSpPr>
          <p:spPr>
            <a:xfrm>
              <a:off x="939800" y="3060700"/>
              <a:ext cx="6401892" cy="446405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We’ll just refactor the code to support logging</a:t>
              </a:r>
              <a:endParaRPr/>
            </a:p>
            <a:p>
              <a:pPr indent="1841500" lvl="0" marL="0" marR="0" rtl="0" algn="l">
                <a:lnSpc>
                  <a:spcPct val="96685"/>
                </a:lnSpc>
                <a:spcBef>
                  <a:spcPts val="23700"/>
                </a:spcBef>
                <a:spcAft>
                  <a:spcPts val="0"/>
                </a:spcAft>
                <a:buNone/>
              </a:pPr>
              <a:r>
                <a:t/>
              </a:r>
              <a:endParaRPr b="0" i="0" sz="1448" u="none" cap="none" strike="noStrike">
                <a:solidFill>
                  <a:srgbClr val="0812FF"/>
                </a:solidFill>
                <a:latin typeface="Times New Roman"/>
                <a:ea typeface="Times New Roman"/>
                <a:cs typeface="Times New Roman"/>
                <a:sym typeface="Times New Roman"/>
              </a:endParaRPr>
            </a:p>
          </p:txBody>
        </p:sp>
        <p:sp>
          <p:nvSpPr>
            <p:cNvPr id="171" name="Google Shape;171;p18"/>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68 </a:t>
              </a:r>
              <a:endParaRPr/>
            </a:p>
          </p:txBody>
        </p:sp>
        <p:sp>
          <p:nvSpPr>
            <p:cNvPr id="172" name="Google Shape;172;p18"/>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 </a:t>
              </a:r>
              <a:endParaRPr b="0" i="0" sz="1200" u="none" cap="none" strike="noStrike">
                <a:solidFill>
                  <a:schemeClr val="dk1"/>
                </a:solidFill>
                <a:latin typeface="Helvetica Neue"/>
                <a:ea typeface="Helvetica Neue"/>
                <a:cs typeface="Helvetica Neue"/>
                <a:sym typeface="Helvetica Neue"/>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pic>
        <p:nvPicPr>
          <p:cNvPr id="1261" name="Google Shape;1261;p72"/>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1262" name="Google Shape;1262;p72"/>
          <p:cNvGrpSpPr/>
          <p:nvPr/>
        </p:nvGrpSpPr>
        <p:grpSpPr>
          <a:xfrm>
            <a:off x="0" y="0"/>
            <a:ext cx="10273618" cy="7785100"/>
            <a:chOff x="0" y="0"/>
            <a:chExt cx="10273618" cy="7785100"/>
          </a:xfrm>
        </p:grpSpPr>
        <p:cxnSp>
          <p:nvCxnSpPr>
            <p:cNvPr id="1263" name="Google Shape;1263;p72"/>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1264" name="Google Shape;1264;p72"/>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265" name="Google Shape;1265;p72"/>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266" name="Google Shape;1266;p72"/>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267" name="Google Shape;1267;p72"/>
            <p:cNvSpPr txBox="1"/>
            <p:nvPr/>
          </p:nvSpPr>
          <p:spPr>
            <a:xfrm>
              <a:off x="7801682" y="31750"/>
              <a:ext cx="2471936" cy="2794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lang="en-US" sz="2075">
                  <a:solidFill>
                    <a:schemeClr val="dk1"/>
                  </a:solidFill>
                  <a:latin typeface="Times New Roman"/>
                  <a:ea typeface="Times New Roman"/>
                  <a:cs typeface="Times New Roman"/>
                  <a:sym typeface="Times New Roman"/>
                </a:rPr>
                <a:t>Smell:  Long Method </a:t>
              </a:r>
              <a:endParaRPr/>
            </a:p>
          </p:txBody>
        </p:sp>
        <p:sp>
          <p:nvSpPr>
            <p:cNvPr id="1268" name="Google Shape;1268;p72"/>
            <p:cNvSpPr txBox="1"/>
            <p:nvPr/>
          </p:nvSpPr>
          <p:spPr>
            <a:xfrm>
              <a:off x="1753840" y="838200"/>
              <a:ext cx="7061772"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Replace Temp with Query </a:t>
              </a:r>
              <a:endParaRPr/>
            </a:p>
          </p:txBody>
        </p:sp>
        <p:sp>
          <p:nvSpPr>
            <p:cNvPr id="1269" name="Google Shape;1269;p72"/>
            <p:cNvSpPr txBox="1"/>
            <p:nvPr/>
          </p:nvSpPr>
          <p:spPr>
            <a:xfrm>
              <a:off x="256687" y="2732087"/>
              <a:ext cx="7085005" cy="4792663"/>
            </a:xfrm>
            <a:prstGeom prst="rect">
              <a:avLst/>
            </a:prstGeom>
            <a:noFill/>
            <a:ln>
              <a:noFill/>
            </a:ln>
          </p:spPr>
          <p:txBody>
            <a:bodyPr anchorCtr="0" anchor="t" bIns="0" lIns="0" spcFirstLastPara="1" rIns="0" wrap="square" tIns="0">
              <a:noAutofit/>
            </a:bodyPr>
            <a:lstStyle/>
            <a:p>
              <a:pPr indent="0" lvl="0" marL="0" marR="0" rtl="0" algn="l">
                <a:lnSpc>
                  <a:spcPct val="138095"/>
                </a:lnSpc>
                <a:spcBef>
                  <a:spcPts val="0"/>
                </a:spcBef>
                <a:spcAft>
                  <a:spcPts val="0"/>
                </a:spcAft>
                <a:buNone/>
              </a:pPr>
              <a:r>
                <a:rPr lang="en-US" sz="2100">
                  <a:solidFill>
                    <a:schemeClr val="dk1"/>
                  </a:solidFill>
                  <a:latin typeface="Arial"/>
                  <a:ea typeface="Arial"/>
                  <a:cs typeface="Arial"/>
                  <a:sym typeface="Arial"/>
                </a:rPr>
                <a:t>double basePrice = _quanity * _itemPrice; </a:t>
              </a:r>
              <a:endParaRPr sz="2100">
                <a:solidFill>
                  <a:schemeClr val="dk1"/>
                </a:solidFill>
                <a:latin typeface="Arial"/>
                <a:ea typeface="Arial"/>
                <a:cs typeface="Arial"/>
                <a:sym typeface="Arial"/>
              </a:endParaRPr>
            </a:p>
            <a:p>
              <a:pPr indent="0" lvl="0" marL="0" marR="0" rtl="0" algn="l">
                <a:lnSpc>
                  <a:spcPct val="138095"/>
                </a:lnSpc>
                <a:spcBef>
                  <a:spcPts val="500"/>
                </a:spcBef>
                <a:spcAft>
                  <a:spcPts val="0"/>
                </a:spcAft>
                <a:buNone/>
              </a:pPr>
              <a:r>
                <a:rPr lang="en-US" sz="2100">
                  <a:solidFill>
                    <a:schemeClr val="dk1"/>
                  </a:solidFill>
                  <a:latin typeface="Arial"/>
                  <a:ea typeface="Arial"/>
                  <a:cs typeface="Arial"/>
                  <a:sym typeface="Arial"/>
                </a:rPr>
                <a:t>if(basePrice &gt; 1000) {</a:t>
              </a:r>
              <a:endParaRPr/>
            </a:p>
            <a:p>
              <a:pPr indent="342900" lvl="0" marL="0" marR="0" rtl="0" algn="l">
                <a:lnSpc>
                  <a:spcPct val="100000"/>
                </a:lnSpc>
                <a:spcBef>
                  <a:spcPts val="500"/>
                </a:spcBef>
                <a:spcAft>
                  <a:spcPts val="0"/>
                </a:spcAft>
                <a:buNone/>
              </a:pPr>
              <a:r>
                <a:rPr lang="en-US" sz="2100">
                  <a:solidFill>
                    <a:schemeClr val="dk1"/>
                  </a:solidFill>
                  <a:latin typeface="Arial"/>
                  <a:ea typeface="Arial"/>
                  <a:cs typeface="Arial"/>
                  <a:sym typeface="Arial"/>
                </a:rPr>
                <a:t>return basePrice * 0.95;</a:t>
              </a:r>
              <a:endParaRPr/>
            </a:p>
            <a:p>
              <a:pPr indent="0" lvl="0" marL="0" marR="0" rtl="0" algn="l">
                <a:lnSpc>
                  <a:spcPct val="100000"/>
                </a:lnSpc>
                <a:spcBef>
                  <a:spcPts val="600"/>
                </a:spcBef>
                <a:spcAft>
                  <a:spcPts val="0"/>
                </a:spcAft>
                <a:buNone/>
              </a:pPr>
              <a:r>
                <a:rPr lang="en-US" sz="2100">
                  <a:solidFill>
                    <a:schemeClr val="dk1"/>
                  </a:solidFill>
                  <a:latin typeface="Arial"/>
                  <a:ea typeface="Arial"/>
                  <a:cs typeface="Arial"/>
                  <a:sym typeface="Arial"/>
                </a:rPr>
                <a:t>}</a:t>
              </a:r>
              <a:endParaRPr/>
            </a:p>
            <a:p>
              <a:pPr indent="0" lvl="0" marL="0" marR="0" rtl="0" algn="l">
                <a:lnSpc>
                  <a:spcPct val="138095"/>
                </a:lnSpc>
                <a:spcBef>
                  <a:spcPts val="700"/>
                </a:spcBef>
                <a:spcAft>
                  <a:spcPts val="0"/>
                </a:spcAft>
                <a:buNone/>
              </a:pPr>
              <a:r>
                <a:rPr lang="en-US" sz="2100">
                  <a:solidFill>
                    <a:schemeClr val="dk1"/>
                  </a:solidFill>
                  <a:latin typeface="Arial"/>
                  <a:ea typeface="Arial"/>
                  <a:cs typeface="Arial"/>
                  <a:sym typeface="Arial"/>
                </a:rPr>
                <a:t>else {</a:t>
              </a:r>
              <a:endParaRPr/>
            </a:p>
            <a:p>
              <a:pPr indent="381000" lvl="0" marL="0" marR="0" rtl="0" algn="l">
                <a:lnSpc>
                  <a:spcPct val="100000"/>
                </a:lnSpc>
                <a:spcBef>
                  <a:spcPts val="700"/>
                </a:spcBef>
                <a:spcAft>
                  <a:spcPts val="0"/>
                </a:spcAft>
                <a:buNone/>
              </a:pPr>
              <a:r>
                <a:rPr lang="en-US" sz="2100">
                  <a:solidFill>
                    <a:schemeClr val="dk1"/>
                  </a:solidFill>
                  <a:latin typeface="Arial"/>
                  <a:ea typeface="Arial"/>
                  <a:cs typeface="Arial"/>
                  <a:sym typeface="Arial"/>
                </a:rPr>
                <a:t> return basePrice * 0.98; </a:t>
              </a:r>
              <a:endParaRPr/>
            </a:p>
            <a:p>
              <a:pPr indent="0" lvl="0" marL="0" marR="0" rtl="0" algn="l">
                <a:lnSpc>
                  <a:spcPct val="100000"/>
                </a:lnSpc>
                <a:spcBef>
                  <a:spcPts val="600"/>
                </a:spcBef>
                <a:spcAft>
                  <a:spcPts val="0"/>
                </a:spcAft>
                <a:buNone/>
              </a:pPr>
              <a:r>
                <a:rPr lang="en-US" sz="2100">
                  <a:solidFill>
                    <a:schemeClr val="dk1"/>
                  </a:solidFill>
                  <a:latin typeface="Arial"/>
                  <a:ea typeface="Arial"/>
                  <a:cs typeface="Arial"/>
                  <a:sym typeface="Arial"/>
                </a:rPr>
                <a:t>}</a:t>
              </a:r>
              <a:endParaRPr/>
            </a:p>
            <a:p>
              <a:pPr indent="2514600" lvl="0" marL="0" marR="0" rtl="0" algn="l">
                <a:lnSpc>
                  <a:spcPct val="96685"/>
                </a:lnSpc>
                <a:spcBef>
                  <a:spcPts val="820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1270" name="Google Shape;1270;p72"/>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92 </a:t>
              </a:r>
              <a:endParaRPr/>
            </a:p>
          </p:txBody>
        </p:sp>
        <p:sp>
          <p:nvSpPr>
            <p:cNvPr id="1271" name="Google Shape;1271;p72"/>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pic>
        <p:nvPicPr>
          <p:cNvPr id="1276" name="Google Shape;1276;p73"/>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1277" name="Google Shape;1277;p73"/>
          <p:cNvGrpSpPr/>
          <p:nvPr/>
        </p:nvGrpSpPr>
        <p:grpSpPr>
          <a:xfrm>
            <a:off x="0" y="0"/>
            <a:ext cx="10273618" cy="7785100"/>
            <a:chOff x="0" y="0"/>
            <a:chExt cx="10273618" cy="7785100"/>
          </a:xfrm>
        </p:grpSpPr>
        <p:cxnSp>
          <p:nvCxnSpPr>
            <p:cNvPr id="1278" name="Google Shape;1278;p73"/>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1279" name="Google Shape;1279;p73"/>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280" name="Google Shape;1280;p73"/>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1281" name="Google Shape;1281;p73"/>
            <p:cNvPicPr preferRelativeResize="0"/>
            <p:nvPr/>
          </p:nvPicPr>
          <p:blipFill rotWithShape="1">
            <a:blip r:embed="rId4">
              <a:alphaModFix/>
            </a:blip>
            <a:srcRect b="0" l="0" r="0" t="0"/>
            <a:stretch/>
          </p:blipFill>
          <p:spPr>
            <a:xfrm>
              <a:off x="4038600" y="4051300"/>
              <a:ext cx="1384300" cy="901700"/>
            </a:xfrm>
            <a:prstGeom prst="rect">
              <a:avLst/>
            </a:prstGeom>
            <a:noFill/>
            <a:ln>
              <a:noFill/>
            </a:ln>
          </p:spPr>
        </p:pic>
        <p:sp>
          <p:nvSpPr>
            <p:cNvPr id="1282" name="Google Shape;1282;p73"/>
            <p:cNvSpPr/>
            <p:nvPr/>
          </p:nvSpPr>
          <p:spPr>
            <a:xfrm>
              <a:off x="4178300" y="4198937"/>
              <a:ext cx="975953" cy="475891"/>
            </a:xfrm>
            <a:custGeom>
              <a:rect b="b" l="l" r="r" t="t"/>
              <a:pathLst>
                <a:path extrusionOk="0" h="475890" w="975953">
                  <a:moveTo>
                    <a:pt x="0" y="118612"/>
                  </a:moveTo>
                  <a:lnTo>
                    <a:pt x="731695" y="118612"/>
                  </a:lnTo>
                  <a:lnTo>
                    <a:pt x="731695" y="0"/>
                  </a:lnTo>
                  <a:lnTo>
                    <a:pt x="975953" y="237944"/>
                  </a:lnTo>
                  <a:lnTo>
                    <a:pt x="731695" y="475890"/>
                  </a:lnTo>
                  <a:lnTo>
                    <a:pt x="731695" y="356558"/>
                  </a:lnTo>
                  <a:lnTo>
                    <a:pt x="0" y="356558"/>
                  </a:lnTo>
                  <a:lnTo>
                    <a:pt x="0" y="118612"/>
                  </a:lnTo>
                  <a:close/>
                </a:path>
              </a:pathLst>
            </a:custGeom>
            <a:solidFill>
              <a:srgbClr val="FFFFFF"/>
            </a:solidFill>
            <a:ln cap="flat" cmpd="sng" w="127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283" name="Google Shape;1283;p73"/>
            <p:cNvSpPr/>
            <p:nvPr/>
          </p:nvSpPr>
          <p:spPr>
            <a:xfrm>
              <a:off x="4178300" y="4198937"/>
              <a:ext cx="975953" cy="475891"/>
            </a:xfrm>
            <a:custGeom>
              <a:rect b="b" l="l" r="r" t="t"/>
              <a:pathLst>
                <a:path extrusionOk="0" h="475890" w="975953">
                  <a:moveTo>
                    <a:pt x="0" y="118612"/>
                  </a:moveTo>
                  <a:lnTo>
                    <a:pt x="731695" y="118612"/>
                  </a:lnTo>
                  <a:lnTo>
                    <a:pt x="731695" y="0"/>
                  </a:lnTo>
                  <a:lnTo>
                    <a:pt x="975953" y="237944"/>
                  </a:lnTo>
                  <a:lnTo>
                    <a:pt x="731695" y="475890"/>
                  </a:lnTo>
                  <a:lnTo>
                    <a:pt x="731695" y="356558"/>
                  </a:lnTo>
                  <a:lnTo>
                    <a:pt x="0" y="356558"/>
                  </a:lnTo>
                  <a:lnTo>
                    <a:pt x="0" y="118612"/>
                  </a:lnTo>
                </a:path>
              </a:pathLst>
            </a:custGeom>
            <a:noFill/>
            <a:ln cap="flat" cmpd="sng" w="381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284" name="Google Shape;1284;p73"/>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285" name="Google Shape;1285;p73"/>
            <p:cNvSpPr txBox="1"/>
            <p:nvPr/>
          </p:nvSpPr>
          <p:spPr>
            <a:xfrm>
              <a:off x="7801682" y="31750"/>
              <a:ext cx="2471936" cy="2794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lang="en-US" sz="2075">
                  <a:solidFill>
                    <a:schemeClr val="dk1"/>
                  </a:solidFill>
                  <a:latin typeface="Times New Roman"/>
                  <a:ea typeface="Times New Roman"/>
                  <a:cs typeface="Times New Roman"/>
                  <a:sym typeface="Times New Roman"/>
                </a:rPr>
                <a:t>Smell:  Long Method </a:t>
              </a:r>
              <a:endParaRPr/>
            </a:p>
          </p:txBody>
        </p:sp>
        <p:sp>
          <p:nvSpPr>
            <p:cNvPr id="1286" name="Google Shape;1286;p73"/>
            <p:cNvSpPr txBox="1"/>
            <p:nvPr/>
          </p:nvSpPr>
          <p:spPr>
            <a:xfrm>
              <a:off x="1753840" y="838200"/>
              <a:ext cx="7061772"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Replace Temp with Query </a:t>
              </a:r>
              <a:endParaRPr/>
            </a:p>
          </p:txBody>
        </p:sp>
        <p:sp>
          <p:nvSpPr>
            <p:cNvPr id="1287" name="Google Shape;1287;p73"/>
            <p:cNvSpPr txBox="1"/>
            <p:nvPr/>
          </p:nvSpPr>
          <p:spPr>
            <a:xfrm>
              <a:off x="5716099" y="2538412"/>
              <a:ext cx="3835493" cy="3683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2100">
                  <a:solidFill>
                    <a:schemeClr val="dk1"/>
                  </a:solidFill>
                  <a:latin typeface="Arial"/>
                  <a:ea typeface="Arial"/>
                  <a:cs typeface="Arial"/>
                  <a:sym typeface="Arial"/>
                </a:rPr>
                <a:t>if(getBasePrice() &gt; 1000) {</a:t>
              </a:r>
              <a:endParaRPr/>
            </a:p>
            <a:p>
              <a:pPr indent="342900" lvl="0" marL="0" marR="0" rtl="0" algn="l">
                <a:lnSpc>
                  <a:spcPct val="100000"/>
                </a:lnSpc>
                <a:spcBef>
                  <a:spcPts val="600"/>
                </a:spcBef>
                <a:spcAft>
                  <a:spcPts val="0"/>
                </a:spcAft>
                <a:buNone/>
              </a:pPr>
              <a:r>
                <a:rPr lang="en-US" sz="2100">
                  <a:solidFill>
                    <a:schemeClr val="dk1"/>
                  </a:solidFill>
                  <a:latin typeface="Arial"/>
                  <a:ea typeface="Arial"/>
                  <a:cs typeface="Arial"/>
                  <a:sym typeface="Arial"/>
                </a:rPr>
                <a:t>return getBasePrice() * 0.95;</a:t>
              </a:r>
              <a:endParaRPr/>
            </a:p>
            <a:p>
              <a:pPr indent="0" lvl="0" marL="0" marR="0" rtl="0" algn="l">
                <a:lnSpc>
                  <a:spcPct val="100000"/>
                </a:lnSpc>
                <a:spcBef>
                  <a:spcPts val="600"/>
                </a:spcBef>
                <a:spcAft>
                  <a:spcPts val="0"/>
                </a:spcAft>
                <a:buNone/>
              </a:pPr>
              <a:r>
                <a:rPr lang="en-US" sz="2100">
                  <a:solidFill>
                    <a:schemeClr val="dk1"/>
                  </a:solidFill>
                  <a:latin typeface="Arial"/>
                  <a:ea typeface="Arial"/>
                  <a:cs typeface="Arial"/>
                  <a:sym typeface="Arial"/>
                </a:rPr>
                <a:t>}</a:t>
              </a:r>
              <a:endParaRPr/>
            </a:p>
            <a:p>
              <a:pPr indent="0" lvl="0" marL="0" marR="0" rtl="0" algn="l">
                <a:lnSpc>
                  <a:spcPct val="100000"/>
                </a:lnSpc>
                <a:spcBef>
                  <a:spcPts val="700"/>
                </a:spcBef>
                <a:spcAft>
                  <a:spcPts val="0"/>
                </a:spcAft>
                <a:buNone/>
              </a:pPr>
              <a:r>
                <a:rPr lang="en-US" sz="2100">
                  <a:solidFill>
                    <a:schemeClr val="dk1"/>
                  </a:solidFill>
                  <a:latin typeface="Arial"/>
                  <a:ea typeface="Arial"/>
                  <a:cs typeface="Arial"/>
                  <a:sym typeface="Arial"/>
                </a:rPr>
                <a:t>else {</a:t>
              </a:r>
              <a:endParaRPr/>
            </a:p>
            <a:p>
              <a:pPr indent="381000" lvl="0" marL="0" marR="0" rtl="0" algn="l">
                <a:lnSpc>
                  <a:spcPct val="100000"/>
                </a:lnSpc>
                <a:spcBef>
                  <a:spcPts val="800"/>
                </a:spcBef>
                <a:spcAft>
                  <a:spcPts val="0"/>
                </a:spcAft>
                <a:buNone/>
              </a:pPr>
              <a:r>
                <a:rPr lang="en-US" sz="2100">
                  <a:solidFill>
                    <a:schemeClr val="dk1"/>
                  </a:solidFill>
                  <a:latin typeface="Arial"/>
                  <a:ea typeface="Arial"/>
                  <a:cs typeface="Arial"/>
                  <a:sym typeface="Arial"/>
                </a:rPr>
                <a:t> return getBasePrice() * 0.98; </a:t>
              </a:r>
              <a:endParaRPr/>
            </a:p>
            <a:p>
              <a:pPr indent="0" lvl="0" marL="0" marR="0" rtl="0" algn="l">
                <a:lnSpc>
                  <a:spcPct val="100000"/>
                </a:lnSpc>
                <a:spcBef>
                  <a:spcPts val="700"/>
                </a:spcBef>
                <a:spcAft>
                  <a:spcPts val="0"/>
                </a:spcAft>
                <a:buNone/>
              </a:pPr>
              <a:r>
                <a:rPr lang="en-US" sz="2100">
                  <a:solidFill>
                    <a:schemeClr val="dk1"/>
                  </a:solidFill>
                  <a:latin typeface="Arial"/>
                  <a:ea typeface="Arial"/>
                  <a:cs typeface="Arial"/>
                  <a:sym typeface="Arial"/>
                </a:rPr>
                <a:t>}</a:t>
              </a:r>
              <a:endParaRPr/>
            </a:p>
            <a:p>
              <a:pPr indent="0" lvl="0" marL="0" marR="0" rtl="0" algn="l">
                <a:lnSpc>
                  <a:spcPct val="100000"/>
                </a:lnSpc>
                <a:spcBef>
                  <a:spcPts val="3000"/>
                </a:spcBef>
                <a:spcAft>
                  <a:spcPts val="0"/>
                </a:spcAft>
                <a:buNone/>
              </a:pPr>
              <a:r>
                <a:rPr lang="en-US" sz="2100">
                  <a:solidFill>
                    <a:schemeClr val="dk1"/>
                  </a:solidFill>
                  <a:latin typeface="Arial"/>
                  <a:ea typeface="Arial"/>
                  <a:cs typeface="Arial"/>
                  <a:sym typeface="Arial"/>
                </a:rPr>
                <a:t>double getBasePrice()  {</a:t>
              </a:r>
              <a:endParaRPr/>
            </a:p>
            <a:p>
              <a:pPr indent="381000" lvl="0" marL="0" marR="0" rtl="0" algn="l">
                <a:lnSpc>
                  <a:spcPct val="100000"/>
                </a:lnSpc>
                <a:spcBef>
                  <a:spcPts val="800"/>
                </a:spcBef>
                <a:spcAft>
                  <a:spcPts val="0"/>
                </a:spcAft>
                <a:buNone/>
              </a:pPr>
              <a:r>
                <a:rPr lang="en-US" sz="2100">
                  <a:solidFill>
                    <a:schemeClr val="dk1"/>
                  </a:solidFill>
                  <a:latin typeface="Arial"/>
                  <a:ea typeface="Arial"/>
                  <a:cs typeface="Arial"/>
                  <a:sym typeface="Arial"/>
                </a:rPr>
                <a:t> return _quanitiy * itemPrice;</a:t>
              </a:r>
              <a:endParaRPr/>
            </a:p>
            <a:p>
              <a:pPr indent="0" lvl="0" marL="0" marR="0" rtl="0" algn="l">
                <a:lnSpc>
                  <a:spcPct val="100000"/>
                </a:lnSpc>
                <a:spcBef>
                  <a:spcPts val="700"/>
                </a:spcBef>
                <a:spcAft>
                  <a:spcPts val="0"/>
                </a:spcAft>
                <a:buNone/>
              </a:pPr>
              <a:r>
                <a:rPr lang="en-US" sz="2100">
                  <a:solidFill>
                    <a:schemeClr val="dk1"/>
                  </a:solidFill>
                  <a:latin typeface="Arial"/>
                  <a:ea typeface="Arial"/>
                  <a:cs typeface="Arial"/>
                  <a:sym typeface="Arial"/>
                </a:rPr>
                <a:t>} </a:t>
              </a:r>
              <a:endParaRPr/>
            </a:p>
          </p:txBody>
        </p:sp>
        <p:sp>
          <p:nvSpPr>
            <p:cNvPr id="1288" name="Google Shape;1288;p73"/>
            <p:cNvSpPr txBox="1"/>
            <p:nvPr/>
          </p:nvSpPr>
          <p:spPr>
            <a:xfrm>
              <a:off x="256687" y="2732087"/>
              <a:ext cx="5144696" cy="1016000"/>
            </a:xfrm>
            <a:prstGeom prst="rect">
              <a:avLst/>
            </a:prstGeom>
            <a:noFill/>
            <a:ln>
              <a:noFill/>
            </a:ln>
          </p:spPr>
          <p:txBody>
            <a:bodyPr anchorCtr="0" anchor="t" bIns="0" lIns="0" spcFirstLastPara="1" rIns="0" wrap="square" tIns="0">
              <a:noAutofit/>
            </a:bodyPr>
            <a:lstStyle/>
            <a:p>
              <a:pPr indent="0" lvl="0" marL="0" marR="0" rtl="0" algn="l">
                <a:lnSpc>
                  <a:spcPct val="138095"/>
                </a:lnSpc>
                <a:spcBef>
                  <a:spcPts val="0"/>
                </a:spcBef>
                <a:spcAft>
                  <a:spcPts val="0"/>
                </a:spcAft>
                <a:buNone/>
              </a:pPr>
              <a:r>
                <a:rPr lang="en-US" sz="2100">
                  <a:solidFill>
                    <a:schemeClr val="dk1"/>
                  </a:solidFill>
                  <a:latin typeface="Arial"/>
                  <a:ea typeface="Arial"/>
                  <a:cs typeface="Arial"/>
                  <a:sym typeface="Arial"/>
                </a:rPr>
                <a:t>double basePrice = _quanity * _itemPrice; if(basePrice &gt; 1000) { </a:t>
              </a:r>
              <a:endParaRPr/>
            </a:p>
          </p:txBody>
        </p:sp>
        <p:sp>
          <p:nvSpPr>
            <p:cNvPr id="1289" name="Google Shape;1289;p73"/>
            <p:cNvSpPr txBox="1"/>
            <p:nvPr/>
          </p:nvSpPr>
          <p:spPr>
            <a:xfrm>
              <a:off x="602762" y="3824287"/>
              <a:ext cx="2987413" cy="266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2100">
                  <a:solidFill>
                    <a:schemeClr val="dk1"/>
                  </a:solidFill>
                  <a:latin typeface="Arial"/>
                  <a:ea typeface="Arial"/>
                  <a:cs typeface="Arial"/>
                  <a:sym typeface="Arial"/>
                </a:rPr>
                <a:t>return basePrice * 0.95; </a:t>
              </a:r>
              <a:endParaRPr/>
            </a:p>
          </p:txBody>
        </p:sp>
        <p:sp>
          <p:nvSpPr>
            <p:cNvPr id="1290" name="Google Shape;1290;p73"/>
            <p:cNvSpPr txBox="1"/>
            <p:nvPr/>
          </p:nvSpPr>
          <p:spPr>
            <a:xfrm>
              <a:off x="256687" y="4192587"/>
              <a:ext cx="3264008" cy="1765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2100">
                  <a:solidFill>
                    <a:schemeClr val="dk1"/>
                  </a:solidFill>
                  <a:latin typeface="Arial"/>
                  <a:ea typeface="Arial"/>
                  <a:cs typeface="Arial"/>
                  <a:sym typeface="Arial"/>
                </a:rPr>
                <a:t>}</a:t>
              </a:r>
              <a:endParaRPr/>
            </a:p>
            <a:p>
              <a:pPr indent="0" lvl="0" marL="0" marR="0" rtl="0" algn="l">
                <a:lnSpc>
                  <a:spcPct val="138095"/>
                </a:lnSpc>
                <a:spcBef>
                  <a:spcPts val="700"/>
                </a:spcBef>
                <a:spcAft>
                  <a:spcPts val="0"/>
                </a:spcAft>
                <a:buNone/>
              </a:pPr>
              <a:r>
                <a:rPr lang="en-US" sz="2100">
                  <a:solidFill>
                    <a:schemeClr val="dk1"/>
                  </a:solidFill>
                  <a:latin typeface="Arial"/>
                  <a:ea typeface="Arial"/>
                  <a:cs typeface="Arial"/>
                  <a:sym typeface="Arial"/>
                </a:rPr>
                <a:t>else {</a:t>
              </a:r>
              <a:endParaRPr/>
            </a:p>
            <a:p>
              <a:pPr indent="381000" lvl="0" marL="0" marR="0" rtl="0" algn="l">
                <a:lnSpc>
                  <a:spcPct val="100000"/>
                </a:lnSpc>
                <a:spcBef>
                  <a:spcPts val="700"/>
                </a:spcBef>
                <a:spcAft>
                  <a:spcPts val="0"/>
                </a:spcAft>
                <a:buNone/>
              </a:pPr>
              <a:r>
                <a:rPr lang="en-US" sz="2100">
                  <a:solidFill>
                    <a:schemeClr val="dk1"/>
                  </a:solidFill>
                  <a:latin typeface="Arial"/>
                  <a:ea typeface="Arial"/>
                  <a:cs typeface="Arial"/>
                  <a:sym typeface="Arial"/>
                </a:rPr>
                <a:t> return basePrice * 0.98; </a:t>
              </a:r>
              <a:endParaRPr/>
            </a:p>
            <a:p>
              <a:pPr indent="0" lvl="0" marL="0" marR="0" rtl="0" algn="l">
                <a:lnSpc>
                  <a:spcPct val="100000"/>
                </a:lnSpc>
                <a:spcBef>
                  <a:spcPts val="600"/>
                </a:spcBef>
                <a:spcAft>
                  <a:spcPts val="0"/>
                </a:spcAft>
                <a:buNone/>
              </a:pPr>
              <a:r>
                <a:rPr lang="en-US" sz="2100">
                  <a:solidFill>
                    <a:schemeClr val="dk1"/>
                  </a:solidFill>
                  <a:latin typeface="Arial"/>
                  <a:ea typeface="Arial"/>
                  <a:cs typeface="Arial"/>
                  <a:sym typeface="Arial"/>
                </a:rPr>
                <a:t>} </a:t>
              </a:r>
              <a:endParaRPr/>
            </a:p>
          </p:txBody>
        </p:sp>
        <p:sp>
          <p:nvSpPr>
            <p:cNvPr id="1291" name="Google Shape;1291;p73"/>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1292" name="Google Shape;1292;p73"/>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92 </a:t>
              </a:r>
              <a:endParaRPr/>
            </a:p>
          </p:txBody>
        </p:sp>
        <p:sp>
          <p:nvSpPr>
            <p:cNvPr id="1293" name="Google Shape;1293;p73"/>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pic>
        <p:nvPicPr>
          <p:cNvPr id="1298" name="Google Shape;1298;p74"/>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1299" name="Google Shape;1299;p74"/>
          <p:cNvGrpSpPr/>
          <p:nvPr/>
        </p:nvGrpSpPr>
        <p:grpSpPr>
          <a:xfrm>
            <a:off x="0" y="0"/>
            <a:ext cx="10273618" cy="7785100"/>
            <a:chOff x="0" y="0"/>
            <a:chExt cx="10273618" cy="7785100"/>
          </a:xfrm>
        </p:grpSpPr>
        <p:cxnSp>
          <p:nvCxnSpPr>
            <p:cNvPr id="1300" name="Google Shape;1300;p74"/>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1301" name="Google Shape;1301;p74"/>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302" name="Google Shape;1302;p74"/>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1303" name="Google Shape;1303;p74"/>
            <p:cNvPicPr preferRelativeResize="0"/>
            <p:nvPr/>
          </p:nvPicPr>
          <p:blipFill rotWithShape="1">
            <a:blip r:embed="rId4">
              <a:alphaModFix/>
            </a:blip>
            <a:srcRect b="0" l="0" r="0" t="0"/>
            <a:stretch/>
          </p:blipFill>
          <p:spPr>
            <a:xfrm>
              <a:off x="0" y="3157220"/>
              <a:ext cx="10160000" cy="2113280"/>
            </a:xfrm>
            <a:prstGeom prst="rect">
              <a:avLst/>
            </a:prstGeom>
            <a:noFill/>
            <a:ln>
              <a:noFill/>
            </a:ln>
          </p:spPr>
        </p:pic>
        <p:sp>
          <p:nvSpPr>
            <p:cNvPr id="1304" name="Google Shape;1304;p74"/>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305" name="Google Shape;1305;p74"/>
            <p:cNvSpPr txBox="1"/>
            <p:nvPr/>
          </p:nvSpPr>
          <p:spPr>
            <a:xfrm>
              <a:off x="7801682" y="31750"/>
              <a:ext cx="2471936" cy="2794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lang="en-US" sz="2075">
                  <a:solidFill>
                    <a:schemeClr val="dk1"/>
                  </a:solidFill>
                  <a:latin typeface="Times New Roman"/>
                  <a:ea typeface="Times New Roman"/>
                  <a:cs typeface="Times New Roman"/>
                  <a:sym typeface="Times New Roman"/>
                </a:rPr>
                <a:t>Smell:  Long Method </a:t>
              </a:r>
              <a:endParaRPr/>
            </a:p>
          </p:txBody>
        </p:sp>
        <p:sp>
          <p:nvSpPr>
            <p:cNvPr id="1306" name="Google Shape;1306;p74"/>
            <p:cNvSpPr txBox="1"/>
            <p:nvPr/>
          </p:nvSpPr>
          <p:spPr>
            <a:xfrm>
              <a:off x="1429370" y="800100"/>
              <a:ext cx="7698168"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Introduce Parameter Object </a:t>
              </a:r>
              <a:endParaRPr/>
            </a:p>
          </p:txBody>
        </p:sp>
        <p:sp>
          <p:nvSpPr>
            <p:cNvPr id="1307" name="Google Shape;1307;p74"/>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1308" name="Google Shape;1308;p74"/>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94 </a:t>
              </a:r>
              <a:endParaRPr/>
            </a:p>
          </p:txBody>
        </p:sp>
        <p:sp>
          <p:nvSpPr>
            <p:cNvPr id="1309" name="Google Shape;1309;p74"/>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pic>
        <p:nvPicPr>
          <p:cNvPr id="1314" name="Google Shape;1314;p75"/>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1315" name="Google Shape;1315;p75"/>
          <p:cNvGrpSpPr/>
          <p:nvPr/>
        </p:nvGrpSpPr>
        <p:grpSpPr>
          <a:xfrm>
            <a:off x="0" y="0"/>
            <a:ext cx="10289496" cy="7785100"/>
            <a:chOff x="0" y="0"/>
            <a:chExt cx="10289496" cy="7785100"/>
          </a:xfrm>
        </p:grpSpPr>
        <p:cxnSp>
          <p:nvCxnSpPr>
            <p:cNvPr id="1316" name="Google Shape;1316;p75"/>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1317" name="Google Shape;1317;p75"/>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318" name="Google Shape;1318;p75"/>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319" name="Google Shape;1319;p75"/>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320" name="Google Shape;1320;p75"/>
            <p:cNvSpPr txBox="1"/>
            <p:nvPr/>
          </p:nvSpPr>
          <p:spPr>
            <a:xfrm>
              <a:off x="7592839" y="12700"/>
              <a:ext cx="2696657" cy="304800"/>
            </a:xfrm>
            <a:prstGeom prst="rect">
              <a:avLst/>
            </a:prstGeom>
            <a:noFill/>
            <a:ln>
              <a:noFill/>
            </a:ln>
          </p:spPr>
          <p:txBody>
            <a:bodyPr anchorCtr="0" anchor="t" bIns="0" lIns="0" spcFirstLastPara="1" rIns="0" wrap="square" tIns="0">
              <a:noAutofit/>
            </a:bodyPr>
            <a:lstStyle/>
            <a:p>
              <a:pPr indent="0" lvl="0" marL="0" marR="0" rtl="0" algn="l">
                <a:lnSpc>
                  <a:spcPct val="106053"/>
                </a:lnSpc>
                <a:spcBef>
                  <a:spcPts val="0"/>
                </a:spcBef>
                <a:spcAft>
                  <a:spcPts val="0"/>
                </a:spcAft>
                <a:buNone/>
              </a:pPr>
              <a:r>
                <a:rPr lang="en-US" sz="2263">
                  <a:solidFill>
                    <a:schemeClr val="dk1"/>
                  </a:solidFill>
                  <a:latin typeface="Times New Roman"/>
                  <a:ea typeface="Times New Roman"/>
                  <a:cs typeface="Times New Roman"/>
                  <a:sym typeface="Times New Roman"/>
                </a:rPr>
                <a:t>Smell:  Long Method </a:t>
              </a:r>
              <a:endParaRPr/>
            </a:p>
          </p:txBody>
        </p:sp>
        <p:sp>
          <p:nvSpPr>
            <p:cNvPr id="1321" name="Google Shape;1321;p75"/>
            <p:cNvSpPr txBox="1"/>
            <p:nvPr/>
          </p:nvSpPr>
          <p:spPr>
            <a:xfrm>
              <a:off x="2049015" y="889000"/>
              <a:ext cx="6471539"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Preserve Whole Object </a:t>
              </a:r>
              <a:endParaRPr/>
            </a:p>
          </p:txBody>
        </p:sp>
        <p:sp>
          <p:nvSpPr>
            <p:cNvPr id="1322" name="Google Shape;1322;p75"/>
            <p:cNvSpPr txBox="1"/>
            <p:nvPr/>
          </p:nvSpPr>
          <p:spPr>
            <a:xfrm>
              <a:off x="2057400" y="2423159"/>
              <a:ext cx="5999463" cy="5101591"/>
            </a:xfrm>
            <a:prstGeom prst="rect">
              <a:avLst/>
            </a:prstGeom>
            <a:noFill/>
            <a:ln>
              <a:noFill/>
            </a:ln>
          </p:spPr>
          <p:txBody>
            <a:bodyPr anchorCtr="0" anchor="t" bIns="0" lIns="0" spcFirstLastPara="1" rIns="0" wrap="square" tIns="0">
              <a:noAutofit/>
            </a:bodyPr>
            <a:lstStyle/>
            <a:p>
              <a:pPr indent="0" lvl="0" marL="0" marR="0" rtl="0" algn="l">
                <a:lnSpc>
                  <a:spcPct val="84210"/>
                </a:lnSpc>
                <a:spcBef>
                  <a:spcPts val="0"/>
                </a:spcBef>
                <a:spcAft>
                  <a:spcPts val="0"/>
                </a:spcAft>
                <a:buNone/>
              </a:pPr>
              <a:r>
                <a:rPr lang="en-US" sz="2280">
                  <a:solidFill>
                    <a:schemeClr val="dk1"/>
                  </a:solidFill>
                  <a:latin typeface="Times New Roman"/>
                  <a:ea typeface="Times New Roman"/>
                  <a:cs typeface="Times New Roman"/>
                  <a:sym typeface="Times New Roman"/>
                </a:rPr>
                <a:t>int low = daysTempRange().getLow();</a:t>
              </a:r>
              <a:endParaRPr/>
            </a:p>
            <a:p>
              <a:pPr indent="0" lvl="0" marL="0" marR="0" rtl="0" algn="l">
                <a:lnSpc>
                  <a:spcPct val="84210"/>
                </a:lnSpc>
                <a:spcBef>
                  <a:spcPts val="2000"/>
                </a:spcBef>
                <a:spcAft>
                  <a:spcPts val="0"/>
                </a:spcAft>
                <a:buNone/>
              </a:pPr>
              <a:r>
                <a:rPr lang="en-US" sz="2280">
                  <a:solidFill>
                    <a:schemeClr val="dk1"/>
                  </a:solidFill>
                  <a:latin typeface="Times New Roman"/>
                  <a:ea typeface="Times New Roman"/>
                  <a:cs typeface="Times New Roman"/>
                  <a:sym typeface="Times New Roman"/>
                </a:rPr>
                <a:t>int high = daysTempRange().getHigh();</a:t>
              </a:r>
              <a:endParaRPr/>
            </a:p>
            <a:p>
              <a:pPr indent="0" lvl="0" marL="0" marR="0" rtl="0" algn="l">
                <a:lnSpc>
                  <a:spcPct val="84210"/>
                </a:lnSpc>
                <a:spcBef>
                  <a:spcPts val="2000"/>
                </a:spcBef>
                <a:spcAft>
                  <a:spcPts val="0"/>
                </a:spcAft>
                <a:buNone/>
              </a:pPr>
              <a:r>
                <a:rPr lang="en-US" sz="2280">
                  <a:solidFill>
                    <a:schemeClr val="dk1"/>
                  </a:solidFill>
                  <a:latin typeface="Times New Roman"/>
                  <a:ea typeface="Times New Roman"/>
                  <a:cs typeface="Times New Roman"/>
                  <a:sym typeface="Times New Roman"/>
                </a:rPr>
                <a:t>withinPlan = plan.withinRange(low, high);</a:t>
              </a:r>
              <a:endParaRPr/>
            </a:p>
            <a:p>
              <a:pPr indent="723900" lvl="0" marL="0" marR="0" rtl="0" algn="l">
                <a:lnSpc>
                  <a:spcPct val="96685"/>
                </a:lnSpc>
                <a:spcBef>
                  <a:spcPts val="2070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1323" name="Google Shape;1323;p75"/>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95 </a:t>
              </a:r>
              <a:endParaRPr/>
            </a:p>
          </p:txBody>
        </p:sp>
        <p:sp>
          <p:nvSpPr>
            <p:cNvPr id="1324" name="Google Shape;1324;p75"/>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pic>
        <p:nvPicPr>
          <p:cNvPr id="1329" name="Google Shape;1329;p76"/>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1330" name="Google Shape;1330;p76"/>
          <p:cNvGrpSpPr/>
          <p:nvPr/>
        </p:nvGrpSpPr>
        <p:grpSpPr>
          <a:xfrm>
            <a:off x="0" y="0"/>
            <a:ext cx="10289496" cy="7785100"/>
            <a:chOff x="0" y="0"/>
            <a:chExt cx="10289496" cy="7785100"/>
          </a:xfrm>
        </p:grpSpPr>
        <p:cxnSp>
          <p:nvCxnSpPr>
            <p:cNvPr id="1331" name="Google Shape;1331;p76"/>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1332" name="Google Shape;1332;p76"/>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333" name="Google Shape;1333;p76"/>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334" name="Google Shape;1334;p76"/>
            <p:cNvSpPr/>
            <p:nvPr/>
          </p:nvSpPr>
          <p:spPr>
            <a:xfrm>
              <a:off x="4365620" y="4368800"/>
              <a:ext cx="558800" cy="901700"/>
            </a:xfrm>
            <a:custGeom>
              <a:rect b="b" l="l" r="r" t="t"/>
              <a:pathLst>
                <a:path extrusionOk="0" h="901700" w="558800">
                  <a:moveTo>
                    <a:pt x="139700" y="0"/>
                  </a:moveTo>
                  <a:lnTo>
                    <a:pt x="139700" y="676061"/>
                  </a:lnTo>
                  <a:lnTo>
                    <a:pt x="0" y="676061"/>
                  </a:lnTo>
                  <a:lnTo>
                    <a:pt x="279400" y="901700"/>
                  </a:lnTo>
                  <a:lnTo>
                    <a:pt x="558800" y="676061"/>
                  </a:lnTo>
                  <a:lnTo>
                    <a:pt x="419100" y="676061"/>
                  </a:lnTo>
                  <a:lnTo>
                    <a:pt x="419100" y="0"/>
                  </a:lnTo>
                  <a:lnTo>
                    <a:pt x="139700" y="0"/>
                  </a:lnTo>
                  <a:close/>
                </a:path>
              </a:pathLst>
            </a:custGeom>
            <a:solidFill>
              <a:srgbClr val="FFFFFF"/>
            </a:solidFill>
            <a:ln cap="flat" cmpd="sng" w="127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335" name="Google Shape;1335;p76"/>
            <p:cNvSpPr/>
            <p:nvPr/>
          </p:nvSpPr>
          <p:spPr>
            <a:xfrm>
              <a:off x="4787900" y="4368800"/>
              <a:ext cx="558800" cy="901700"/>
            </a:xfrm>
            <a:custGeom>
              <a:rect b="b" l="l" r="r" t="t"/>
              <a:pathLst>
                <a:path extrusionOk="0" h="901700" w="558800">
                  <a:moveTo>
                    <a:pt x="139700" y="0"/>
                  </a:moveTo>
                  <a:lnTo>
                    <a:pt x="139700" y="676061"/>
                  </a:lnTo>
                  <a:lnTo>
                    <a:pt x="0" y="676061"/>
                  </a:lnTo>
                  <a:lnTo>
                    <a:pt x="279400" y="901700"/>
                  </a:lnTo>
                  <a:lnTo>
                    <a:pt x="558800" y="676061"/>
                  </a:lnTo>
                  <a:lnTo>
                    <a:pt x="419100" y="676061"/>
                  </a:lnTo>
                  <a:lnTo>
                    <a:pt x="419100" y="0"/>
                  </a:lnTo>
                  <a:lnTo>
                    <a:pt x="139700" y="0"/>
                  </a:lnTo>
                </a:path>
              </a:pathLst>
            </a:custGeom>
            <a:noFill/>
            <a:ln cap="flat" cmpd="sng" w="38100">
              <a:solidFill>
                <a:srgbClr val="51038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336" name="Google Shape;1336;p76"/>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337" name="Google Shape;1337;p76"/>
            <p:cNvSpPr txBox="1"/>
            <p:nvPr/>
          </p:nvSpPr>
          <p:spPr>
            <a:xfrm>
              <a:off x="7592839" y="12700"/>
              <a:ext cx="2696657" cy="304800"/>
            </a:xfrm>
            <a:prstGeom prst="rect">
              <a:avLst/>
            </a:prstGeom>
            <a:noFill/>
            <a:ln>
              <a:noFill/>
            </a:ln>
          </p:spPr>
          <p:txBody>
            <a:bodyPr anchorCtr="0" anchor="t" bIns="0" lIns="0" spcFirstLastPara="1" rIns="0" wrap="square" tIns="0">
              <a:noAutofit/>
            </a:bodyPr>
            <a:lstStyle/>
            <a:p>
              <a:pPr indent="0" lvl="0" marL="0" marR="0" rtl="0" algn="l">
                <a:lnSpc>
                  <a:spcPct val="106053"/>
                </a:lnSpc>
                <a:spcBef>
                  <a:spcPts val="0"/>
                </a:spcBef>
                <a:spcAft>
                  <a:spcPts val="0"/>
                </a:spcAft>
                <a:buNone/>
              </a:pPr>
              <a:r>
                <a:rPr lang="en-US" sz="2263">
                  <a:solidFill>
                    <a:schemeClr val="dk1"/>
                  </a:solidFill>
                  <a:latin typeface="Times New Roman"/>
                  <a:ea typeface="Times New Roman"/>
                  <a:cs typeface="Times New Roman"/>
                  <a:sym typeface="Times New Roman"/>
                </a:rPr>
                <a:t>Smell:  Long Method </a:t>
              </a:r>
              <a:endParaRPr/>
            </a:p>
          </p:txBody>
        </p:sp>
        <p:sp>
          <p:nvSpPr>
            <p:cNvPr id="1338" name="Google Shape;1338;p76"/>
            <p:cNvSpPr txBox="1"/>
            <p:nvPr/>
          </p:nvSpPr>
          <p:spPr>
            <a:xfrm>
              <a:off x="2049015" y="889000"/>
              <a:ext cx="6471539"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Preserve Whole Object </a:t>
              </a:r>
              <a:endParaRPr/>
            </a:p>
          </p:txBody>
        </p:sp>
        <p:sp>
          <p:nvSpPr>
            <p:cNvPr id="1339" name="Google Shape;1339;p76"/>
            <p:cNvSpPr txBox="1"/>
            <p:nvPr/>
          </p:nvSpPr>
          <p:spPr>
            <a:xfrm>
              <a:off x="2057400" y="2423159"/>
              <a:ext cx="5999463" cy="1412241"/>
            </a:xfrm>
            <a:prstGeom prst="rect">
              <a:avLst/>
            </a:prstGeom>
            <a:noFill/>
            <a:ln>
              <a:noFill/>
            </a:ln>
          </p:spPr>
          <p:txBody>
            <a:bodyPr anchorCtr="0" anchor="t" bIns="0" lIns="0" spcFirstLastPara="1" rIns="0" wrap="square" tIns="0">
              <a:noAutofit/>
            </a:bodyPr>
            <a:lstStyle/>
            <a:p>
              <a:pPr indent="0" lvl="0" marL="0" marR="0" rtl="0" algn="l">
                <a:lnSpc>
                  <a:spcPct val="84210"/>
                </a:lnSpc>
                <a:spcBef>
                  <a:spcPts val="0"/>
                </a:spcBef>
                <a:spcAft>
                  <a:spcPts val="0"/>
                </a:spcAft>
                <a:buNone/>
              </a:pPr>
              <a:r>
                <a:rPr lang="en-US" sz="2280">
                  <a:solidFill>
                    <a:schemeClr val="dk1"/>
                  </a:solidFill>
                  <a:latin typeface="Times New Roman"/>
                  <a:ea typeface="Times New Roman"/>
                  <a:cs typeface="Times New Roman"/>
                  <a:sym typeface="Times New Roman"/>
                </a:rPr>
                <a:t>int low = daysTempRange().getLow();</a:t>
              </a:r>
              <a:endParaRPr/>
            </a:p>
            <a:p>
              <a:pPr indent="0" lvl="0" marL="0" marR="0" rtl="0" algn="l">
                <a:lnSpc>
                  <a:spcPct val="84210"/>
                </a:lnSpc>
                <a:spcBef>
                  <a:spcPts val="2000"/>
                </a:spcBef>
                <a:spcAft>
                  <a:spcPts val="0"/>
                </a:spcAft>
                <a:buNone/>
              </a:pPr>
              <a:r>
                <a:rPr lang="en-US" sz="2280">
                  <a:solidFill>
                    <a:schemeClr val="dk1"/>
                  </a:solidFill>
                  <a:latin typeface="Times New Roman"/>
                  <a:ea typeface="Times New Roman"/>
                  <a:cs typeface="Times New Roman"/>
                  <a:sym typeface="Times New Roman"/>
                </a:rPr>
                <a:t>int high = daysTempRange().getHigh();</a:t>
              </a:r>
              <a:endParaRPr/>
            </a:p>
            <a:p>
              <a:pPr indent="0" lvl="0" marL="0" marR="0" rtl="0" algn="l">
                <a:lnSpc>
                  <a:spcPct val="84210"/>
                </a:lnSpc>
                <a:spcBef>
                  <a:spcPts val="2000"/>
                </a:spcBef>
                <a:spcAft>
                  <a:spcPts val="0"/>
                </a:spcAft>
                <a:buNone/>
              </a:pPr>
              <a:r>
                <a:rPr lang="en-US" sz="2280">
                  <a:solidFill>
                    <a:schemeClr val="dk1"/>
                  </a:solidFill>
                  <a:latin typeface="Times New Roman"/>
                  <a:ea typeface="Times New Roman"/>
                  <a:cs typeface="Times New Roman"/>
                  <a:sym typeface="Times New Roman"/>
                </a:rPr>
                <a:t>withinPlan = plan.withinRange(low, high); </a:t>
              </a:r>
              <a:endParaRPr/>
            </a:p>
          </p:txBody>
        </p:sp>
        <p:sp>
          <p:nvSpPr>
            <p:cNvPr id="1340" name="Google Shape;1340;p76"/>
            <p:cNvSpPr txBox="1"/>
            <p:nvPr/>
          </p:nvSpPr>
          <p:spPr>
            <a:xfrm>
              <a:off x="1638300" y="5699759"/>
              <a:ext cx="7029834" cy="1824991"/>
            </a:xfrm>
            <a:prstGeom prst="rect">
              <a:avLst/>
            </a:prstGeom>
            <a:noFill/>
            <a:ln>
              <a:noFill/>
            </a:ln>
          </p:spPr>
          <p:txBody>
            <a:bodyPr anchorCtr="0" anchor="t" bIns="0" lIns="0" spcFirstLastPara="1" rIns="0" wrap="square" tIns="0">
              <a:noAutofit/>
            </a:bodyPr>
            <a:lstStyle/>
            <a:p>
              <a:pPr indent="0" lvl="0" marL="0" marR="0" rtl="0" algn="l">
                <a:lnSpc>
                  <a:spcPct val="84210"/>
                </a:lnSpc>
                <a:spcBef>
                  <a:spcPts val="0"/>
                </a:spcBef>
                <a:spcAft>
                  <a:spcPts val="0"/>
                </a:spcAft>
                <a:buNone/>
              </a:pPr>
              <a:r>
                <a:rPr lang="en-US" sz="2280">
                  <a:solidFill>
                    <a:schemeClr val="dk1"/>
                  </a:solidFill>
                  <a:latin typeface="Times New Roman"/>
                  <a:ea typeface="Times New Roman"/>
                  <a:cs typeface="Times New Roman"/>
                  <a:sym typeface="Times New Roman"/>
                </a:rPr>
                <a:t>withinPlan = plan.withinRange(daysTempRange());</a:t>
              </a:r>
              <a:endParaRPr/>
            </a:p>
            <a:p>
              <a:pPr indent="1143000" lvl="0" marL="0" marR="0" rtl="0" algn="l">
                <a:lnSpc>
                  <a:spcPct val="96685"/>
                </a:lnSpc>
                <a:spcBef>
                  <a:spcPts val="830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1341" name="Google Shape;1341;p76"/>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95 </a:t>
              </a:r>
              <a:endParaRPr/>
            </a:p>
          </p:txBody>
        </p:sp>
        <p:sp>
          <p:nvSpPr>
            <p:cNvPr id="1342" name="Google Shape;1342;p76"/>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pic>
        <p:nvPicPr>
          <p:cNvPr id="1347" name="Google Shape;1347;p77"/>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1348" name="Google Shape;1348;p77"/>
          <p:cNvGrpSpPr/>
          <p:nvPr/>
        </p:nvGrpSpPr>
        <p:grpSpPr>
          <a:xfrm>
            <a:off x="0" y="0"/>
            <a:ext cx="10289496" cy="7785100"/>
            <a:chOff x="0" y="0"/>
            <a:chExt cx="10289496" cy="7785100"/>
          </a:xfrm>
        </p:grpSpPr>
        <p:cxnSp>
          <p:nvCxnSpPr>
            <p:cNvPr id="1349" name="Google Shape;1349;p77"/>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1350" name="Google Shape;1350;p77"/>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351" name="Google Shape;1351;p77"/>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352" name="Google Shape;1352;p77"/>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353" name="Google Shape;1353;p77"/>
            <p:cNvSpPr txBox="1"/>
            <p:nvPr/>
          </p:nvSpPr>
          <p:spPr>
            <a:xfrm>
              <a:off x="7592839" y="12700"/>
              <a:ext cx="2696657" cy="304800"/>
            </a:xfrm>
            <a:prstGeom prst="rect">
              <a:avLst/>
            </a:prstGeom>
            <a:noFill/>
            <a:ln>
              <a:noFill/>
            </a:ln>
          </p:spPr>
          <p:txBody>
            <a:bodyPr anchorCtr="0" anchor="t" bIns="0" lIns="0" spcFirstLastPara="1" rIns="0" wrap="square" tIns="0">
              <a:noAutofit/>
            </a:bodyPr>
            <a:lstStyle/>
            <a:p>
              <a:pPr indent="0" lvl="0" marL="0" marR="0" rtl="0" algn="l">
                <a:lnSpc>
                  <a:spcPct val="106053"/>
                </a:lnSpc>
                <a:spcBef>
                  <a:spcPts val="0"/>
                </a:spcBef>
                <a:spcAft>
                  <a:spcPts val="0"/>
                </a:spcAft>
                <a:buNone/>
              </a:pPr>
              <a:r>
                <a:rPr lang="en-US" sz="2263">
                  <a:solidFill>
                    <a:schemeClr val="dk1"/>
                  </a:solidFill>
                  <a:latin typeface="Times New Roman"/>
                  <a:ea typeface="Times New Roman"/>
                  <a:cs typeface="Times New Roman"/>
                  <a:sym typeface="Times New Roman"/>
                </a:rPr>
                <a:t>Smell:  Long Method </a:t>
              </a:r>
              <a:endParaRPr/>
            </a:p>
          </p:txBody>
        </p:sp>
        <p:sp>
          <p:nvSpPr>
            <p:cNvPr id="1354" name="Google Shape;1354;p77"/>
            <p:cNvSpPr txBox="1"/>
            <p:nvPr/>
          </p:nvSpPr>
          <p:spPr>
            <a:xfrm>
              <a:off x="276262" y="901700"/>
              <a:ext cx="10004298"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Replace Method with Method Object </a:t>
              </a:r>
              <a:endParaRPr/>
            </a:p>
          </p:txBody>
        </p:sp>
        <p:sp>
          <p:nvSpPr>
            <p:cNvPr id="1355" name="Google Shape;1355;p77"/>
            <p:cNvSpPr txBox="1"/>
            <p:nvPr/>
          </p:nvSpPr>
          <p:spPr>
            <a:xfrm>
              <a:off x="139700" y="2359659"/>
              <a:ext cx="7201992" cy="5165091"/>
            </a:xfrm>
            <a:prstGeom prst="rect">
              <a:avLst/>
            </a:prstGeom>
            <a:noFill/>
            <a:ln>
              <a:noFill/>
            </a:ln>
          </p:spPr>
          <p:txBody>
            <a:bodyPr anchorCtr="0" anchor="t" bIns="0" lIns="0" spcFirstLastPara="1" rIns="0" wrap="square" tIns="0">
              <a:noAutofit/>
            </a:bodyPr>
            <a:lstStyle/>
            <a:p>
              <a:pPr indent="457200" lvl="0" marL="0" marR="0" rtl="0" algn="l">
                <a:lnSpc>
                  <a:spcPct val="84210"/>
                </a:lnSpc>
                <a:spcBef>
                  <a:spcPts val="0"/>
                </a:spcBef>
                <a:spcAft>
                  <a:spcPts val="0"/>
                </a:spcAft>
                <a:buNone/>
              </a:pPr>
              <a:r>
                <a:rPr lang="en-US" sz="2280">
                  <a:solidFill>
                    <a:schemeClr val="dk1"/>
                  </a:solidFill>
                  <a:latin typeface="Times New Roman"/>
                  <a:ea typeface="Times New Roman"/>
                  <a:cs typeface="Times New Roman"/>
                  <a:sym typeface="Times New Roman"/>
                </a:rPr>
                <a:t>//class Order...</a:t>
              </a:r>
              <a:endParaRPr/>
            </a:p>
            <a:p>
              <a:pPr indent="0" lvl="0" marL="0" marR="0" rtl="0" algn="l">
                <a:lnSpc>
                  <a:spcPct val="84210"/>
                </a:lnSpc>
                <a:spcBef>
                  <a:spcPts val="2000"/>
                </a:spcBef>
                <a:spcAft>
                  <a:spcPts val="0"/>
                </a:spcAft>
                <a:buNone/>
              </a:pPr>
              <a:r>
                <a:rPr lang="en-US" sz="2280">
                  <a:solidFill>
                    <a:schemeClr val="dk1"/>
                  </a:solidFill>
                  <a:latin typeface="Times New Roman"/>
                  <a:ea typeface="Times New Roman"/>
                  <a:cs typeface="Times New Roman"/>
                  <a:sym typeface="Times New Roman"/>
                </a:rPr>
                <a:t>double price() {</a:t>
              </a:r>
              <a:endParaRPr/>
            </a:p>
            <a:p>
              <a:pPr indent="0" lvl="0" marL="0" marR="0" rtl="0" algn="l">
                <a:lnSpc>
                  <a:spcPct val="84210"/>
                </a:lnSpc>
                <a:spcBef>
                  <a:spcPts val="2000"/>
                </a:spcBef>
                <a:spcAft>
                  <a:spcPts val="0"/>
                </a:spcAft>
                <a:buNone/>
              </a:pPr>
              <a:r>
                <a:rPr lang="en-US" sz="2280">
                  <a:solidFill>
                    <a:schemeClr val="dk1"/>
                  </a:solidFill>
                  <a:latin typeface="Times New Roman"/>
                  <a:ea typeface="Times New Roman"/>
                  <a:cs typeface="Times New Roman"/>
                  <a:sym typeface="Times New Roman"/>
                </a:rPr>
                <a:t>   double primaryBasePrice;</a:t>
              </a:r>
              <a:endParaRPr/>
            </a:p>
            <a:p>
              <a:pPr indent="0" lvl="0" marL="0" marR="0" rtl="0" algn="l">
                <a:lnSpc>
                  <a:spcPct val="84210"/>
                </a:lnSpc>
                <a:spcBef>
                  <a:spcPts val="2000"/>
                </a:spcBef>
                <a:spcAft>
                  <a:spcPts val="0"/>
                </a:spcAft>
                <a:buNone/>
              </a:pPr>
              <a:r>
                <a:rPr lang="en-US" sz="2280">
                  <a:solidFill>
                    <a:schemeClr val="dk1"/>
                  </a:solidFill>
                  <a:latin typeface="Times New Roman"/>
                  <a:ea typeface="Times New Roman"/>
                  <a:cs typeface="Times New Roman"/>
                  <a:sym typeface="Times New Roman"/>
                </a:rPr>
                <a:t>   double secondaryBasePrice;</a:t>
              </a:r>
              <a:endParaRPr/>
            </a:p>
            <a:p>
              <a:pPr indent="0" lvl="0" marL="0" marR="0" rtl="0" algn="l">
                <a:lnSpc>
                  <a:spcPct val="84210"/>
                </a:lnSpc>
                <a:spcBef>
                  <a:spcPts val="2000"/>
                </a:spcBef>
                <a:spcAft>
                  <a:spcPts val="0"/>
                </a:spcAft>
                <a:buNone/>
              </a:pPr>
              <a:r>
                <a:rPr lang="en-US" sz="2280">
                  <a:solidFill>
                    <a:schemeClr val="dk1"/>
                  </a:solidFill>
                  <a:latin typeface="Times New Roman"/>
                  <a:ea typeface="Times New Roman"/>
                  <a:cs typeface="Times New Roman"/>
                  <a:sym typeface="Times New Roman"/>
                </a:rPr>
                <a:t>   double tertiaryBasePrice;</a:t>
              </a:r>
              <a:endParaRPr/>
            </a:p>
            <a:p>
              <a:pPr indent="0" lvl="0" marL="0" marR="0" rtl="0" algn="l">
                <a:lnSpc>
                  <a:spcPct val="84210"/>
                </a:lnSpc>
                <a:spcBef>
                  <a:spcPts val="2000"/>
                </a:spcBef>
                <a:spcAft>
                  <a:spcPts val="0"/>
                </a:spcAft>
                <a:buNone/>
              </a:pPr>
              <a:r>
                <a:rPr lang="en-US" sz="2280">
                  <a:solidFill>
                    <a:schemeClr val="dk1"/>
                  </a:solidFill>
                  <a:latin typeface="Times New Roman"/>
                  <a:ea typeface="Times New Roman"/>
                  <a:cs typeface="Times New Roman"/>
                  <a:sym typeface="Times New Roman"/>
                </a:rPr>
                <a:t>   // long computation;</a:t>
              </a:r>
              <a:endParaRPr/>
            </a:p>
            <a:p>
              <a:pPr indent="0" lvl="0" marL="0" marR="0" rtl="0" algn="l">
                <a:lnSpc>
                  <a:spcPct val="84210"/>
                </a:lnSpc>
                <a:spcBef>
                  <a:spcPts val="2000"/>
                </a:spcBef>
                <a:spcAft>
                  <a:spcPts val="0"/>
                </a:spcAft>
                <a:buNone/>
              </a:pPr>
              <a:r>
                <a:rPr lang="en-US" sz="2280">
                  <a:solidFill>
                    <a:schemeClr val="dk1"/>
                  </a:solidFill>
                  <a:latin typeface="Times New Roman"/>
                  <a:ea typeface="Times New Roman"/>
                  <a:cs typeface="Times New Roman"/>
                  <a:sym typeface="Times New Roman"/>
                </a:rPr>
                <a:t>   ...</a:t>
              </a:r>
              <a:endParaRPr/>
            </a:p>
            <a:p>
              <a:pPr indent="0" lvl="0" marL="0" marR="0" rtl="0" algn="l">
                <a:lnSpc>
                  <a:spcPct val="84210"/>
                </a:lnSpc>
                <a:spcBef>
                  <a:spcPts val="300"/>
                </a:spcBef>
                <a:spcAft>
                  <a:spcPts val="0"/>
                </a:spcAft>
                <a:buNone/>
              </a:pPr>
              <a:r>
                <a:rPr lang="en-US" sz="2280">
                  <a:solidFill>
                    <a:schemeClr val="dk1"/>
                  </a:solidFill>
                  <a:latin typeface="Times New Roman"/>
                  <a:ea typeface="Times New Roman"/>
                  <a:cs typeface="Times New Roman"/>
                  <a:sym typeface="Times New Roman"/>
                </a:rPr>
                <a:t>}</a:t>
              </a:r>
              <a:endParaRPr/>
            </a:p>
            <a:p>
              <a:pPr indent="2641600" lvl="0" marL="0" marR="0" rtl="0" algn="l">
                <a:lnSpc>
                  <a:spcPct val="96685"/>
                </a:lnSpc>
                <a:spcBef>
                  <a:spcPts val="560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1356" name="Google Shape;1356;p77"/>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96 </a:t>
              </a:r>
              <a:endParaRPr/>
            </a:p>
          </p:txBody>
        </p:sp>
        <p:sp>
          <p:nvSpPr>
            <p:cNvPr id="1357" name="Google Shape;1357;p77"/>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pic>
        <p:nvPicPr>
          <p:cNvPr id="1362" name="Google Shape;1362;p78"/>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1363" name="Google Shape;1363;p78"/>
          <p:cNvGrpSpPr/>
          <p:nvPr/>
        </p:nvGrpSpPr>
        <p:grpSpPr>
          <a:xfrm>
            <a:off x="0" y="0"/>
            <a:ext cx="10289496" cy="7785100"/>
            <a:chOff x="0" y="0"/>
            <a:chExt cx="10289496" cy="7785100"/>
          </a:xfrm>
        </p:grpSpPr>
        <p:cxnSp>
          <p:nvCxnSpPr>
            <p:cNvPr id="1364" name="Google Shape;1364;p78"/>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1365" name="Google Shape;1365;p78"/>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366" name="Google Shape;1366;p78"/>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1367" name="Google Shape;1367;p78"/>
            <p:cNvPicPr preferRelativeResize="0"/>
            <p:nvPr/>
          </p:nvPicPr>
          <p:blipFill rotWithShape="1">
            <a:blip r:embed="rId4">
              <a:alphaModFix/>
            </a:blip>
            <a:srcRect b="0" l="0" r="0" t="0"/>
            <a:stretch/>
          </p:blipFill>
          <p:spPr>
            <a:xfrm>
              <a:off x="5029200" y="2540000"/>
              <a:ext cx="5118100" cy="3214166"/>
            </a:xfrm>
            <a:prstGeom prst="rect">
              <a:avLst/>
            </a:prstGeom>
            <a:noFill/>
            <a:ln>
              <a:noFill/>
            </a:ln>
          </p:spPr>
        </p:pic>
        <p:sp>
          <p:nvSpPr>
            <p:cNvPr id="1368" name="Google Shape;1368;p78"/>
            <p:cNvSpPr/>
            <p:nvPr/>
          </p:nvSpPr>
          <p:spPr>
            <a:xfrm>
              <a:off x="4019550" y="2978148"/>
              <a:ext cx="901700" cy="558800"/>
            </a:xfrm>
            <a:custGeom>
              <a:rect b="b" l="l" r="r" t="t"/>
              <a:pathLst>
                <a:path extrusionOk="0" h="558800" w="901700">
                  <a:moveTo>
                    <a:pt x="0" y="419100"/>
                  </a:moveTo>
                  <a:lnTo>
                    <a:pt x="676061" y="419100"/>
                  </a:lnTo>
                  <a:lnTo>
                    <a:pt x="676061" y="558800"/>
                  </a:lnTo>
                  <a:lnTo>
                    <a:pt x="901700" y="279400"/>
                  </a:lnTo>
                  <a:lnTo>
                    <a:pt x="676061" y="0"/>
                  </a:lnTo>
                  <a:lnTo>
                    <a:pt x="676061" y="139700"/>
                  </a:lnTo>
                  <a:lnTo>
                    <a:pt x="0" y="139700"/>
                  </a:lnTo>
                  <a:lnTo>
                    <a:pt x="0" y="419100"/>
                  </a:lnTo>
                  <a:close/>
                </a:path>
              </a:pathLst>
            </a:custGeom>
            <a:solidFill>
              <a:srgbClr val="FFFFFF"/>
            </a:solidFill>
            <a:ln cap="flat" cmpd="sng" w="127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369" name="Google Shape;1369;p78"/>
            <p:cNvSpPr/>
            <p:nvPr/>
          </p:nvSpPr>
          <p:spPr>
            <a:xfrm>
              <a:off x="4019550" y="2978148"/>
              <a:ext cx="901700" cy="558800"/>
            </a:xfrm>
            <a:custGeom>
              <a:rect b="b" l="l" r="r" t="t"/>
              <a:pathLst>
                <a:path extrusionOk="0" h="558800" w="901700">
                  <a:moveTo>
                    <a:pt x="0" y="419100"/>
                  </a:moveTo>
                  <a:lnTo>
                    <a:pt x="676061" y="419100"/>
                  </a:lnTo>
                  <a:lnTo>
                    <a:pt x="676061" y="558800"/>
                  </a:lnTo>
                  <a:lnTo>
                    <a:pt x="901700" y="279400"/>
                  </a:lnTo>
                  <a:lnTo>
                    <a:pt x="676061" y="0"/>
                  </a:lnTo>
                  <a:lnTo>
                    <a:pt x="676061" y="139700"/>
                  </a:lnTo>
                  <a:lnTo>
                    <a:pt x="0" y="139700"/>
                  </a:lnTo>
                  <a:lnTo>
                    <a:pt x="0" y="419100"/>
                  </a:lnTo>
                </a:path>
              </a:pathLst>
            </a:custGeom>
            <a:noFill/>
            <a:ln cap="flat" cmpd="sng" w="38100">
              <a:solidFill>
                <a:srgbClr val="51038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370" name="Google Shape;1370;p78"/>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371" name="Google Shape;1371;p78"/>
            <p:cNvSpPr txBox="1"/>
            <p:nvPr/>
          </p:nvSpPr>
          <p:spPr>
            <a:xfrm>
              <a:off x="7592839" y="12700"/>
              <a:ext cx="2696657" cy="304800"/>
            </a:xfrm>
            <a:prstGeom prst="rect">
              <a:avLst/>
            </a:prstGeom>
            <a:noFill/>
            <a:ln>
              <a:noFill/>
            </a:ln>
          </p:spPr>
          <p:txBody>
            <a:bodyPr anchorCtr="0" anchor="t" bIns="0" lIns="0" spcFirstLastPara="1" rIns="0" wrap="square" tIns="0">
              <a:noAutofit/>
            </a:bodyPr>
            <a:lstStyle/>
            <a:p>
              <a:pPr indent="0" lvl="0" marL="0" marR="0" rtl="0" algn="l">
                <a:lnSpc>
                  <a:spcPct val="106053"/>
                </a:lnSpc>
                <a:spcBef>
                  <a:spcPts val="0"/>
                </a:spcBef>
                <a:spcAft>
                  <a:spcPts val="0"/>
                </a:spcAft>
                <a:buNone/>
              </a:pPr>
              <a:r>
                <a:rPr lang="en-US" sz="2263">
                  <a:solidFill>
                    <a:schemeClr val="dk1"/>
                  </a:solidFill>
                  <a:latin typeface="Times New Roman"/>
                  <a:ea typeface="Times New Roman"/>
                  <a:cs typeface="Times New Roman"/>
                  <a:sym typeface="Times New Roman"/>
                </a:rPr>
                <a:t>Smell:  Long Method </a:t>
              </a:r>
              <a:endParaRPr/>
            </a:p>
          </p:txBody>
        </p:sp>
        <p:sp>
          <p:nvSpPr>
            <p:cNvPr id="1372" name="Google Shape;1372;p78"/>
            <p:cNvSpPr txBox="1"/>
            <p:nvPr/>
          </p:nvSpPr>
          <p:spPr>
            <a:xfrm>
              <a:off x="276262" y="901700"/>
              <a:ext cx="10004298"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Replace Method with Method Object </a:t>
              </a:r>
              <a:endParaRPr/>
            </a:p>
          </p:txBody>
        </p:sp>
        <p:sp>
          <p:nvSpPr>
            <p:cNvPr id="1373" name="Google Shape;1373;p78"/>
            <p:cNvSpPr txBox="1"/>
            <p:nvPr/>
          </p:nvSpPr>
          <p:spPr>
            <a:xfrm>
              <a:off x="139700" y="2359659"/>
              <a:ext cx="2950854" cy="828041"/>
            </a:xfrm>
            <a:prstGeom prst="rect">
              <a:avLst/>
            </a:prstGeom>
            <a:noFill/>
            <a:ln>
              <a:noFill/>
            </a:ln>
          </p:spPr>
          <p:txBody>
            <a:bodyPr anchorCtr="0" anchor="t" bIns="0" lIns="0" spcFirstLastPara="1" rIns="0" wrap="square" tIns="0">
              <a:noAutofit/>
            </a:bodyPr>
            <a:lstStyle/>
            <a:p>
              <a:pPr indent="457200" lvl="0" marL="0" marR="0" rtl="0" algn="l">
                <a:lnSpc>
                  <a:spcPct val="84210"/>
                </a:lnSpc>
                <a:spcBef>
                  <a:spcPts val="0"/>
                </a:spcBef>
                <a:spcAft>
                  <a:spcPts val="0"/>
                </a:spcAft>
                <a:buNone/>
              </a:pPr>
              <a:r>
                <a:rPr lang="en-US" sz="2280">
                  <a:solidFill>
                    <a:schemeClr val="dk1"/>
                  </a:solidFill>
                  <a:latin typeface="Times New Roman"/>
                  <a:ea typeface="Times New Roman"/>
                  <a:cs typeface="Times New Roman"/>
                  <a:sym typeface="Times New Roman"/>
                </a:rPr>
                <a:t>//class Order...</a:t>
              </a:r>
              <a:endParaRPr/>
            </a:p>
            <a:p>
              <a:pPr indent="0" lvl="0" marL="0" marR="0" rtl="0" algn="l">
                <a:lnSpc>
                  <a:spcPct val="84210"/>
                </a:lnSpc>
                <a:spcBef>
                  <a:spcPts val="2000"/>
                </a:spcBef>
                <a:spcAft>
                  <a:spcPts val="0"/>
                </a:spcAft>
                <a:buNone/>
              </a:pPr>
              <a:r>
                <a:rPr lang="en-US" sz="2280">
                  <a:solidFill>
                    <a:schemeClr val="dk1"/>
                  </a:solidFill>
                  <a:latin typeface="Times New Roman"/>
                  <a:ea typeface="Times New Roman"/>
                  <a:cs typeface="Times New Roman"/>
                  <a:sym typeface="Times New Roman"/>
                </a:rPr>
                <a:t>double price() { </a:t>
              </a:r>
              <a:endParaRPr/>
            </a:p>
          </p:txBody>
        </p:sp>
        <p:sp>
          <p:nvSpPr>
            <p:cNvPr id="1374" name="Google Shape;1374;p78"/>
            <p:cNvSpPr txBox="1"/>
            <p:nvPr/>
          </p:nvSpPr>
          <p:spPr>
            <a:xfrm>
              <a:off x="140090" y="3528059"/>
              <a:ext cx="4103266" cy="243841"/>
            </a:xfrm>
            <a:prstGeom prst="rect">
              <a:avLst/>
            </a:prstGeom>
            <a:noFill/>
            <a:ln>
              <a:noFill/>
            </a:ln>
          </p:spPr>
          <p:txBody>
            <a:bodyPr anchorCtr="0" anchor="t" bIns="0" lIns="0" spcFirstLastPara="1" rIns="0" wrap="square" tIns="0">
              <a:noAutofit/>
            </a:bodyPr>
            <a:lstStyle/>
            <a:p>
              <a:pPr indent="0" lvl="0" marL="0" marR="0" rtl="0" algn="l">
                <a:lnSpc>
                  <a:spcPct val="84210"/>
                </a:lnSpc>
                <a:spcBef>
                  <a:spcPts val="0"/>
                </a:spcBef>
                <a:spcAft>
                  <a:spcPts val="0"/>
                </a:spcAft>
                <a:buNone/>
              </a:pPr>
              <a:r>
                <a:rPr lang="en-US" sz="2280">
                  <a:solidFill>
                    <a:schemeClr val="dk1"/>
                  </a:solidFill>
                  <a:latin typeface="Times New Roman"/>
                  <a:ea typeface="Times New Roman"/>
                  <a:cs typeface="Times New Roman"/>
                  <a:sym typeface="Times New Roman"/>
                </a:rPr>
                <a:t>   double primaryBasePrice; </a:t>
              </a:r>
              <a:endParaRPr/>
            </a:p>
          </p:txBody>
        </p:sp>
        <p:sp>
          <p:nvSpPr>
            <p:cNvPr id="1375" name="Google Shape;1375;p78"/>
            <p:cNvSpPr txBox="1"/>
            <p:nvPr/>
          </p:nvSpPr>
          <p:spPr>
            <a:xfrm>
              <a:off x="139700" y="4112259"/>
              <a:ext cx="4396508" cy="2288541"/>
            </a:xfrm>
            <a:prstGeom prst="rect">
              <a:avLst/>
            </a:prstGeom>
            <a:noFill/>
            <a:ln>
              <a:noFill/>
            </a:ln>
          </p:spPr>
          <p:txBody>
            <a:bodyPr anchorCtr="0" anchor="t" bIns="0" lIns="0" spcFirstLastPara="1" rIns="0" wrap="square" tIns="0">
              <a:noAutofit/>
            </a:bodyPr>
            <a:lstStyle/>
            <a:p>
              <a:pPr indent="0" lvl="0" marL="0" marR="0" rtl="0" algn="l">
                <a:lnSpc>
                  <a:spcPct val="84210"/>
                </a:lnSpc>
                <a:spcBef>
                  <a:spcPts val="0"/>
                </a:spcBef>
                <a:spcAft>
                  <a:spcPts val="0"/>
                </a:spcAft>
                <a:buNone/>
              </a:pPr>
              <a:r>
                <a:rPr lang="en-US" sz="2280">
                  <a:solidFill>
                    <a:schemeClr val="dk1"/>
                  </a:solidFill>
                  <a:latin typeface="Times New Roman"/>
                  <a:ea typeface="Times New Roman"/>
                  <a:cs typeface="Times New Roman"/>
                  <a:sym typeface="Times New Roman"/>
                </a:rPr>
                <a:t>   double secondaryBasePrice;</a:t>
              </a:r>
              <a:endParaRPr/>
            </a:p>
            <a:p>
              <a:pPr indent="0" lvl="0" marL="0" marR="0" rtl="0" algn="l">
                <a:lnSpc>
                  <a:spcPct val="84210"/>
                </a:lnSpc>
                <a:spcBef>
                  <a:spcPts val="2000"/>
                </a:spcBef>
                <a:spcAft>
                  <a:spcPts val="0"/>
                </a:spcAft>
                <a:buNone/>
              </a:pPr>
              <a:r>
                <a:rPr lang="en-US" sz="2280">
                  <a:solidFill>
                    <a:schemeClr val="dk1"/>
                  </a:solidFill>
                  <a:latin typeface="Times New Roman"/>
                  <a:ea typeface="Times New Roman"/>
                  <a:cs typeface="Times New Roman"/>
                  <a:sym typeface="Times New Roman"/>
                </a:rPr>
                <a:t>   double tertiaryBasePrice;</a:t>
              </a:r>
              <a:endParaRPr/>
            </a:p>
            <a:p>
              <a:pPr indent="0" lvl="0" marL="0" marR="0" rtl="0" algn="l">
                <a:lnSpc>
                  <a:spcPct val="84210"/>
                </a:lnSpc>
                <a:spcBef>
                  <a:spcPts val="2000"/>
                </a:spcBef>
                <a:spcAft>
                  <a:spcPts val="0"/>
                </a:spcAft>
                <a:buNone/>
              </a:pPr>
              <a:r>
                <a:rPr lang="en-US" sz="2280">
                  <a:solidFill>
                    <a:schemeClr val="dk1"/>
                  </a:solidFill>
                  <a:latin typeface="Times New Roman"/>
                  <a:ea typeface="Times New Roman"/>
                  <a:cs typeface="Times New Roman"/>
                  <a:sym typeface="Times New Roman"/>
                </a:rPr>
                <a:t>   // long computation;</a:t>
              </a:r>
              <a:endParaRPr/>
            </a:p>
            <a:p>
              <a:pPr indent="0" lvl="0" marL="0" marR="0" rtl="0" algn="l">
                <a:lnSpc>
                  <a:spcPct val="84210"/>
                </a:lnSpc>
                <a:spcBef>
                  <a:spcPts val="2000"/>
                </a:spcBef>
                <a:spcAft>
                  <a:spcPts val="0"/>
                </a:spcAft>
                <a:buNone/>
              </a:pPr>
              <a:r>
                <a:rPr lang="en-US" sz="2280">
                  <a:solidFill>
                    <a:schemeClr val="dk1"/>
                  </a:solidFill>
                  <a:latin typeface="Times New Roman"/>
                  <a:ea typeface="Times New Roman"/>
                  <a:cs typeface="Times New Roman"/>
                  <a:sym typeface="Times New Roman"/>
                </a:rPr>
                <a:t>   ...</a:t>
              </a:r>
              <a:endParaRPr/>
            </a:p>
            <a:p>
              <a:pPr indent="0" lvl="0" marL="0" marR="0" rtl="0" algn="l">
                <a:lnSpc>
                  <a:spcPct val="84210"/>
                </a:lnSpc>
                <a:spcBef>
                  <a:spcPts val="300"/>
                </a:spcBef>
                <a:spcAft>
                  <a:spcPts val="0"/>
                </a:spcAft>
                <a:buNone/>
              </a:pPr>
              <a:r>
                <a:rPr lang="en-US" sz="2280">
                  <a:solidFill>
                    <a:schemeClr val="dk1"/>
                  </a:solidFill>
                  <a:latin typeface="Times New Roman"/>
                  <a:ea typeface="Times New Roman"/>
                  <a:cs typeface="Times New Roman"/>
                  <a:sym typeface="Times New Roman"/>
                </a:rPr>
                <a:t>} </a:t>
              </a:r>
              <a:endParaRPr/>
            </a:p>
          </p:txBody>
        </p:sp>
        <p:sp>
          <p:nvSpPr>
            <p:cNvPr id="1376" name="Google Shape;1376;p78"/>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1377" name="Google Shape;1377;p78"/>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96 </a:t>
              </a:r>
              <a:endParaRPr/>
            </a:p>
          </p:txBody>
        </p:sp>
        <p:sp>
          <p:nvSpPr>
            <p:cNvPr id="1378" name="Google Shape;1378;p78"/>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pic>
        <p:nvPicPr>
          <p:cNvPr id="1383" name="Google Shape;1383;p79"/>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1384" name="Google Shape;1384;p79"/>
          <p:cNvGrpSpPr/>
          <p:nvPr/>
        </p:nvGrpSpPr>
        <p:grpSpPr>
          <a:xfrm>
            <a:off x="0" y="0"/>
            <a:ext cx="10289496" cy="7785100"/>
            <a:chOff x="0" y="0"/>
            <a:chExt cx="10289496" cy="7785100"/>
          </a:xfrm>
        </p:grpSpPr>
        <p:cxnSp>
          <p:nvCxnSpPr>
            <p:cNvPr id="1385" name="Google Shape;1385;p79"/>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1386" name="Google Shape;1386;p79"/>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387" name="Google Shape;1387;p79"/>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1388" name="Google Shape;1388;p79"/>
            <p:cNvPicPr preferRelativeResize="0"/>
            <p:nvPr/>
          </p:nvPicPr>
          <p:blipFill rotWithShape="1">
            <a:blip r:embed="rId4">
              <a:alphaModFix/>
            </a:blip>
            <a:srcRect b="0" l="0" r="0" t="0"/>
            <a:stretch/>
          </p:blipFill>
          <p:spPr>
            <a:xfrm>
              <a:off x="2298700" y="4445000"/>
              <a:ext cx="889000" cy="1308100"/>
            </a:xfrm>
            <a:prstGeom prst="rect">
              <a:avLst/>
            </a:prstGeom>
            <a:noFill/>
            <a:ln>
              <a:noFill/>
            </a:ln>
          </p:spPr>
        </p:pic>
        <p:sp>
          <p:nvSpPr>
            <p:cNvPr id="1389" name="Google Shape;1389;p79"/>
            <p:cNvSpPr/>
            <p:nvPr/>
          </p:nvSpPr>
          <p:spPr>
            <a:xfrm>
              <a:off x="2446801" y="4596897"/>
              <a:ext cx="471807" cy="880328"/>
            </a:xfrm>
            <a:custGeom>
              <a:rect b="b" l="l" r="r" t="t"/>
              <a:pathLst>
                <a:path extrusionOk="0" h="880328" w="471807">
                  <a:moveTo>
                    <a:pt x="353659" y="8102"/>
                  </a:moveTo>
                  <a:lnTo>
                    <a:pt x="353978" y="664770"/>
                  </a:lnTo>
                  <a:lnTo>
                    <a:pt x="471807" y="668981"/>
                  </a:lnTo>
                  <a:lnTo>
                    <a:pt x="236171" y="880328"/>
                  </a:lnTo>
                  <a:lnTo>
                    <a:pt x="0" y="652696"/>
                  </a:lnTo>
                  <a:lnTo>
                    <a:pt x="118244" y="656666"/>
                  </a:lnTo>
                  <a:lnTo>
                    <a:pt x="117925" y="0"/>
                  </a:lnTo>
                  <a:lnTo>
                    <a:pt x="353659" y="8102"/>
                  </a:lnTo>
                  <a:close/>
                </a:path>
              </a:pathLst>
            </a:custGeom>
            <a:solidFill>
              <a:srgbClr val="FFFFFF"/>
            </a:solidFill>
            <a:ln cap="flat" cmpd="sng" w="127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390" name="Google Shape;1390;p79"/>
            <p:cNvSpPr/>
            <p:nvPr/>
          </p:nvSpPr>
          <p:spPr>
            <a:xfrm>
              <a:off x="2446801" y="4596897"/>
              <a:ext cx="471807" cy="880328"/>
            </a:xfrm>
            <a:custGeom>
              <a:rect b="b" l="l" r="r" t="t"/>
              <a:pathLst>
                <a:path extrusionOk="0" h="880328" w="471807">
                  <a:moveTo>
                    <a:pt x="353659" y="8102"/>
                  </a:moveTo>
                  <a:lnTo>
                    <a:pt x="353978" y="664770"/>
                  </a:lnTo>
                  <a:lnTo>
                    <a:pt x="471807" y="668981"/>
                  </a:lnTo>
                  <a:lnTo>
                    <a:pt x="236171" y="880328"/>
                  </a:lnTo>
                  <a:lnTo>
                    <a:pt x="0" y="652696"/>
                  </a:lnTo>
                  <a:lnTo>
                    <a:pt x="118244" y="656666"/>
                  </a:lnTo>
                  <a:lnTo>
                    <a:pt x="117925" y="0"/>
                  </a:lnTo>
                  <a:lnTo>
                    <a:pt x="353659" y="8102"/>
                  </a:lnTo>
                </a:path>
              </a:pathLst>
            </a:custGeom>
            <a:noFill/>
            <a:ln cap="flat" cmpd="sng" w="38100">
              <a:solidFill>
                <a:srgbClr val="070B7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391" name="Google Shape;1391;p79"/>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392" name="Google Shape;1392;p79"/>
            <p:cNvSpPr txBox="1"/>
            <p:nvPr/>
          </p:nvSpPr>
          <p:spPr>
            <a:xfrm>
              <a:off x="7592839" y="12700"/>
              <a:ext cx="2696657" cy="304800"/>
            </a:xfrm>
            <a:prstGeom prst="rect">
              <a:avLst/>
            </a:prstGeom>
            <a:noFill/>
            <a:ln>
              <a:noFill/>
            </a:ln>
          </p:spPr>
          <p:txBody>
            <a:bodyPr anchorCtr="0" anchor="t" bIns="0" lIns="0" spcFirstLastPara="1" rIns="0" wrap="square" tIns="0">
              <a:noAutofit/>
            </a:bodyPr>
            <a:lstStyle/>
            <a:p>
              <a:pPr indent="0" lvl="0" marL="0" marR="0" rtl="0" algn="l">
                <a:lnSpc>
                  <a:spcPct val="106053"/>
                </a:lnSpc>
                <a:spcBef>
                  <a:spcPts val="0"/>
                </a:spcBef>
                <a:spcAft>
                  <a:spcPts val="0"/>
                </a:spcAft>
                <a:buNone/>
              </a:pPr>
              <a:r>
                <a:rPr lang="en-US" sz="2263">
                  <a:solidFill>
                    <a:schemeClr val="dk1"/>
                  </a:solidFill>
                  <a:latin typeface="Times New Roman"/>
                  <a:ea typeface="Times New Roman"/>
                  <a:cs typeface="Times New Roman"/>
                  <a:sym typeface="Times New Roman"/>
                </a:rPr>
                <a:t>Smell:  Long Method </a:t>
              </a:r>
              <a:endParaRPr/>
            </a:p>
          </p:txBody>
        </p:sp>
        <p:sp>
          <p:nvSpPr>
            <p:cNvPr id="1393" name="Google Shape;1393;p79"/>
            <p:cNvSpPr txBox="1"/>
            <p:nvPr/>
          </p:nvSpPr>
          <p:spPr>
            <a:xfrm>
              <a:off x="1810146" y="863600"/>
              <a:ext cx="6965106" cy="660400"/>
            </a:xfrm>
            <a:prstGeom prst="rect">
              <a:avLst/>
            </a:prstGeom>
            <a:noFill/>
            <a:ln>
              <a:noFill/>
            </a:ln>
          </p:spPr>
          <p:txBody>
            <a:bodyPr anchorCtr="0" anchor="t" bIns="0" lIns="0" spcFirstLastPara="1" rIns="0" wrap="square" tIns="0">
              <a:noAutofit/>
            </a:bodyPr>
            <a:lstStyle/>
            <a:p>
              <a:pPr indent="0" lvl="0" marL="0" marR="0" rtl="0" algn="l">
                <a:lnSpc>
                  <a:spcPct val="106014"/>
                </a:lnSpc>
                <a:spcBef>
                  <a:spcPts val="0"/>
                </a:spcBef>
                <a:spcAft>
                  <a:spcPts val="0"/>
                </a:spcAft>
                <a:buNone/>
              </a:pPr>
              <a:r>
                <a:rPr lang="en-US" sz="4905">
                  <a:solidFill>
                    <a:schemeClr val="dk1"/>
                  </a:solidFill>
                  <a:latin typeface="Times New Roman"/>
                  <a:ea typeface="Times New Roman"/>
                  <a:cs typeface="Times New Roman"/>
                  <a:sym typeface="Times New Roman"/>
                </a:rPr>
                <a:t>Decompose Conditional </a:t>
              </a:r>
              <a:endParaRPr/>
            </a:p>
          </p:txBody>
        </p:sp>
        <p:sp>
          <p:nvSpPr>
            <p:cNvPr id="1394" name="Google Shape;1394;p79"/>
            <p:cNvSpPr txBox="1"/>
            <p:nvPr/>
          </p:nvSpPr>
          <p:spPr>
            <a:xfrm>
              <a:off x="368300" y="2209800"/>
              <a:ext cx="6341837" cy="1879600"/>
            </a:xfrm>
            <a:prstGeom prst="rect">
              <a:avLst/>
            </a:prstGeom>
            <a:noFill/>
            <a:ln>
              <a:noFill/>
            </a:ln>
          </p:spPr>
          <p:txBody>
            <a:bodyPr anchorCtr="0" anchor="t" bIns="0" lIns="0" spcFirstLastPara="1" rIns="0" wrap="square" tIns="0">
              <a:noAutofit/>
            </a:bodyPr>
            <a:lstStyle/>
            <a:p>
              <a:pPr indent="457200" lvl="0" marL="0" marR="0" rtl="0" algn="l">
                <a:lnSpc>
                  <a:spcPct val="100000"/>
                </a:lnSpc>
                <a:spcBef>
                  <a:spcPts val="0"/>
                </a:spcBef>
                <a:spcAft>
                  <a:spcPts val="0"/>
                </a:spcAft>
                <a:buNone/>
              </a:pPr>
              <a:r>
                <a:rPr lang="en-US" sz="1600">
                  <a:solidFill>
                    <a:schemeClr val="dk1"/>
                  </a:solidFill>
                  <a:latin typeface="Times New Roman"/>
                  <a:ea typeface="Times New Roman"/>
                  <a:cs typeface="Times New Roman"/>
                  <a:sym typeface="Times New Roman"/>
                </a:rPr>
                <a:t>You have a complicated conditional (if-then-else) statement.</a:t>
              </a:r>
              <a:endParaRPr/>
            </a:p>
            <a:p>
              <a:pPr indent="0" lvl="0" marL="0" marR="0" rtl="0" algn="l">
                <a:lnSpc>
                  <a:spcPct val="100000"/>
                </a:lnSpc>
                <a:spcBef>
                  <a:spcPts val="1500"/>
                </a:spcBef>
                <a:spcAft>
                  <a:spcPts val="0"/>
                </a:spcAft>
                <a:buNone/>
              </a:pPr>
              <a:r>
                <a:rPr i="1" lang="en-US" sz="1600">
                  <a:solidFill>
                    <a:schemeClr val="dk1"/>
                  </a:solidFill>
                  <a:latin typeface="Times"/>
                  <a:ea typeface="Times"/>
                  <a:cs typeface="Times"/>
                  <a:sym typeface="Times"/>
                </a:rPr>
                <a:t>Extract methods from the condition, then part, and else parts.</a:t>
              </a:r>
              <a:endParaRPr/>
            </a:p>
            <a:p>
              <a:pPr indent="0" lvl="0" marL="0" marR="0" rtl="0" algn="l">
                <a:lnSpc>
                  <a:spcPct val="84251"/>
                </a:lnSpc>
                <a:spcBef>
                  <a:spcPts val="1500"/>
                </a:spcBef>
                <a:spcAft>
                  <a:spcPts val="0"/>
                </a:spcAft>
                <a:buNone/>
              </a:pPr>
              <a:r>
                <a:rPr lang="en-US" sz="1543">
                  <a:solidFill>
                    <a:schemeClr val="dk1"/>
                  </a:solidFill>
                  <a:latin typeface="Times New Roman"/>
                  <a:ea typeface="Times New Roman"/>
                  <a:cs typeface="Times New Roman"/>
                  <a:sym typeface="Times New Roman"/>
                </a:rPr>
                <a:t>       if (date.before (SUMMER_START) || date.after(SUMMER_END))</a:t>
              </a:r>
              <a:endParaRPr/>
            </a:p>
            <a:p>
              <a:pPr indent="0" lvl="0" marL="0" marR="0" rtl="0" algn="l">
                <a:lnSpc>
                  <a:spcPct val="84251"/>
                </a:lnSpc>
                <a:spcBef>
                  <a:spcPts val="1500"/>
                </a:spcBef>
                <a:spcAft>
                  <a:spcPts val="0"/>
                </a:spcAft>
                <a:buNone/>
              </a:pPr>
              <a:r>
                <a:rPr lang="en-US" sz="1543">
                  <a:solidFill>
                    <a:schemeClr val="dk1"/>
                  </a:solidFill>
                  <a:latin typeface="Times New Roman"/>
                  <a:ea typeface="Times New Roman"/>
                  <a:cs typeface="Times New Roman"/>
                  <a:sym typeface="Times New Roman"/>
                </a:rPr>
                <a:t>         charge = quantity * _winterRate + _winterServiceCharge;</a:t>
              </a:r>
              <a:endParaRPr/>
            </a:p>
            <a:p>
              <a:pPr indent="0" lvl="0" marL="0" marR="0" rtl="0" algn="l">
                <a:lnSpc>
                  <a:spcPct val="84251"/>
                </a:lnSpc>
                <a:spcBef>
                  <a:spcPts val="0"/>
                </a:spcBef>
                <a:spcAft>
                  <a:spcPts val="0"/>
                </a:spcAft>
                <a:buNone/>
              </a:pPr>
              <a:r>
                <a:t/>
              </a:r>
              <a:endParaRPr sz="1543">
                <a:solidFill>
                  <a:schemeClr val="dk1"/>
                </a:solidFill>
                <a:latin typeface="Times New Roman"/>
                <a:ea typeface="Times New Roman"/>
                <a:cs typeface="Times New Roman"/>
                <a:sym typeface="Times New Roman"/>
              </a:endParaRPr>
            </a:p>
            <a:p>
              <a:pPr indent="0" lvl="0" marL="0" marR="0" rtl="0" algn="l">
                <a:lnSpc>
                  <a:spcPct val="84251"/>
                </a:lnSpc>
                <a:spcBef>
                  <a:spcPts val="0"/>
                </a:spcBef>
                <a:spcAft>
                  <a:spcPts val="0"/>
                </a:spcAft>
                <a:buNone/>
              </a:pPr>
              <a:r>
                <a:rPr lang="en-US" sz="1543">
                  <a:solidFill>
                    <a:schemeClr val="dk1"/>
                  </a:solidFill>
                  <a:latin typeface="Times New Roman"/>
                  <a:ea typeface="Times New Roman"/>
                  <a:cs typeface="Times New Roman"/>
                  <a:sym typeface="Times New Roman"/>
                </a:rPr>
                <a:t>        else charge = quantity * _summerRate; </a:t>
              </a:r>
              <a:endParaRPr/>
            </a:p>
            <a:p>
              <a:pPr indent="0" lvl="0" marL="0" marR="0" rtl="0" algn="l">
                <a:lnSpc>
                  <a:spcPct val="84251"/>
                </a:lnSpc>
                <a:spcBef>
                  <a:spcPts val="0"/>
                </a:spcBef>
                <a:spcAft>
                  <a:spcPts val="0"/>
                </a:spcAft>
                <a:buNone/>
              </a:pPr>
              <a:r>
                <a:t/>
              </a:r>
              <a:endParaRPr sz="1543">
                <a:solidFill>
                  <a:schemeClr val="dk1"/>
                </a:solidFill>
                <a:latin typeface="Times New Roman"/>
                <a:ea typeface="Times New Roman"/>
                <a:cs typeface="Times New Roman"/>
                <a:sym typeface="Times New Roman"/>
              </a:endParaRPr>
            </a:p>
            <a:p>
              <a:pPr indent="0" lvl="0" marL="0" marR="0" rtl="0" algn="l">
                <a:lnSpc>
                  <a:spcPct val="84251"/>
                </a:lnSpc>
                <a:spcBef>
                  <a:spcPts val="1500"/>
                </a:spcBef>
                <a:spcAft>
                  <a:spcPts val="0"/>
                </a:spcAft>
                <a:buNone/>
              </a:pPr>
              <a:r>
                <a:rPr lang="en-US" sz="1543">
                  <a:solidFill>
                    <a:schemeClr val="dk1"/>
                  </a:solidFill>
                  <a:latin typeface="Times New Roman"/>
                  <a:ea typeface="Times New Roman"/>
                  <a:cs typeface="Times New Roman"/>
                  <a:sym typeface="Times New Roman"/>
                </a:rPr>
                <a:t>     </a:t>
              </a:r>
              <a:endParaRPr/>
            </a:p>
          </p:txBody>
        </p:sp>
        <p:sp>
          <p:nvSpPr>
            <p:cNvPr id="1395" name="Google Shape;1395;p79"/>
            <p:cNvSpPr txBox="1"/>
            <p:nvPr/>
          </p:nvSpPr>
          <p:spPr>
            <a:xfrm>
              <a:off x="369208" y="4330700"/>
              <a:ext cx="4264400" cy="165100"/>
            </a:xfrm>
            <a:prstGeom prst="rect">
              <a:avLst/>
            </a:prstGeom>
            <a:noFill/>
            <a:ln>
              <a:noFill/>
            </a:ln>
          </p:spPr>
          <p:txBody>
            <a:bodyPr anchorCtr="0" anchor="t" bIns="0" lIns="0" spcFirstLastPara="1" rIns="0" wrap="square" tIns="0">
              <a:noAutofit/>
            </a:bodyPr>
            <a:lstStyle/>
            <a:p>
              <a:pPr indent="0" lvl="0" marL="0" marR="0" rtl="0" algn="l">
                <a:lnSpc>
                  <a:spcPct val="84251"/>
                </a:lnSpc>
                <a:spcBef>
                  <a:spcPts val="0"/>
                </a:spcBef>
                <a:spcAft>
                  <a:spcPts val="0"/>
                </a:spcAft>
                <a:buNone/>
              </a:pPr>
              <a:r>
                <a:rPr lang="en-US" sz="1543">
                  <a:solidFill>
                    <a:schemeClr val="dk1"/>
                  </a:solidFill>
                  <a:latin typeface="Times New Roman"/>
                  <a:ea typeface="Times New Roman"/>
                  <a:cs typeface="Times New Roman"/>
                  <a:sym typeface="Times New Roman"/>
                </a:rPr>
                <a:t>     </a:t>
              </a:r>
              <a:endParaRPr/>
            </a:p>
          </p:txBody>
        </p:sp>
        <p:sp>
          <p:nvSpPr>
            <p:cNvPr id="1396" name="Google Shape;1396;p79"/>
            <p:cNvSpPr txBox="1"/>
            <p:nvPr/>
          </p:nvSpPr>
          <p:spPr>
            <a:xfrm>
              <a:off x="368300" y="4737100"/>
              <a:ext cx="693535" cy="609600"/>
            </a:xfrm>
            <a:prstGeom prst="rect">
              <a:avLst/>
            </a:prstGeom>
            <a:noFill/>
            <a:ln>
              <a:noFill/>
            </a:ln>
          </p:spPr>
          <p:txBody>
            <a:bodyPr anchorCtr="0" anchor="t" bIns="0" lIns="0" spcFirstLastPara="1" rIns="0" wrap="square" tIns="0">
              <a:noAutofit/>
            </a:bodyPr>
            <a:lstStyle/>
            <a:p>
              <a:pPr indent="0" lvl="0" marL="0" marR="0" rtl="0" algn="l">
                <a:lnSpc>
                  <a:spcPct val="84251"/>
                </a:lnSpc>
                <a:spcBef>
                  <a:spcPts val="0"/>
                </a:spcBef>
                <a:spcAft>
                  <a:spcPts val="0"/>
                </a:spcAft>
                <a:buNone/>
              </a:pPr>
              <a:r>
                <a:rPr lang="en-US" sz="1543">
                  <a:solidFill>
                    <a:schemeClr val="dk1"/>
                  </a:solidFill>
                  <a:latin typeface="Times New Roman"/>
                  <a:ea typeface="Times New Roman"/>
                  <a:cs typeface="Times New Roman"/>
                  <a:sym typeface="Times New Roman"/>
                </a:rPr>
                <a:t> </a:t>
              </a:r>
              <a:endParaRPr/>
            </a:p>
            <a:p>
              <a:pPr indent="0" lvl="0" marL="0" marR="0" rtl="0" algn="l">
                <a:lnSpc>
                  <a:spcPct val="84251"/>
                </a:lnSpc>
                <a:spcBef>
                  <a:spcPts val="1700"/>
                </a:spcBef>
                <a:spcAft>
                  <a:spcPts val="0"/>
                </a:spcAft>
                <a:buNone/>
              </a:pPr>
              <a:r>
                <a:rPr lang="en-US" sz="1543">
                  <a:solidFill>
                    <a:schemeClr val="dk1"/>
                  </a:solidFill>
                  <a:latin typeface="Times New Roman"/>
                  <a:ea typeface="Times New Roman"/>
                  <a:cs typeface="Times New Roman"/>
                  <a:sym typeface="Times New Roman"/>
                </a:rPr>
                <a:t>        </a:t>
              </a:r>
              <a:endParaRPr/>
            </a:p>
          </p:txBody>
        </p:sp>
        <p:sp>
          <p:nvSpPr>
            <p:cNvPr id="1397" name="Google Shape;1397;p79"/>
            <p:cNvSpPr txBox="1"/>
            <p:nvPr/>
          </p:nvSpPr>
          <p:spPr>
            <a:xfrm>
              <a:off x="368316" y="5588000"/>
              <a:ext cx="2580100" cy="165100"/>
            </a:xfrm>
            <a:prstGeom prst="rect">
              <a:avLst/>
            </a:prstGeom>
            <a:noFill/>
            <a:ln>
              <a:noFill/>
            </a:ln>
          </p:spPr>
          <p:txBody>
            <a:bodyPr anchorCtr="0" anchor="t" bIns="0" lIns="0" spcFirstLastPara="1" rIns="0" wrap="square" tIns="0">
              <a:noAutofit/>
            </a:bodyPr>
            <a:lstStyle/>
            <a:p>
              <a:pPr indent="0" lvl="0" marL="0" marR="0" rtl="0" algn="l">
                <a:lnSpc>
                  <a:spcPct val="84251"/>
                </a:lnSpc>
                <a:spcBef>
                  <a:spcPts val="0"/>
                </a:spcBef>
                <a:spcAft>
                  <a:spcPts val="0"/>
                </a:spcAft>
                <a:buNone/>
              </a:pPr>
              <a:r>
                <a:rPr lang="en-US" sz="1543">
                  <a:solidFill>
                    <a:schemeClr val="dk1"/>
                  </a:solidFill>
                  <a:latin typeface="Times New Roman"/>
                  <a:ea typeface="Times New Roman"/>
                  <a:cs typeface="Times New Roman"/>
                  <a:sym typeface="Times New Roman"/>
                </a:rPr>
                <a:t>     if (notSummer(date)) </a:t>
              </a:r>
              <a:endParaRPr/>
            </a:p>
          </p:txBody>
        </p:sp>
        <p:sp>
          <p:nvSpPr>
            <p:cNvPr id="1398" name="Google Shape;1398;p79"/>
            <p:cNvSpPr txBox="1"/>
            <p:nvPr/>
          </p:nvSpPr>
          <p:spPr>
            <a:xfrm>
              <a:off x="368630" y="5994400"/>
              <a:ext cx="6973062" cy="1530350"/>
            </a:xfrm>
            <a:prstGeom prst="rect">
              <a:avLst/>
            </a:prstGeom>
            <a:noFill/>
            <a:ln>
              <a:noFill/>
            </a:ln>
          </p:spPr>
          <p:txBody>
            <a:bodyPr anchorCtr="0" anchor="t" bIns="0" lIns="0" spcFirstLastPara="1" rIns="0" wrap="square" tIns="0">
              <a:noAutofit/>
            </a:bodyPr>
            <a:lstStyle/>
            <a:p>
              <a:pPr indent="0" lvl="0" marL="0" marR="0" rtl="0" algn="l">
                <a:lnSpc>
                  <a:spcPct val="84251"/>
                </a:lnSpc>
                <a:spcBef>
                  <a:spcPts val="0"/>
                </a:spcBef>
                <a:spcAft>
                  <a:spcPts val="0"/>
                </a:spcAft>
                <a:buNone/>
              </a:pPr>
              <a:r>
                <a:rPr lang="en-US" sz="1543">
                  <a:solidFill>
                    <a:schemeClr val="dk1"/>
                  </a:solidFill>
                  <a:latin typeface="Times New Roman"/>
                  <a:ea typeface="Times New Roman"/>
                  <a:cs typeface="Times New Roman"/>
                  <a:sym typeface="Times New Roman"/>
                </a:rPr>
                <a:t>         charge = winterCharge(quantity);</a:t>
              </a:r>
              <a:endParaRPr/>
            </a:p>
            <a:p>
              <a:pPr indent="0" lvl="0" marL="0" marR="0" rtl="0" algn="l">
                <a:lnSpc>
                  <a:spcPct val="84251"/>
                </a:lnSpc>
                <a:spcBef>
                  <a:spcPts val="1500"/>
                </a:spcBef>
                <a:spcAft>
                  <a:spcPts val="0"/>
                </a:spcAft>
                <a:buNone/>
              </a:pPr>
              <a:r>
                <a:rPr lang="en-US" sz="1543">
                  <a:solidFill>
                    <a:schemeClr val="dk1"/>
                  </a:solidFill>
                  <a:latin typeface="Times New Roman"/>
                  <a:ea typeface="Times New Roman"/>
                  <a:cs typeface="Times New Roman"/>
                  <a:sym typeface="Times New Roman"/>
                </a:rPr>
                <a:t>     else charge = summerCharge (quantity);</a:t>
              </a:r>
              <a:endParaRPr/>
            </a:p>
            <a:p>
              <a:pPr indent="2400300" lvl="0" marL="0" marR="0" rtl="0" algn="l">
                <a:lnSpc>
                  <a:spcPct val="96685"/>
                </a:lnSpc>
                <a:spcBef>
                  <a:spcPts val="460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1399" name="Google Shape;1399;p79"/>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97 </a:t>
              </a:r>
              <a:endParaRPr/>
            </a:p>
          </p:txBody>
        </p:sp>
        <p:sp>
          <p:nvSpPr>
            <p:cNvPr id="1400" name="Google Shape;1400;p79"/>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4" name="Shape 1404"/>
        <p:cNvGrpSpPr/>
        <p:nvPr/>
      </p:nvGrpSpPr>
      <p:grpSpPr>
        <a:xfrm>
          <a:off x="0" y="0"/>
          <a:ext cx="0" cy="0"/>
          <a:chOff x="0" y="0"/>
          <a:chExt cx="0" cy="0"/>
        </a:xfrm>
      </p:grpSpPr>
      <p:pic>
        <p:nvPicPr>
          <p:cNvPr id="1405" name="Google Shape;1405;p80"/>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1406" name="Google Shape;1406;p80"/>
          <p:cNvGrpSpPr/>
          <p:nvPr/>
        </p:nvGrpSpPr>
        <p:grpSpPr>
          <a:xfrm>
            <a:off x="0" y="0"/>
            <a:ext cx="10227807" cy="7785100"/>
            <a:chOff x="0" y="0"/>
            <a:chExt cx="10227807" cy="7785100"/>
          </a:xfrm>
        </p:grpSpPr>
        <p:cxnSp>
          <p:nvCxnSpPr>
            <p:cNvPr id="1407" name="Google Shape;1407;p80"/>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1408" name="Google Shape;1408;p80"/>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09" name="Google Shape;1409;p80"/>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1410" name="Google Shape;1410;p80"/>
            <p:cNvPicPr preferRelativeResize="0"/>
            <p:nvPr/>
          </p:nvPicPr>
          <p:blipFill rotWithShape="1">
            <a:blip r:embed="rId4">
              <a:alphaModFix/>
            </a:blip>
            <a:srcRect b="0" l="0" r="0" t="0"/>
            <a:stretch/>
          </p:blipFill>
          <p:spPr>
            <a:xfrm>
              <a:off x="0" y="1854200"/>
              <a:ext cx="10160000" cy="5435600"/>
            </a:xfrm>
            <a:prstGeom prst="rect">
              <a:avLst/>
            </a:prstGeom>
            <a:noFill/>
            <a:ln>
              <a:noFill/>
            </a:ln>
          </p:spPr>
        </p:pic>
        <p:sp>
          <p:nvSpPr>
            <p:cNvPr id="1411" name="Google Shape;1411;p80"/>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12" name="Google Shape;1412;p80"/>
            <p:cNvSpPr txBox="1"/>
            <p:nvPr/>
          </p:nvSpPr>
          <p:spPr>
            <a:xfrm>
              <a:off x="486010" y="889000"/>
              <a:ext cx="9597517"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Example of Conditional Complexity </a:t>
              </a:r>
              <a:endParaRPr/>
            </a:p>
          </p:txBody>
        </p:sp>
        <p:sp>
          <p:nvSpPr>
            <p:cNvPr id="1413" name="Google Shape;1413;p80"/>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1414" name="Google Shape;1414;p80"/>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98 </a:t>
              </a:r>
              <a:endParaRPr/>
            </a:p>
          </p:txBody>
        </p:sp>
        <p:sp>
          <p:nvSpPr>
            <p:cNvPr id="1415" name="Google Shape;1415;p80"/>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9" name="Shape 1419"/>
        <p:cNvGrpSpPr/>
        <p:nvPr/>
      </p:nvGrpSpPr>
      <p:grpSpPr>
        <a:xfrm>
          <a:off x="0" y="0"/>
          <a:ext cx="0" cy="0"/>
          <a:chOff x="0" y="0"/>
          <a:chExt cx="0" cy="0"/>
        </a:xfrm>
      </p:grpSpPr>
      <p:pic>
        <p:nvPicPr>
          <p:cNvPr id="1420" name="Google Shape;1420;p81"/>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1421" name="Google Shape;1421;p81"/>
          <p:cNvGrpSpPr/>
          <p:nvPr/>
        </p:nvGrpSpPr>
        <p:grpSpPr>
          <a:xfrm>
            <a:off x="0" y="0"/>
            <a:ext cx="10253202" cy="7785100"/>
            <a:chOff x="0" y="0"/>
            <a:chExt cx="10253202" cy="7785100"/>
          </a:xfrm>
        </p:grpSpPr>
        <p:cxnSp>
          <p:nvCxnSpPr>
            <p:cNvPr id="1422" name="Google Shape;1422;p81"/>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1423" name="Google Shape;1423;p81"/>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24" name="Google Shape;1424;p81"/>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1425" name="Google Shape;1425;p81"/>
            <p:cNvPicPr preferRelativeResize="0"/>
            <p:nvPr/>
          </p:nvPicPr>
          <p:blipFill rotWithShape="1">
            <a:blip r:embed="rId4">
              <a:alphaModFix/>
            </a:blip>
            <a:srcRect b="0" l="0" r="0" t="0"/>
            <a:stretch/>
          </p:blipFill>
          <p:spPr>
            <a:xfrm>
              <a:off x="495300" y="2286000"/>
              <a:ext cx="213915" cy="192524"/>
            </a:xfrm>
            <a:prstGeom prst="rect">
              <a:avLst/>
            </a:prstGeom>
            <a:noFill/>
            <a:ln>
              <a:noFill/>
            </a:ln>
          </p:spPr>
        </p:pic>
        <p:pic>
          <p:nvPicPr>
            <p:cNvPr id="1426" name="Google Shape;1426;p81"/>
            <p:cNvPicPr preferRelativeResize="0"/>
            <p:nvPr/>
          </p:nvPicPr>
          <p:blipFill rotWithShape="1">
            <a:blip r:embed="rId4">
              <a:alphaModFix/>
            </a:blip>
            <a:srcRect b="0" l="0" r="0" t="0"/>
            <a:stretch/>
          </p:blipFill>
          <p:spPr>
            <a:xfrm>
              <a:off x="495300" y="3124200"/>
              <a:ext cx="213915" cy="192524"/>
            </a:xfrm>
            <a:prstGeom prst="rect">
              <a:avLst/>
            </a:prstGeom>
            <a:noFill/>
            <a:ln>
              <a:noFill/>
            </a:ln>
          </p:spPr>
        </p:pic>
        <p:pic>
          <p:nvPicPr>
            <p:cNvPr id="1427" name="Google Shape;1427;p81"/>
            <p:cNvPicPr preferRelativeResize="0"/>
            <p:nvPr/>
          </p:nvPicPr>
          <p:blipFill rotWithShape="1">
            <a:blip r:embed="rId4">
              <a:alphaModFix/>
            </a:blip>
            <a:srcRect b="0" l="0" r="0" t="0"/>
            <a:stretch/>
          </p:blipFill>
          <p:spPr>
            <a:xfrm>
              <a:off x="876300" y="3579810"/>
              <a:ext cx="175021" cy="157520"/>
            </a:xfrm>
            <a:prstGeom prst="rect">
              <a:avLst/>
            </a:prstGeom>
            <a:noFill/>
            <a:ln>
              <a:noFill/>
            </a:ln>
          </p:spPr>
        </p:pic>
        <p:pic>
          <p:nvPicPr>
            <p:cNvPr id="1428" name="Google Shape;1428;p81"/>
            <p:cNvPicPr preferRelativeResize="0"/>
            <p:nvPr/>
          </p:nvPicPr>
          <p:blipFill rotWithShape="1">
            <a:blip r:embed="rId4">
              <a:alphaModFix/>
            </a:blip>
            <a:srcRect b="0" l="0" r="0" t="0"/>
            <a:stretch/>
          </p:blipFill>
          <p:spPr>
            <a:xfrm>
              <a:off x="876300" y="4008438"/>
              <a:ext cx="175021" cy="157520"/>
            </a:xfrm>
            <a:prstGeom prst="rect">
              <a:avLst/>
            </a:prstGeom>
            <a:noFill/>
            <a:ln>
              <a:noFill/>
            </a:ln>
          </p:spPr>
        </p:pic>
        <p:pic>
          <p:nvPicPr>
            <p:cNvPr id="1429" name="Google Shape;1429;p81"/>
            <p:cNvPicPr preferRelativeResize="0"/>
            <p:nvPr/>
          </p:nvPicPr>
          <p:blipFill rotWithShape="1">
            <a:blip r:embed="rId4">
              <a:alphaModFix/>
            </a:blip>
            <a:srcRect b="0" l="0" r="0" t="0"/>
            <a:stretch/>
          </p:blipFill>
          <p:spPr>
            <a:xfrm>
              <a:off x="876300" y="4437066"/>
              <a:ext cx="175021" cy="157520"/>
            </a:xfrm>
            <a:prstGeom prst="rect">
              <a:avLst/>
            </a:prstGeom>
            <a:noFill/>
            <a:ln>
              <a:noFill/>
            </a:ln>
          </p:spPr>
        </p:pic>
        <p:pic>
          <p:nvPicPr>
            <p:cNvPr id="1430" name="Google Shape;1430;p81"/>
            <p:cNvPicPr preferRelativeResize="0"/>
            <p:nvPr/>
          </p:nvPicPr>
          <p:blipFill rotWithShape="1">
            <a:blip r:embed="rId5">
              <a:alphaModFix/>
            </a:blip>
            <a:srcRect b="0" l="0" r="0" t="0"/>
            <a:stretch/>
          </p:blipFill>
          <p:spPr>
            <a:xfrm>
              <a:off x="6807200" y="3175000"/>
              <a:ext cx="2981325" cy="3975100"/>
            </a:xfrm>
            <a:prstGeom prst="rect">
              <a:avLst/>
            </a:prstGeom>
            <a:noFill/>
            <a:ln>
              <a:noFill/>
            </a:ln>
          </p:spPr>
        </p:pic>
        <p:sp>
          <p:nvSpPr>
            <p:cNvPr id="1431" name="Google Shape;1431;p81"/>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32" name="Google Shape;1432;p81"/>
            <p:cNvSpPr txBox="1"/>
            <p:nvPr/>
          </p:nvSpPr>
          <p:spPr>
            <a:xfrm>
              <a:off x="2492710" y="838200"/>
              <a:ext cx="5584190"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Long Parameter List </a:t>
              </a:r>
              <a:endParaRPr/>
            </a:p>
          </p:txBody>
        </p:sp>
        <p:sp>
          <p:nvSpPr>
            <p:cNvPr id="1433" name="Google Shape;1433;p81"/>
            <p:cNvSpPr txBox="1"/>
            <p:nvPr/>
          </p:nvSpPr>
          <p:spPr>
            <a:xfrm>
              <a:off x="939800" y="2197100"/>
              <a:ext cx="8001205" cy="596900"/>
            </a:xfrm>
            <a:prstGeom prst="rect">
              <a:avLst/>
            </a:prstGeom>
            <a:noFill/>
            <a:ln>
              <a:noFill/>
            </a:ln>
          </p:spPr>
          <p:txBody>
            <a:bodyPr anchorCtr="0" anchor="t" bIns="0" lIns="0" spcFirstLastPara="1" rIns="0" wrap="square" tIns="0">
              <a:noAutofit/>
            </a:bodyPr>
            <a:lstStyle/>
            <a:p>
              <a:pPr indent="0" lvl="0" marL="0" marR="0" rtl="0" algn="l">
                <a:lnSpc>
                  <a:spcPct val="120481"/>
                </a:lnSpc>
                <a:spcBef>
                  <a:spcPts val="0"/>
                </a:spcBef>
                <a:spcAft>
                  <a:spcPts val="0"/>
                </a:spcAft>
                <a:buNone/>
              </a:pPr>
              <a:r>
                <a:rPr lang="en-US" sz="2075">
                  <a:solidFill>
                    <a:schemeClr val="dk1"/>
                  </a:solidFill>
                  <a:latin typeface="Times New Roman"/>
                  <a:ea typeface="Times New Roman"/>
                  <a:cs typeface="Times New Roman"/>
                  <a:sym typeface="Times New Roman"/>
                </a:rPr>
                <a:t> Methods that take too many parameters produce client code that is  awkward and difficult to work with. </a:t>
              </a:r>
              <a:endParaRPr/>
            </a:p>
          </p:txBody>
        </p:sp>
        <p:sp>
          <p:nvSpPr>
            <p:cNvPr id="1434" name="Google Shape;1434;p81"/>
            <p:cNvSpPr txBox="1"/>
            <p:nvPr/>
          </p:nvSpPr>
          <p:spPr>
            <a:xfrm>
              <a:off x="939800" y="3035300"/>
              <a:ext cx="1410299" cy="2794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lang="en-US" sz="2075">
                  <a:solidFill>
                    <a:schemeClr val="dk1"/>
                  </a:solidFill>
                  <a:latin typeface="Times New Roman"/>
                  <a:ea typeface="Times New Roman"/>
                  <a:cs typeface="Times New Roman"/>
                  <a:sym typeface="Times New Roman"/>
                </a:rPr>
                <a:t> Remedies: </a:t>
              </a:r>
              <a:endParaRPr/>
            </a:p>
          </p:txBody>
        </p:sp>
        <p:sp>
          <p:nvSpPr>
            <p:cNvPr id="1435" name="Google Shape;1435;p81"/>
            <p:cNvSpPr txBox="1"/>
            <p:nvPr/>
          </p:nvSpPr>
          <p:spPr>
            <a:xfrm>
              <a:off x="1257300" y="3568700"/>
              <a:ext cx="3063377" cy="1168400"/>
            </a:xfrm>
            <a:prstGeom prst="rect">
              <a:avLst/>
            </a:prstGeom>
            <a:noFill/>
            <a:ln>
              <a:noFill/>
            </a:ln>
          </p:spPr>
          <p:txBody>
            <a:bodyPr anchorCtr="0" anchor="t" bIns="0" lIns="0" spcFirstLastPara="1" rIns="0" wrap="square" tIns="0">
              <a:noAutofit/>
            </a:bodyPr>
            <a:lstStyle/>
            <a:p>
              <a:pPr indent="0" lvl="0" marL="0" marR="0" rtl="0" algn="l">
                <a:lnSpc>
                  <a:spcPct val="106132"/>
                </a:lnSpc>
                <a:spcBef>
                  <a:spcPts val="0"/>
                </a:spcBef>
                <a:spcAft>
                  <a:spcPts val="0"/>
                </a:spcAft>
                <a:buNone/>
              </a:pPr>
              <a:r>
                <a:rPr lang="en-US" sz="1696">
                  <a:solidFill>
                    <a:schemeClr val="dk1"/>
                  </a:solidFill>
                  <a:latin typeface="Times New Roman"/>
                  <a:ea typeface="Times New Roman"/>
                  <a:cs typeface="Times New Roman"/>
                  <a:sym typeface="Times New Roman"/>
                </a:rPr>
                <a:t> Introduce Parameter Object</a:t>
              </a:r>
              <a:endParaRPr/>
            </a:p>
            <a:p>
              <a:pPr indent="0" lvl="0" marL="0" marR="0" rtl="0" algn="l">
                <a:lnSpc>
                  <a:spcPct val="106132"/>
                </a:lnSpc>
                <a:spcBef>
                  <a:spcPts val="1500"/>
                </a:spcBef>
                <a:spcAft>
                  <a:spcPts val="0"/>
                </a:spcAft>
                <a:buNone/>
              </a:pPr>
              <a:r>
                <a:rPr lang="en-US" sz="1696">
                  <a:solidFill>
                    <a:schemeClr val="dk1"/>
                  </a:solidFill>
                  <a:latin typeface="Times New Roman"/>
                  <a:ea typeface="Times New Roman"/>
                  <a:cs typeface="Times New Roman"/>
                  <a:sym typeface="Times New Roman"/>
                </a:rPr>
                <a:t> Replace Parameter with Method</a:t>
              </a:r>
              <a:endParaRPr/>
            </a:p>
            <a:p>
              <a:pPr indent="0" lvl="0" marL="0" marR="0" rtl="0" algn="l">
                <a:lnSpc>
                  <a:spcPct val="106132"/>
                </a:lnSpc>
                <a:spcBef>
                  <a:spcPts val="1500"/>
                </a:spcBef>
                <a:spcAft>
                  <a:spcPts val="0"/>
                </a:spcAft>
                <a:buNone/>
              </a:pPr>
              <a:r>
                <a:rPr lang="en-US" sz="1696">
                  <a:solidFill>
                    <a:schemeClr val="dk1"/>
                  </a:solidFill>
                  <a:latin typeface="Times New Roman"/>
                  <a:ea typeface="Times New Roman"/>
                  <a:cs typeface="Times New Roman"/>
                  <a:sym typeface="Times New Roman"/>
                </a:rPr>
                <a:t> Preserve Whole Object </a:t>
              </a:r>
              <a:endParaRPr/>
            </a:p>
          </p:txBody>
        </p:sp>
        <p:sp>
          <p:nvSpPr>
            <p:cNvPr id="1436" name="Google Shape;1436;p81"/>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1437" name="Google Shape;1437;p81"/>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174 </a:t>
              </a:r>
              <a:endParaRPr/>
            </a:p>
          </p:txBody>
        </p:sp>
        <p:sp>
          <p:nvSpPr>
            <p:cNvPr id="1438" name="Google Shape;1438;p81"/>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19"/>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178" name="Google Shape;178;p19"/>
          <p:cNvGrpSpPr/>
          <p:nvPr/>
        </p:nvGrpSpPr>
        <p:grpSpPr>
          <a:xfrm>
            <a:off x="0" y="0"/>
            <a:ext cx="10227807" cy="7785100"/>
            <a:chOff x="0" y="0"/>
            <a:chExt cx="10227807" cy="7785100"/>
          </a:xfrm>
        </p:grpSpPr>
        <p:cxnSp>
          <p:nvCxnSpPr>
            <p:cNvPr id="179" name="Google Shape;179;p19"/>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180" name="Google Shape;180;p19"/>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81" name="Google Shape;181;p19"/>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id="182" name="Google Shape;182;p19"/>
            <p:cNvPicPr preferRelativeResize="0"/>
            <p:nvPr/>
          </p:nvPicPr>
          <p:blipFill rotWithShape="1">
            <a:blip r:embed="rId4">
              <a:alphaModFix/>
            </a:blip>
            <a:srcRect b="0" l="0" r="0" t="0"/>
            <a:stretch/>
          </p:blipFill>
          <p:spPr>
            <a:xfrm>
              <a:off x="495300" y="3149600"/>
              <a:ext cx="213915" cy="192524"/>
            </a:xfrm>
            <a:prstGeom prst="rect">
              <a:avLst/>
            </a:prstGeom>
            <a:noFill/>
            <a:ln>
              <a:noFill/>
            </a:ln>
          </p:spPr>
        </p:pic>
        <p:cxnSp>
          <p:nvCxnSpPr>
            <p:cNvPr id="183" name="Google Shape;183;p19"/>
            <p:cNvCxnSpPr/>
            <p:nvPr/>
          </p:nvCxnSpPr>
          <p:spPr>
            <a:xfrm>
              <a:off x="3657600" y="2539029"/>
              <a:ext cx="1015993" cy="751012"/>
            </a:xfrm>
            <a:prstGeom prst="straightConnector1">
              <a:avLst/>
            </a:prstGeom>
            <a:noFill/>
            <a:ln cap="flat" cmpd="sng" w="127000">
              <a:solidFill>
                <a:srgbClr val="FF221C"/>
              </a:solidFill>
              <a:prstDash val="solid"/>
              <a:round/>
              <a:headEnd len="sm" w="sm" type="none"/>
              <a:tailEnd len="sm" w="sm" type="none"/>
            </a:ln>
          </p:spPr>
        </p:cxnSp>
        <p:cxnSp>
          <p:nvCxnSpPr>
            <p:cNvPr id="184" name="Google Shape;184;p19"/>
            <p:cNvCxnSpPr/>
            <p:nvPr/>
          </p:nvCxnSpPr>
          <p:spPr>
            <a:xfrm flipH="1" rot="10800000">
              <a:off x="3713571" y="2501784"/>
              <a:ext cx="904057" cy="825499"/>
            </a:xfrm>
            <a:prstGeom prst="straightConnector1">
              <a:avLst/>
            </a:prstGeom>
            <a:noFill/>
            <a:ln cap="flat" cmpd="sng" w="127000">
              <a:solidFill>
                <a:srgbClr val="FF0003"/>
              </a:solidFill>
              <a:prstDash val="solid"/>
              <a:round/>
              <a:headEnd len="sm" w="sm" type="none"/>
              <a:tailEnd len="sm" w="sm" type="none"/>
            </a:ln>
          </p:spPr>
        </p:cxnSp>
        <p:sp>
          <p:nvSpPr>
            <p:cNvPr id="185" name="Google Shape;185;p19"/>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86" name="Google Shape;186;p19"/>
            <p:cNvSpPr txBox="1"/>
            <p:nvPr/>
          </p:nvSpPr>
          <p:spPr>
            <a:xfrm>
              <a:off x="2726184" y="838200"/>
              <a:ext cx="5117021"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b="0" i="0" lang="en-US" sz="4716" u="none" cap="none" strike="noStrike">
                  <a:solidFill>
                    <a:schemeClr val="dk1"/>
                  </a:solidFill>
                  <a:latin typeface="Times New Roman"/>
                  <a:ea typeface="Times New Roman"/>
                  <a:cs typeface="Times New Roman"/>
                  <a:sym typeface="Times New Roman"/>
                </a:rPr>
                <a:t>What if you hear... </a:t>
              </a:r>
              <a:endParaRPr/>
            </a:p>
          </p:txBody>
        </p:sp>
        <p:sp>
          <p:nvSpPr>
            <p:cNvPr id="187" name="Google Shape;187;p19"/>
            <p:cNvSpPr txBox="1"/>
            <p:nvPr/>
          </p:nvSpPr>
          <p:spPr>
            <a:xfrm>
              <a:off x="939800" y="3060700"/>
              <a:ext cx="5442069" cy="2794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We’ll just refactor the code to support logging </a:t>
              </a:r>
              <a:endParaRPr/>
            </a:p>
          </p:txBody>
        </p:sp>
        <p:sp>
          <p:nvSpPr>
            <p:cNvPr id="188" name="Google Shape;188;p19"/>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b="0" i="0" sz="1448" u="none" cap="none" strike="noStrike">
                <a:solidFill>
                  <a:srgbClr val="0812FF"/>
                </a:solidFill>
                <a:latin typeface="Times New Roman"/>
                <a:ea typeface="Times New Roman"/>
                <a:cs typeface="Times New Roman"/>
                <a:sym typeface="Times New Roman"/>
              </a:endParaRPr>
            </a:p>
          </p:txBody>
        </p:sp>
        <p:sp>
          <p:nvSpPr>
            <p:cNvPr id="189" name="Google Shape;189;p19"/>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68 </a:t>
              </a:r>
              <a:endParaRPr/>
            </a:p>
          </p:txBody>
        </p:sp>
        <p:sp>
          <p:nvSpPr>
            <p:cNvPr id="190" name="Google Shape;190;p19"/>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 </a:t>
              </a:r>
              <a:endParaRPr b="0" i="0" sz="1200" u="none" cap="none" strike="noStrike">
                <a:solidFill>
                  <a:schemeClr val="dk1"/>
                </a:solidFill>
                <a:latin typeface="Helvetica Neue"/>
                <a:ea typeface="Helvetica Neue"/>
                <a:cs typeface="Helvetica Neue"/>
                <a:sym typeface="Helvetica Neue"/>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pic>
        <p:nvPicPr>
          <p:cNvPr id="1443" name="Google Shape;1443;p82"/>
          <p:cNvPicPr preferRelativeResize="0"/>
          <p:nvPr/>
        </p:nvPicPr>
        <p:blipFill rotWithShape="1">
          <a:blip r:embed="rId3">
            <a:alphaModFix/>
          </a:blip>
          <a:srcRect b="0" l="0" r="0" t="0"/>
          <a:stretch/>
        </p:blipFill>
        <p:spPr>
          <a:xfrm>
            <a:off x="34880" y="-1563726"/>
            <a:ext cx="10125120" cy="7874000"/>
          </a:xfrm>
          <a:prstGeom prst="rect">
            <a:avLst/>
          </a:prstGeom>
          <a:noFill/>
          <a:ln>
            <a:noFill/>
          </a:ln>
        </p:spPr>
      </p:pic>
      <p:grpSp>
        <p:nvGrpSpPr>
          <p:cNvPr id="1444" name="Google Shape;1444;p82"/>
          <p:cNvGrpSpPr/>
          <p:nvPr/>
        </p:nvGrpSpPr>
        <p:grpSpPr>
          <a:xfrm>
            <a:off x="0" y="0"/>
            <a:ext cx="10253202" cy="7785100"/>
            <a:chOff x="0" y="0"/>
            <a:chExt cx="10253202" cy="7785100"/>
          </a:xfrm>
        </p:grpSpPr>
        <p:cxnSp>
          <p:nvCxnSpPr>
            <p:cNvPr id="1445" name="Google Shape;1445;p82"/>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1446" name="Google Shape;1446;p82"/>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47" name="Google Shape;1447;p82"/>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48" name="Google Shape;1448;p82"/>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49" name="Google Shape;1449;p82"/>
            <p:cNvSpPr txBox="1"/>
            <p:nvPr/>
          </p:nvSpPr>
          <p:spPr>
            <a:xfrm>
              <a:off x="4008121" y="838200"/>
              <a:ext cx="2553335"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Example </a:t>
              </a:r>
              <a:endParaRPr/>
            </a:p>
          </p:txBody>
        </p:sp>
        <p:sp>
          <p:nvSpPr>
            <p:cNvPr id="1450" name="Google Shape;1450;p82"/>
            <p:cNvSpPr txBox="1"/>
            <p:nvPr/>
          </p:nvSpPr>
          <p:spPr>
            <a:xfrm>
              <a:off x="507968" y="2079612"/>
              <a:ext cx="9429816" cy="514353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private void createUserInGroup()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GroupManager groupManager = new GroupManager();</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Group group = groupManager.create(TEST_GROUP, false, 					GroupProfile.UNLIMITED_LICENSES, "",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GroupProfile.ONE_YEAR, null);</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user = userManager.create(USER_NAME, group, USER_NAME, "jack", 				USER_NAME, LANGUAGE, false, false, new Date(),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"blah", new Date());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a:t>
              </a:r>
              <a:endParaRPr/>
            </a:p>
            <a:p>
              <a:pPr indent="2413000" lvl="0" marL="0" marR="0" rtl="0" algn="l">
                <a:lnSpc>
                  <a:spcPct val="58333"/>
                </a:lnSpc>
                <a:spcBef>
                  <a:spcPts val="0"/>
                </a:spcBef>
                <a:spcAft>
                  <a:spcPts val="0"/>
                </a:spcAft>
                <a:buNone/>
              </a:pPr>
              <a:r>
                <a:t/>
              </a:r>
              <a:endParaRPr sz="2400">
                <a:solidFill>
                  <a:srgbClr val="0812FF"/>
                </a:solidFill>
                <a:latin typeface="Times New Roman"/>
                <a:ea typeface="Times New Roman"/>
                <a:cs typeface="Times New Roman"/>
                <a:sym typeface="Times New Roman"/>
              </a:endParaRPr>
            </a:p>
          </p:txBody>
        </p:sp>
        <p:sp>
          <p:nvSpPr>
            <p:cNvPr id="1451" name="Google Shape;1451;p82"/>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175 </a:t>
              </a:r>
              <a:endParaRPr/>
            </a:p>
          </p:txBody>
        </p:sp>
        <p:sp>
          <p:nvSpPr>
            <p:cNvPr id="1452" name="Google Shape;1452;p82"/>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pic>
        <p:nvPicPr>
          <p:cNvPr id="1457" name="Google Shape;1457;p83"/>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1458" name="Google Shape;1458;p83"/>
          <p:cNvGrpSpPr/>
          <p:nvPr/>
        </p:nvGrpSpPr>
        <p:grpSpPr>
          <a:xfrm>
            <a:off x="0" y="0"/>
            <a:ext cx="10276715" cy="7785100"/>
            <a:chOff x="0" y="0"/>
            <a:chExt cx="10276715" cy="7785100"/>
          </a:xfrm>
        </p:grpSpPr>
        <p:cxnSp>
          <p:nvCxnSpPr>
            <p:cNvPr id="1459" name="Google Shape;1459;p83"/>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1460" name="Google Shape;1460;p83"/>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61" name="Google Shape;1461;p83"/>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62" name="Google Shape;1462;p83"/>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63" name="Google Shape;1463;p83"/>
            <p:cNvSpPr txBox="1"/>
            <p:nvPr/>
          </p:nvSpPr>
          <p:spPr>
            <a:xfrm>
              <a:off x="6736432" y="12700"/>
              <a:ext cx="3540283" cy="304800"/>
            </a:xfrm>
            <a:prstGeom prst="rect">
              <a:avLst/>
            </a:prstGeom>
            <a:noFill/>
            <a:ln>
              <a:noFill/>
            </a:ln>
          </p:spPr>
          <p:txBody>
            <a:bodyPr anchorCtr="0" anchor="t" bIns="0" lIns="0" spcFirstLastPara="1" rIns="0" wrap="square" tIns="0">
              <a:noAutofit/>
            </a:bodyPr>
            <a:lstStyle/>
            <a:p>
              <a:pPr indent="0" lvl="0" marL="0" marR="0" rtl="0" algn="l">
                <a:lnSpc>
                  <a:spcPct val="106053"/>
                </a:lnSpc>
                <a:spcBef>
                  <a:spcPts val="0"/>
                </a:spcBef>
                <a:spcAft>
                  <a:spcPts val="0"/>
                </a:spcAft>
                <a:buNone/>
              </a:pPr>
              <a:r>
                <a:rPr lang="en-US" sz="2263">
                  <a:solidFill>
                    <a:schemeClr val="dk1"/>
                  </a:solidFill>
                  <a:latin typeface="Times New Roman"/>
                  <a:ea typeface="Times New Roman"/>
                  <a:cs typeface="Times New Roman"/>
                  <a:sym typeface="Times New Roman"/>
                </a:rPr>
                <a:t>Smell:  Long Parameter List </a:t>
              </a:r>
              <a:endParaRPr/>
            </a:p>
          </p:txBody>
        </p:sp>
        <p:sp>
          <p:nvSpPr>
            <p:cNvPr id="1464" name="Google Shape;1464;p83"/>
            <p:cNvSpPr txBox="1"/>
            <p:nvPr/>
          </p:nvSpPr>
          <p:spPr>
            <a:xfrm>
              <a:off x="1429370" y="800100"/>
              <a:ext cx="7698168"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Introduce Parameter Object </a:t>
              </a:r>
              <a:endParaRPr/>
            </a:p>
          </p:txBody>
        </p:sp>
        <p:sp>
          <p:nvSpPr>
            <p:cNvPr id="1465" name="Google Shape;1465;p83"/>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1466" name="Google Shape;1466;p83"/>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176 </a:t>
              </a:r>
              <a:endParaRPr/>
            </a:p>
          </p:txBody>
        </p:sp>
        <p:sp>
          <p:nvSpPr>
            <p:cNvPr id="1467" name="Google Shape;1467;p83"/>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pic>
        <p:nvPicPr>
          <p:cNvPr id="1472" name="Google Shape;1472;p84"/>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1473" name="Google Shape;1473;p84"/>
          <p:cNvGrpSpPr/>
          <p:nvPr/>
        </p:nvGrpSpPr>
        <p:grpSpPr>
          <a:xfrm>
            <a:off x="0" y="0"/>
            <a:ext cx="10276715" cy="7785100"/>
            <a:chOff x="0" y="0"/>
            <a:chExt cx="10276715" cy="7785100"/>
          </a:xfrm>
        </p:grpSpPr>
        <p:cxnSp>
          <p:nvCxnSpPr>
            <p:cNvPr id="1474" name="Google Shape;1474;p84"/>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1475" name="Google Shape;1475;p84"/>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76" name="Google Shape;1476;p84"/>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77" name="Google Shape;1477;p84"/>
            <p:cNvSpPr/>
            <p:nvPr/>
          </p:nvSpPr>
          <p:spPr>
            <a:xfrm>
              <a:off x="323850" y="2052637"/>
              <a:ext cx="4483100" cy="492369"/>
            </a:xfrm>
            <a:custGeom>
              <a:rect b="b" l="l" r="r" t="t"/>
              <a:pathLst>
                <a:path extrusionOk="0" h="492368" w="4483100">
                  <a:moveTo>
                    <a:pt x="0" y="490790"/>
                  </a:moveTo>
                  <a:lnTo>
                    <a:pt x="0" y="1578"/>
                  </a:lnTo>
                  <a:cubicBezTo>
                    <a:pt x="0" y="707"/>
                    <a:pt x="707" y="0"/>
                    <a:pt x="1579" y="0"/>
                  </a:cubicBezTo>
                  <a:lnTo>
                    <a:pt x="4481520" y="0"/>
                  </a:lnTo>
                  <a:cubicBezTo>
                    <a:pt x="4482392" y="0"/>
                    <a:pt x="4483100" y="707"/>
                    <a:pt x="4483100" y="1578"/>
                  </a:cubicBezTo>
                  <a:cubicBezTo>
                    <a:pt x="4483100" y="1578"/>
                    <a:pt x="4483100" y="1578"/>
                    <a:pt x="4483100" y="1578"/>
                  </a:cubicBezTo>
                  <a:lnTo>
                    <a:pt x="4483100" y="490790"/>
                  </a:lnTo>
                  <a:cubicBezTo>
                    <a:pt x="4483100" y="491661"/>
                    <a:pt x="4482392" y="492368"/>
                    <a:pt x="4481520" y="492368"/>
                  </a:cubicBezTo>
                  <a:lnTo>
                    <a:pt x="1579" y="492368"/>
                  </a:lnTo>
                  <a:cubicBezTo>
                    <a:pt x="707" y="492368"/>
                    <a:pt x="0" y="491661"/>
                    <a:pt x="0" y="490788"/>
                  </a:cubicBezTo>
                  <a:close/>
                </a:path>
              </a:pathLst>
            </a:custGeom>
            <a:noFill/>
            <a:ln cap="flat" cmpd="sng" w="12700">
              <a:solidFill>
                <a:srgbClr val="51038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78" name="Google Shape;1478;p84"/>
            <p:cNvSpPr/>
            <p:nvPr/>
          </p:nvSpPr>
          <p:spPr>
            <a:xfrm>
              <a:off x="323850" y="2545006"/>
              <a:ext cx="4483100" cy="1107831"/>
            </a:xfrm>
            <a:custGeom>
              <a:rect b="b" l="l" r="r" t="t"/>
              <a:pathLst>
                <a:path extrusionOk="0" h="1107831" w="4483100">
                  <a:moveTo>
                    <a:pt x="0" y="1106256"/>
                  </a:moveTo>
                  <a:lnTo>
                    <a:pt x="0" y="1574"/>
                  </a:lnTo>
                  <a:cubicBezTo>
                    <a:pt x="0" y="704"/>
                    <a:pt x="704" y="0"/>
                    <a:pt x="1574" y="0"/>
                  </a:cubicBezTo>
                  <a:lnTo>
                    <a:pt x="4481525" y="0"/>
                  </a:lnTo>
                  <a:cubicBezTo>
                    <a:pt x="4482395" y="0"/>
                    <a:pt x="4483100" y="704"/>
                    <a:pt x="4483100" y="1574"/>
                  </a:cubicBezTo>
                  <a:cubicBezTo>
                    <a:pt x="4483100" y="1574"/>
                    <a:pt x="4483100" y="1574"/>
                    <a:pt x="4483100" y="1574"/>
                  </a:cubicBezTo>
                  <a:lnTo>
                    <a:pt x="4483100" y="1106256"/>
                  </a:lnTo>
                  <a:cubicBezTo>
                    <a:pt x="4483100" y="1107126"/>
                    <a:pt x="4482395" y="1107831"/>
                    <a:pt x="4481525" y="1107831"/>
                  </a:cubicBezTo>
                  <a:lnTo>
                    <a:pt x="1574" y="1107831"/>
                  </a:lnTo>
                  <a:cubicBezTo>
                    <a:pt x="704" y="1107831"/>
                    <a:pt x="0" y="1107126"/>
                    <a:pt x="0" y="1106256"/>
                  </a:cubicBezTo>
                  <a:close/>
                </a:path>
              </a:pathLst>
            </a:custGeom>
            <a:solidFill>
              <a:srgbClr val="FFFFFF"/>
            </a:solidFill>
            <a:ln cap="flat" cmpd="sng" w="127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79" name="Google Shape;1479;p84"/>
            <p:cNvSpPr/>
            <p:nvPr/>
          </p:nvSpPr>
          <p:spPr>
            <a:xfrm>
              <a:off x="323850" y="2545006"/>
              <a:ext cx="4483100" cy="1107831"/>
            </a:xfrm>
            <a:custGeom>
              <a:rect b="b" l="l" r="r" t="t"/>
              <a:pathLst>
                <a:path extrusionOk="0" h="1107831" w="4483100">
                  <a:moveTo>
                    <a:pt x="0" y="1106256"/>
                  </a:moveTo>
                  <a:lnTo>
                    <a:pt x="0" y="1574"/>
                  </a:lnTo>
                  <a:cubicBezTo>
                    <a:pt x="0" y="704"/>
                    <a:pt x="704" y="0"/>
                    <a:pt x="1574" y="0"/>
                  </a:cubicBezTo>
                  <a:lnTo>
                    <a:pt x="4481525" y="0"/>
                  </a:lnTo>
                  <a:cubicBezTo>
                    <a:pt x="4482395" y="0"/>
                    <a:pt x="4483100" y="704"/>
                    <a:pt x="4483100" y="1574"/>
                  </a:cubicBezTo>
                  <a:cubicBezTo>
                    <a:pt x="4483100" y="1574"/>
                    <a:pt x="4483100" y="1574"/>
                    <a:pt x="4483100" y="1574"/>
                  </a:cubicBezTo>
                  <a:lnTo>
                    <a:pt x="4483100" y="1106256"/>
                  </a:lnTo>
                  <a:cubicBezTo>
                    <a:pt x="4483100" y="1107126"/>
                    <a:pt x="4482395" y="1107831"/>
                    <a:pt x="4481525" y="1107831"/>
                  </a:cubicBezTo>
                  <a:lnTo>
                    <a:pt x="1574" y="1107831"/>
                  </a:lnTo>
                  <a:cubicBezTo>
                    <a:pt x="704" y="1107831"/>
                    <a:pt x="0" y="1107126"/>
                    <a:pt x="0" y="1106256"/>
                  </a:cubicBezTo>
                  <a:close/>
                </a:path>
              </a:pathLst>
            </a:custGeom>
            <a:noFill/>
            <a:ln cap="flat" cmpd="sng" w="12700">
              <a:solidFill>
                <a:srgbClr val="51038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80" name="Google Shape;1480;p84"/>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81" name="Google Shape;1481;p84"/>
            <p:cNvSpPr txBox="1"/>
            <p:nvPr/>
          </p:nvSpPr>
          <p:spPr>
            <a:xfrm>
              <a:off x="6736432" y="12700"/>
              <a:ext cx="3540283" cy="304800"/>
            </a:xfrm>
            <a:prstGeom prst="rect">
              <a:avLst/>
            </a:prstGeom>
            <a:noFill/>
            <a:ln>
              <a:noFill/>
            </a:ln>
          </p:spPr>
          <p:txBody>
            <a:bodyPr anchorCtr="0" anchor="t" bIns="0" lIns="0" spcFirstLastPara="1" rIns="0" wrap="square" tIns="0">
              <a:noAutofit/>
            </a:bodyPr>
            <a:lstStyle/>
            <a:p>
              <a:pPr indent="0" lvl="0" marL="0" marR="0" rtl="0" algn="l">
                <a:lnSpc>
                  <a:spcPct val="106053"/>
                </a:lnSpc>
                <a:spcBef>
                  <a:spcPts val="0"/>
                </a:spcBef>
                <a:spcAft>
                  <a:spcPts val="0"/>
                </a:spcAft>
                <a:buNone/>
              </a:pPr>
              <a:r>
                <a:rPr lang="en-US" sz="2263">
                  <a:solidFill>
                    <a:schemeClr val="dk1"/>
                  </a:solidFill>
                  <a:latin typeface="Times New Roman"/>
                  <a:ea typeface="Times New Roman"/>
                  <a:cs typeface="Times New Roman"/>
                  <a:sym typeface="Times New Roman"/>
                </a:rPr>
                <a:t>Smell:  Long Parameter List </a:t>
              </a:r>
              <a:endParaRPr/>
            </a:p>
          </p:txBody>
        </p:sp>
        <p:sp>
          <p:nvSpPr>
            <p:cNvPr id="1482" name="Google Shape;1482;p84"/>
            <p:cNvSpPr txBox="1"/>
            <p:nvPr/>
          </p:nvSpPr>
          <p:spPr>
            <a:xfrm>
              <a:off x="1429370" y="800100"/>
              <a:ext cx="7698168"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Introduce Parameter Object </a:t>
              </a:r>
              <a:endParaRPr/>
            </a:p>
          </p:txBody>
        </p:sp>
        <p:sp>
          <p:nvSpPr>
            <p:cNvPr id="1483" name="Google Shape;1483;p84"/>
            <p:cNvSpPr txBox="1"/>
            <p:nvPr/>
          </p:nvSpPr>
          <p:spPr>
            <a:xfrm>
              <a:off x="2014922" y="2139641"/>
              <a:ext cx="1277518" cy="254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2000">
                  <a:solidFill>
                    <a:schemeClr val="dk1"/>
                  </a:solidFill>
                  <a:latin typeface="Arial"/>
                  <a:ea typeface="Arial"/>
                  <a:cs typeface="Arial"/>
                  <a:sym typeface="Arial"/>
                </a:rPr>
                <a:t>Customer </a:t>
              </a:r>
              <a:endParaRPr/>
            </a:p>
          </p:txBody>
        </p:sp>
        <p:sp>
          <p:nvSpPr>
            <p:cNvPr id="1484" name="Google Shape;1484;p84"/>
            <p:cNvSpPr txBox="1"/>
            <p:nvPr/>
          </p:nvSpPr>
          <p:spPr>
            <a:xfrm>
              <a:off x="414339" y="2682753"/>
              <a:ext cx="4059798" cy="774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800">
                  <a:solidFill>
                    <a:schemeClr val="dk1"/>
                  </a:solidFill>
                  <a:latin typeface="Arial"/>
                  <a:ea typeface="Arial"/>
                  <a:cs typeface="Arial"/>
                  <a:sym typeface="Arial"/>
                </a:rPr>
                <a:t>AmoutInvoicedIn(Date start, Date end)</a:t>
              </a:r>
              <a:endParaRPr/>
            </a:p>
            <a:p>
              <a:pPr indent="0" lvl="0" marL="0" marR="0" rtl="0" algn="l">
                <a:lnSpc>
                  <a:spcPct val="100000"/>
                </a:lnSpc>
                <a:spcBef>
                  <a:spcPts val="300"/>
                </a:spcBef>
                <a:spcAft>
                  <a:spcPts val="0"/>
                </a:spcAft>
                <a:buNone/>
              </a:pPr>
              <a:r>
                <a:rPr lang="en-US" sz="1800">
                  <a:solidFill>
                    <a:schemeClr val="dk1"/>
                  </a:solidFill>
                  <a:latin typeface="Arial"/>
                  <a:ea typeface="Arial"/>
                  <a:cs typeface="Arial"/>
                  <a:sym typeface="Arial"/>
                </a:rPr>
                <a:t>AmoutRecivedIn(Date start, Date end)</a:t>
              </a:r>
              <a:endParaRPr/>
            </a:p>
            <a:p>
              <a:pPr indent="0" lvl="0" marL="0" marR="0" rtl="0" algn="l">
                <a:lnSpc>
                  <a:spcPct val="100000"/>
                </a:lnSpc>
                <a:spcBef>
                  <a:spcPts val="300"/>
                </a:spcBef>
                <a:spcAft>
                  <a:spcPts val="0"/>
                </a:spcAft>
                <a:buNone/>
              </a:pPr>
              <a:r>
                <a:rPr lang="en-US" sz="1800">
                  <a:solidFill>
                    <a:schemeClr val="dk1"/>
                  </a:solidFill>
                  <a:latin typeface="Arial"/>
                  <a:ea typeface="Arial"/>
                  <a:cs typeface="Arial"/>
                  <a:sym typeface="Arial"/>
                </a:rPr>
                <a:t>AmoutOverdueIn(Date start, Date end) </a:t>
              </a:r>
              <a:endParaRPr/>
            </a:p>
          </p:txBody>
        </p:sp>
        <p:sp>
          <p:nvSpPr>
            <p:cNvPr id="1485" name="Google Shape;1485;p84"/>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1486" name="Google Shape;1486;p84"/>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176 </a:t>
              </a:r>
              <a:endParaRPr/>
            </a:p>
          </p:txBody>
        </p:sp>
        <p:sp>
          <p:nvSpPr>
            <p:cNvPr id="1487" name="Google Shape;1487;p84"/>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1" name="Shape 1491"/>
        <p:cNvGrpSpPr/>
        <p:nvPr/>
      </p:nvGrpSpPr>
      <p:grpSpPr>
        <a:xfrm>
          <a:off x="0" y="0"/>
          <a:ext cx="0" cy="0"/>
          <a:chOff x="0" y="0"/>
          <a:chExt cx="0" cy="0"/>
        </a:xfrm>
      </p:grpSpPr>
      <p:pic>
        <p:nvPicPr>
          <p:cNvPr id="1492" name="Google Shape;1492;p85"/>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1493" name="Google Shape;1493;p85"/>
          <p:cNvGrpSpPr/>
          <p:nvPr/>
        </p:nvGrpSpPr>
        <p:grpSpPr>
          <a:xfrm>
            <a:off x="0" y="0"/>
            <a:ext cx="10276715" cy="7785100"/>
            <a:chOff x="0" y="0"/>
            <a:chExt cx="10276715" cy="7785100"/>
          </a:xfrm>
        </p:grpSpPr>
        <p:cxnSp>
          <p:nvCxnSpPr>
            <p:cNvPr id="1494" name="Google Shape;1494;p85"/>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1495" name="Google Shape;1495;p85"/>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96" name="Google Shape;1496;p85"/>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97" name="Google Shape;1497;p85"/>
            <p:cNvSpPr/>
            <p:nvPr/>
          </p:nvSpPr>
          <p:spPr>
            <a:xfrm>
              <a:off x="323850" y="2052637"/>
              <a:ext cx="4483100" cy="492369"/>
            </a:xfrm>
            <a:custGeom>
              <a:rect b="b" l="l" r="r" t="t"/>
              <a:pathLst>
                <a:path extrusionOk="0" h="492368" w="4483100">
                  <a:moveTo>
                    <a:pt x="0" y="490790"/>
                  </a:moveTo>
                  <a:lnTo>
                    <a:pt x="0" y="1578"/>
                  </a:lnTo>
                  <a:cubicBezTo>
                    <a:pt x="0" y="707"/>
                    <a:pt x="707" y="0"/>
                    <a:pt x="1579" y="0"/>
                  </a:cubicBezTo>
                  <a:lnTo>
                    <a:pt x="4481520" y="0"/>
                  </a:lnTo>
                  <a:cubicBezTo>
                    <a:pt x="4482392" y="0"/>
                    <a:pt x="4483100" y="707"/>
                    <a:pt x="4483100" y="1578"/>
                  </a:cubicBezTo>
                  <a:cubicBezTo>
                    <a:pt x="4483100" y="1578"/>
                    <a:pt x="4483100" y="1578"/>
                    <a:pt x="4483100" y="1578"/>
                  </a:cubicBezTo>
                  <a:lnTo>
                    <a:pt x="4483100" y="490790"/>
                  </a:lnTo>
                  <a:cubicBezTo>
                    <a:pt x="4483100" y="491661"/>
                    <a:pt x="4482392" y="492368"/>
                    <a:pt x="4481520" y="492368"/>
                  </a:cubicBezTo>
                  <a:lnTo>
                    <a:pt x="1579" y="492368"/>
                  </a:lnTo>
                  <a:cubicBezTo>
                    <a:pt x="707" y="492368"/>
                    <a:pt x="0" y="491661"/>
                    <a:pt x="0" y="490788"/>
                  </a:cubicBezTo>
                  <a:close/>
                </a:path>
              </a:pathLst>
            </a:custGeom>
            <a:noFill/>
            <a:ln cap="flat" cmpd="sng" w="12700">
              <a:solidFill>
                <a:srgbClr val="51038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98" name="Google Shape;1498;p85"/>
            <p:cNvSpPr/>
            <p:nvPr/>
          </p:nvSpPr>
          <p:spPr>
            <a:xfrm>
              <a:off x="323850" y="2545006"/>
              <a:ext cx="4483100" cy="1107831"/>
            </a:xfrm>
            <a:custGeom>
              <a:rect b="b" l="l" r="r" t="t"/>
              <a:pathLst>
                <a:path extrusionOk="0" h="1107831" w="4483100">
                  <a:moveTo>
                    <a:pt x="0" y="1106256"/>
                  </a:moveTo>
                  <a:lnTo>
                    <a:pt x="0" y="1574"/>
                  </a:lnTo>
                  <a:cubicBezTo>
                    <a:pt x="0" y="704"/>
                    <a:pt x="704" y="0"/>
                    <a:pt x="1574" y="0"/>
                  </a:cubicBezTo>
                  <a:lnTo>
                    <a:pt x="4481525" y="0"/>
                  </a:lnTo>
                  <a:cubicBezTo>
                    <a:pt x="4482395" y="0"/>
                    <a:pt x="4483100" y="704"/>
                    <a:pt x="4483100" y="1574"/>
                  </a:cubicBezTo>
                  <a:cubicBezTo>
                    <a:pt x="4483100" y="1574"/>
                    <a:pt x="4483100" y="1574"/>
                    <a:pt x="4483100" y="1574"/>
                  </a:cubicBezTo>
                  <a:lnTo>
                    <a:pt x="4483100" y="1106256"/>
                  </a:lnTo>
                  <a:cubicBezTo>
                    <a:pt x="4483100" y="1107126"/>
                    <a:pt x="4482395" y="1107831"/>
                    <a:pt x="4481525" y="1107831"/>
                  </a:cubicBezTo>
                  <a:lnTo>
                    <a:pt x="1574" y="1107831"/>
                  </a:lnTo>
                  <a:cubicBezTo>
                    <a:pt x="704" y="1107831"/>
                    <a:pt x="0" y="1107126"/>
                    <a:pt x="0" y="1106256"/>
                  </a:cubicBezTo>
                  <a:close/>
                </a:path>
              </a:pathLst>
            </a:custGeom>
            <a:solidFill>
              <a:srgbClr val="FFFFFF"/>
            </a:solidFill>
            <a:ln cap="flat" cmpd="sng" w="127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99" name="Google Shape;1499;p85"/>
            <p:cNvSpPr/>
            <p:nvPr/>
          </p:nvSpPr>
          <p:spPr>
            <a:xfrm>
              <a:off x="323850" y="2545006"/>
              <a:ext cx="4483100" cy="1107831"/>
            </a:xfrm>
            <a:custGeom>
              <a:rect b="b" l="l" r="r" t="t"/>
              <a:pathLst>
                <a:path extrusionOk="0" h="1107831" w="4483100">
                  <a:moveTo>
                    <a:pt x="0" y="1106256"/>
                  </a:moveTo>
                  <a:lnTo>
                    <a:pt x="0" y="1574"/>
                  </a:lnTo>
                  <a:cubicBezTo>
                    <a:pt x="0" y="704"/>
                    <a:pt x="704" y="0"/>
                    <a:pt x="1574" y="0"/>
                  </a:cubicBezTo>
                  <a:lnTo>
                    <a:pt x="4481525" y="0"/>
                  </a:lnTo>
                  <a:cubicBezTo>
                    <a:pt x="4482395" y="0"/>
                    <a:pt x="4483100" y="704"/>
                    <a:pt x="4483100" y="1574"/>
                  </a:cubicBezTo>
                  <a:cubicBezTo>
                    <a:pt x="4483100" y="1574"/>
                    <a:pt x="4483100" y="1574"/>
                    <a:pt x="4483100" y="1574"/>
                  </a:cubicBezTo>
                  <a:lnTo>
                    <a:pt x="4483100" y="1106256"/>
                  </a:lnTo>
                  <a:cubicBezTo>
                    <a:pt x="4483100" y="1107126"/>
                    <a:pt x="4482395" y="1107831"/>
                    <a:pt x="4481525" y="1107831"/>
                  </a:cubicBezTo>
                  <a:lnTo>
                    <a:pt x="1574" y="1107831"/>
                  </a:lnTo>
                  <a:cubicBezTo>
                    <a:pt x="704" y="1107831"/>
                    <a:pt x="0" y="1107126"/>
                    <a:pt x="0" y="1106256"/>
                  </a:cubicBezTo>
                  <a:close/>
                </a:path>
              </a:pathLst>
            </a:custGeom>
            <a:noFill/>
            <a:ln cap="flat" cmpd="sng" w="12700">
              <a:solidFill>
                <a:srgbClr val="51038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500" name="Google Shape;1500;p85"/>
            <p:cNvSpPr/>
            <p:nvPr/>
          </p:nvSpPr>
          <p:spPr>
            <a:xfrm>
              <a:off x="5405437" y="5478462"/>
              <a:ext cx="4191000" cy="496277"/>
            </a:xfrm>
            <a:custGeom>
              <a:rect b="b" l="l" r="r" t="t"/>
              <a:pathLst>
                <a:path extrusionOk="0" h="496276" w="4191000">
                  <a:moveTo>
                    <a:pt x="0" y="494696"/>
                  </a:moveTo>
                  <a:lnTo>
                    <a:pt x="0" y="1578"/>
                  </a:lnTo>
                  <a:cubicBezTo>
                    <a:pt x="0" y="706"/>
                    <a:pt x="707" y="0"/>
                    <a:pt x="1579" y="0"/>
                  </a:cubicBezTo>
                  <a:lnTo>
                    <a:pt x="4189420" y="0"/>
                  </a:lnTo>
                  <a:cubicBezTo>
                    <a:pt x="4190292" y="0"/>
                    <a:pt x="4191000" y="706"/>
                    <a:pt x="4191000" y="1578"/>
                  </a:cubicBezTo>
                  <a:cubicBezTo>
                    <a:pt x="4191000" y="1578"/>
                    <a:pt x="4191000" y="1578"/>
                    <a:pt x="4191000" y="1578"/>
                  </a:cubicBezTo>
                  <a:lnTo>
                    <a:pt x="4191000" y="494696"/>
                  </a:lnTo>
                  <a:cubicBezTo>
                    <a:pt x="4191000" y="495569"/>
                    <a:pt x="4190292" y="496276"/>
                    <a:pt x="4189420" y="496276"/>
                  </a:cubicBezTo>
                  <a:lnTo>
                    <a:pt x="1579" y="496275"/>
                  </a:lnTo>
                  <a:cubicBezTo>
                    <a:pt x="707" y="496275"/>
                    <a:pt x="0" y="495569"/>
                    <a:pt x="0" y="494696"/>
                  </a:cubicBezTo>
                  <a:close/>
                </a:path>
              </a:pathLst>
            </a:custGeom>
            <a:noFill/>
            <a:ln cap="flat" cmpd="sng" w="12700">
              <a:solidFill>
                <a:srgbClr val="51038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501" name="Google Shape;1501;p85"/>
            <p:cNvSpPr/>
            <p:nvPr/>
          </p:nvSpPr>
          <p:spPr>
            <a:xfrm>
              <a:off x="5405437" y="5974739"/>
              <a:ext cx="4191000" cy="1116622"/>
            </a:xfrm>
            <a:custGeom>
              <a:rect b="b" l="l" r="r" t="t"/>
              <a:pathLst>
                <a:path extrusionOk="0" h="1116622" w="4191000">
                  <a:moveTo>
                    <a:pt x="0" y="1115048"/>
                  </a:moveTo>
                  <a:lnTo>
                    <a:pt x="0" y="1573"/>
                  </a:lnTo>
                  <a:cubicBezTo>
                    <a:pt x="0" y="704"/>
                    <a:pt x="704" y="0"/>
                    <a:pt x="1574" y="0"/>
                  </a:cubicBezTo>
                  <a:lnTo>
                    <a:pt x="4189425" y="0"/>
                  </a:lnTo>
                  <a:cubicBezTo>
                    <a:pt x="4190295" y="0"/>
                    <a:pt x="4191000" y="704"/>
                    <a:pt x="4191000" y="1573"/>
                  </a:cubicBezTo>
                  <a:cubicBezTo>
                    <a:pt x="4191000" y="1573"/>
                    <a:pt x="4191000" y="1573"/>
                    <a:pt x="4191000" y="1573"/>
                  </a:cubicBezTo>
                  <a:lnTo>
                    <a:pt x="4191000" y="1115048"/>
                  </a:lnTo>
                  <a:cubicBezTo>
                    <a:pt x="4191000" y="1115918"/>
                    <a:pt x="4190295" y="1116622"/>
                    <a:pt x="4189425" y="1116622"/>
                  </a:cubicBezTo>
                  <a:lnTo>
                    <a:pt x="1574" y="1116622"/>
                  </a:lnTo>
                  <a:cubicBezTo>
                    <a:pt x="704" y="1116622"/>
                    <a:pt x="0" y="1115917"/>
                    <a:pt x="0" y="1115048"/>
                  </a:cubicBezTo>
                  <a:close/>
                </a:path>
              </a:pathLst>
            </a:custGeom>
            <a:solidFill>
              <a:srgbClr val="FFFFFF"/>
            </a:solidFill>
            <a:ln cap="flat" cmpd="sng" w="127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502" name="Google Shape;1502;p85"/>
            <p:cNvSpPr/>
            <p:nvPr/>
          </p:nvSpPr>
          <p:spPr>
            <a:xfrm>
              <a:off x="5405437" y="5974739"/>
              <a:ext cx="4191000" cy="1116622"/>
            </a:xfrm>
            <a:custGeom>
              <a:rect b="b" l="l" r="r" t="t"/>
              <a:pathLst>
                <a:path extrusionOk="0" h="1116622" w="4191000">
                  <a:moveTo>
                    <a:pt x="0" y="1115048"/>
                  </a:moveTo>
                  <a:lnTo>
                    <a:pt x="0" y="1573"/>
                  </a:lnTo>
                  <a:cubicBezTo>
                    <a:pt x="0" y="704"/>
                    <a:pt x="704" y="0"/>
                    <a:pt x="1574" y="0"/>
                  </a:cubicBezTo>
                  <a:lnTo>
                    <a:pt x="4189425" y="0"/>
                  </a:lnTo>
                  <a:cubicBezTo>
                    <a:pt x="4190295" y="0"/>
                    <a:pt x="4191000" y="704"/>
                    <a:pt x="4191000" y="1573"/>
                  </a:cubicBezTo>
                  <a:cubicBezTo>
                    <a:pt x="4191000" y="1573"/>
                    <a:pt x="4191000" y="1573"/>
                    <a:pt x="4191000" y="1573"/>
                  </a:cubicBezTo>
                  <a:lnTo>
                    <a:pt x="4191000" y="1115048"/>
                  </a:lnTo>
                  <a:cubicBezTo>
                    <a:pt x="4191000" y="1115918"/>
                    <a:pt x="4190295" y="1116622"/>
                    <a:pt x="4189425" y="1116622"/>
                  </a:cubicBezTo>
                  <a:lnTo>
                    <a:pt x="1574" y="1116622"/>
                  </a:lnTo>
                  <a:cubicBezTo>
                    <a:pt x="704" y="1116622"/>
                    <a:pt x="0" y="1115917"/>
                    <a:pt x="0" y="1115048"/>
                  </a:cubicBezTo>
                  <a:close/>
                </a:path>
              </a:pathLst>
            </a:custGeom>
            <a:noFill/>
            <a:ln cap="flat" cmpd="sng" w="12700">
              <a:solidFill>
                <a:srgbClr val="51038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1503" name="Google Shape;1503;p85"/>
            <p:cNvPicPr preferRelativeResize="0"/>
            <p:nvPr/>
          </p:nvPicPr>
          <p:blipFill rotWithShape="1">
            <a:blip r:embed="rId4">
              <a:alphaModFix/>
            </a:blip>
            <a:srcRect b="0" l="0" r="0" t="0"/>
            <a:stretch/>
          </p:blipFill>
          <p:spPr>
            <a:xfrm>
              <a:off x="2260600" y="3898900"/>
              <a:ext cx="2971800" cy="3048000"/>
            </a:xfrm>
            <a:prstGeom prst="rect">
              <a:avLst/>
            </a:prstGeom>
            <a:noFill/>
            <a:ln>
              <a:noFill/>
            </a:ln>
          </p:spPr>
        </p:pic>
        <p:sp>
          <p:nvSpPr>
            <p:cNvPr id="1504" name="Google Shape;1504;p85"/>
            <p:cNvSpPr/>
            <p:nvPr/>
          </p:nvSpPr>
          <p:spPr>
            <a:xfrm>
              <a:off x="2403475" y="4043362"/>
              <a:ext cx="2552700" cy="2628900"/>
            </a:xfrm>
            <a:custGeom>
              <a:rect b="b" l="l" r="r" t="t"/>
              <a:pathLst>
                <a:path extrusionOk="0" h="2628900" w="2552700">
                  <a:moveTo>
                    <a:pt x="724170" y="0"/>
                  </a:moveTo>
                  <a:lnTo>
                    <a:pt x="1448923" y="753875"/>
                  </a:lnTo>
                  <a:lnTo>
                    <a:pt x="1082751" y="753875"/>
                  </a:lnTo>
                  <a:lnTo>
                    <a:pt x="1082751" y="1513937"/>
                  </a:lnTo>
                  <a:lnTo>
                    <a:pt x="1820353" y="1513937"/>
                  </a:lnTo>
                  <a:lnTo>
                    <a:pt x="1820353" y="1136613"/>
                  </a:lnTo>
                  <a:lnTo>
                    <a:pt x="2552700" y="1882757"/>
                  </a:lnTo>
                  <a:lnTo>
                    <a:pt x="1820353" y="2628900"/>
                  </a:lnTo>
                  <a:lnTo>
                    <a:pt x="1820353" y="2251575"/>
                  </a:lnTo>
                  <a:lnTo>
                    <a:pt x="366172" y="2251575"/>
                  </a:lnTo>
                  <a:lnTo>
                    <a:pt x="366172" y="753875"/>
                  </a:lnTo>
                  <a:lnTo>
                    <a:pt x="0" y="753875"/>
                  </a:lnTo>
                  <a:lnTo>
                    <a:pt x="724170" y="0"/>
                  </a:lnTo>
                  <a:close/>
                </a:path>
              </a:pathLst>
            </a:custGeom>
            <a:solidFill>
              <a:srgbClr val="FFFFFF"/>
            </a:solidFill>
            <a:ln cap="flat" cmpd="sng" w="127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505" name="Google Shape;1505;p85"/>
            <p:cNvSpPr/>
            <p:nvPr/>
          </p:nvSpPr>
          <p:spPr>
            <a:xfrm>
              <a:off x="2403475" y="4043362"/>
              <a:ext cx="2552700" cy="2628900"/>
            </a:xfrm>
            <a:custGeom>
              <a:rect b="b" l="l" r="r" t="t"/>
              <a:pathLst>
                <a:path extrusionOk="0" h="2628900" w="2552700">
                  <a:moveTo>
                    <a:pt x="724170" y="0"/>
                  </a:moveTo>
                  <a:lnTo>
                    <a:pt x="1448923" y="753875"/>
                  </a:lnTo>
                  <a:lnTo>
                    <a:pt x="1082751" y="753875"/>
                  </a:lnTo>
                  <a:lnTo>
                    <a:pt x="1082751" y="1513937"/>
                  </a:lnTo>
                  <a:lnTo>
                    <a:pt x="1820353" y="1513937"/>
                  </a:lnTo>
                  <a:lnTo>
                    <a:pt x="1820353" y="1136613"/>
                  </a:lnTo>
                  <a:lnTo>
                    <a:pt x="2552700" y="1882757"/>
                  </a:lnTo>
                  <a:lnTo>
                    <a:pt x="1820353" y="2628900"/>
                  </a:lnTo>
                  <a:lnTo>
                    <a:pt x="1820353" y="2251575"/>
                  </a:lnTo>
                  <a:lnTo>
                    <a:pt x="366172" y="2251575"/>
                  </a:lnTo>
                  <a:lnTo>
                    <a:pt x="366172" y="753875"/>
                  </a:lnTo>
                  <a:lnTo>
                    <a:pt x="0" y="753875"/>
                  </a:lnTo>
                  <a:lnTo>
                    <a:pt x="724170" y="0"/>
                  </a:lnTo>
                </a:path>
              </a:pathLst>
            </a:custGeom>
            <a:noFill/>
            <a:ln cap="flat" cmpd="sng" w="381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506" name="Google Shape;1506;p85"/>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507" name="Google Shape;1507;p85"/>
            <p:cNvSpPr txBox="1"/>
            <p:nvPr/>
          </p:nvSpPr>
          <p:spPr>
            <a:xfrm>
              <a:off x="6736432" y="12700"/>
              <a:ext cx="3540283" cy="304800"/>
            </a:xfrm>
            <a:prstGeom prst="rect">
              <a:avLst/>
            </a:prstGeom>
            <a:noFill/>
            <a:ln>
              <a:noFill/>
            </a:ln>
          </p:spPr>
          <p:txBody>
            <a:bodyPr anchorCtr="0" anchor="t" bIns="0" lIns="0" spcFirstLastPara="1" rIns="0" wrap="square" tIns="0">
              <a:noAutofit/>
            </a:bodyPr>
            <a:lstStyle/>
            <a:p>
              <a:pPr indent="0" lvl="0" marL="0" marR="0" rtl="0" algn="l">
                <a:lnSpc>
                  <a:spcPct val="106053"/>
                </a:lnSpc>
                <a:spcBef>
                  <a:spcPts val="0"/>
                </a:spcBef>
                <a:spcAft>
                  <a:spcPts val="0"/>
                </a:spcAft>
                <a:buNone/>
              </a:pPr>
              <a:r>
                <a:rPr lang="en-US" sz="2263">
                  <a:solidFill>
                    <a:schemeClr val="dk1"/>
                  </a:solidFill>
                  <a:latin typeface="Times New Roman"/>
                  <a:ea typeface="Times New Roman"/>
                  <a:cs typeface="Times New Roman"/>
                  <a:sym typeface="Times New Roman"/>
                </a:rPr>
                <a:t>Smell:  Long Parameter List </a:t>
              </a:r>
              <a:endParaRPr/>
            </a:p>
          </p:txBody>
        </p:sp>
        <p:sp>
          <p:nvSpPr>
            <p:cNvPr id="1508" name="Google Shape;1508;p85"/>
            <p:cNvSpPr txBox="1"/>
            <p:nvPr/>
          </p:nvSpPr>
          <p:spPr>
            <a:xfrm>
              <a:off x="1429370" y="800100"/>
              <a:ext cx="7698168"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Introduce Parameter Object </a:t>
              </a:r>
              <a:endParaRPr/>
            </a:p>
          </p:txBody>
        </p:sp>
        <p:sp>
          <p:nvSpPr>
            <p:cNvPr id="1509" name="Google Shape;1509;p85"/>
            <p:cNvSpPr txBox="1"/>
            <p:nvPr/>
          </p:nvSpPr>
          <p:spPr>
            <a:xfrm>
              <a:off x="2014922" y="2139641"/>
              <a:ext cx="1277518" cy="254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2000">
                  <a:solidFill>
                    <a:schemeClr val="dk1"/>
                  </a:solidFill>
                  <a:latin typeface="Arial"/>
                  <a:ea typeface="Arial"/>
                  <a:cs typeface="Arial"/>
                  <a:sym typeface="Arial"/>
                </a:rPr>
                <a:t>Customer </a:t>
              </a:r>
              <a:endParaRPr/>
            </a:p>
          </p:txBody>
        </p:sp>
        <p:sp>
          <p:nvSpPr>
            <p:cNvPr id="1510" name="Google Shape;1510;p85"/>
            <p:cNvSpPr txBox="1"/>
            <p:nvPr/>
          </p:nvSpPr>
          <p:spPr>
            <a:xfrm>
              <a:off x="414339" y="2682753"/>
              <a:ext cx="4059798" cy="774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800">
                  <a:solidFill>
                    <a:schemeClr val="dk1"/>
                  </a:solidFill>
                  <a:latin typeface="Arial"/>
                  <a:ea typeface="Arial"/>
                  <a:cs typeface="Arial"/>
                  <a:sym typeface="Arial"/>
                </a:rPr>
                <a:t>AmoutInvoicedIn(Date start, Date end)</a:t>
              </a:r>
              <a:endParaRPr/>
            </a:p>
            <a:p>
              <a:pPr indent="0" lvl="0" marL="0" marR="0" rtl="0" algn="l">
                <a:lnSpc>
                  <a:spcPct val="100000"/>
                </a:lnSpc>
                <a:spcBef>
                  <a:spcPts val="300"/>
                </a:spcBef>
                <a:spcAft>
                  <a:spcPts val="0"/>
                </a:spcAft>
                <a:buNone/>
              </a:pPr>
              <a:r>
                <a:rPr lang="en-US" sz="1800">
                  <a:solidFill>
                    <a:schemeClr val="dk1"/>
                  </a:solidFill>
                  <a:latin typeface="Arial"/>
                  <a:ea typeface="Arial"/>
                  <a:cs typeface="Arial"/>
                  <a:sym typeface="Arial"/>
                </a:rPr>
                <a:t>AmoutRecivedIn(Date start, Date end)</a:t>
              </a:r>
              <a:endParaRPr/>
            </a:p>
            <a:p>
              <a:pPr indent="0" lvl="0" marL="0" marR="0" rtl="0" algn="l">
                <a:lnSpc>
                  <a:spcPct val="100000"/>
                </a:lnSpc>
                <a:spcBef>
                  <a:spcPts val="300"/>
                </a:spcBef>
                <a:spcAft>
                  <a:spcPts val="0"/>
                </a:spcAft>
                <a:buNone/>
              </a:pPr>
              <a:r>
                <a:rPr lang="en-US" sz="1800">
                  <a:solidFill>
                    <a:schemeClr val="dk1"/>
                  </a:solidFill>
                  <a:latin typeface="Arial"/>
                  <a:ea typeface="Arial"/>
                  <a:cs typeface="Arial"/>
                  <a:sym typeface="Arial"/>
                </a:rPr>
                <a:t>AmoutOverdueIn(Date start, Date end) </a:t>
              </a:r>
              <a:endParaRPr/>
            </a:p>
          </p:txBody>
        </p:sp>
        <p:sp>
          <p:nvSpPr>
            <p:cNvPr id="1511" name="Google Shape;1511;p85"/>
            <p:cNvSpPr txBox="1"/>
            <p:nvPr/>
          </p:nvSpPr>
          <p:spPr>
            <a:xfrm>
              <a:off x="6947410" y="5565753"/>
              <a:ext cx="1277518" cy="254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2000">
                  <a:solidFill>
                    <a:schemeClr val="dk1"/>
                  </a:solidFill>
                  <a:latin typeface="Arial"/>
                  <a:ea typeface="Arial"/>
                  <a:cs typeface="Arial"/>
                  <a:sym typeface="Arial"/>
                </a:rPr>
                <a:t>Customer </a:t>
              </a:r>
              <a:endParaRPr/>
            </a:p>
          </p:txBody>
        </p:sp>
        <p:sp>
          <p:nvSpPr>
            <p:cNvPr id="1512" name="Google Shape;1512;p85"/>
            <p:cNvSpPr txBox="1"/>
            <p:nvPr/>
          </p:nvSpPr>
          <p:spPr>
            <a:xfrm>
              <a:off x="5495893" y="6112973"/>
              <a:ext cx="3818763" cy="774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800">
                  <a:solidFill>
                    <a:schemeClr val="dk1"/>
                  </a:solidFill>
                  <a:latin typeface="Arial"/>
                  <a:ea typeface="Arial"/>
                  <a:cs typeface="Arial"/>
                  <a:sym typeface="Arial"/>
                </a:rPr>
                <a:t>AmoutInvoicedIn(DateRange range)</a:t>
              </a:r>
              <a:endParaRPr/>
            </a:p>
            <a:p>
              <a:pPr indent="0" lvl="0" marL="0" marR="0" rtl="0" algn="l">
                <a:lnSpc>
                  <a:spcPct val="100000"/>
                </a:lnSpc>
                <a:spcBef>
                  <a:spcPts val="300"/>
                </a:spcBef>
                <a:spcAft>
                  <a:spcPts val="0"/>
                </a:spcAft>
                <a:buNone/>
              </a:pPr>
              <a:r>
                <a:rPr lang="en-US" sz="1800">
                  <a:solidFill>
                    <a:schemeClr val="dk1"/>
                  </a:solidFill>
                  <a:latin typeface="Arial"/>
                  <a:ea typeface="Arial"/>
                  <a:cs typeface="Arial"/>
                  <a:sym typeface="Arial"/>
                </a:rPr>
                <a:t>AmoutRecivedIn(DateRange range)</a:t>
              </a:r>
              <a:endParaRPr/>
            </a:p>
            <a:p>
              <a:pPr indent="0" lvl="0" marL="0" marR="0" rtl="0" algn="l">
                <a:lnSpc>
                  <a:spcPct val="100000"/>
                </a:lnSpc>
                <a:spcBef>
                  <a:spcPts val="300"/>
                </a:spcBef>
                <a:spcAft>
                  <a:spcPts val="0"/>
                </a:spcAft>
                <a:buNone/>
              </a:pPr>
              <a:r>
                <a:rPr lang="en-US" sz="1800">
                  <a:solidFill>
                    <a:schemeClr val="dk1"/>
                  </a:solidFill>
                  <a:latin typeface="Arial"/>
                  <a:ea typeface="Arial"/>
                  <a:cs typeface="Arial"/>
                  <a:sym typeface="Arial"/>
                </a:rPr>
                <a:t>AmoutOverdueIn(DateRange range) </a:t>
              </a:r>
              <a:endParaRPr/>
            </a:p>
          </p:txBody>
        </p:sp>
        <p:sp>
          <p:nvSpPr>
            <p:cNvPr id="1513" name="Google Shape;1513;p85"/>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1514" name="Google Shape;1514;p85"/>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176 </a:t>
              </a:r>
              <a:endParaRPr/>
            </a:p>
          </p:txBody>
        </p:sp>
        <p:sp>
          <p:nvSpPr>
            <p:cNvPr id="1515" name="Google Shape;1515;p85"/>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9" name="Shape 1519"/>
        <p:cNvGrpSpPr/>
        <p:nvPr/>
      </p:nvGrpSpPr>
      <p:grpSpPr>
        <a:xfrm>
          <a:off x="0" y="0"/>
          <a:ext cx="0" cy="0"/>
          <a:chOff x="0" y="0"/>
          <a:chExt cx="0" cy="0"/>
        </a:xfrm>
      </p:grpSpPr>
      <p:pic>
        <p:nvPicPr>
          <p:cNvPr id="1520" name="Google Shape;1520;p86"/>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1521" name="Google Shape;1521;p86"/>
          <p:cNvGrpSpPr/>
          <p:nvPr/>
        </p:nvGrpSpPr>
        <p:grpSpPr>
          <a:xfrm>
            <a:off x="0" y="0"/>
            <a:ext cx="10276715" cy="7785100"/>
            <a:chOff x="0" y="0"/>
            <a:chExt cx="10276715" cy="7785100"/>
          </a:xfrm>
        </p:grpSpPr>
        <p:cxnSp>
          <p:nvCxnSpPr>
            <p:cNvPr id="1522" name="Google Shape;1522;p86"/>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1523" name="Google Shape;1523;p86"/>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524" name="Google Shape;1524;p86"/>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525" name="Google Shape;1525;p86"/>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526" name="Google Shape;1526;p86"/>
            <p:cNvSpPr txBox="1"/>
            <p:nvPr/>
          </p:nvSpPr>
          <p:spPr>
            <a:xfrm>
              <a:off x="6736432" y="12700"/>
              <a:ext cx="3540283" cy="304800"/>
            </a:xfrm>
            <a:prstGeom prst="rect">
              <a:avLst/>
            </a:prstGeom>
            <a:noFill/>
            <a:ln>
              <a:noFill/>
            </a:ln>
          </p:spPr>
          <p:txBody>
            <a:bodyPr anchorCtr="0" anchor="t" bIns="0" lIns="0" spcFirstLastPara="1" rIns="0" wrap="square" tIns="0">
              <a:noAutofit/>
            </a:bodyPr>
            <a:lstStyle/>
            <a:p>
              <a:pPr indent="0" lvl="0" marL="0" marR="0" rtl="0" algn="l">
                <a:lnSpc>
                  <a:spcPct val="106053"/>
                </a:lnSpc>
                <a:spcBef>
                  <a:spcPts val="0"/>
                </a:spcBef>
                <a:spcAft>
                  <a:spcPts val="0"/>
                </a:spcAft>
                <a:buNone/>
              </a:pPr>
              <a:r>
                <a:rPr lang="en-US" sz="2263">
                  <a:solidFill>
                    <a:schemeClr val="dk1"/>
                  </a:solidFill>
                  <a:latin typeface="Times New Roman"/>
                  <a:ea typeface="Times New Roman"/>
                  <a:cs typeface="Times New Roman"/>
                  <a:sym typeface="Times New Roman"/>
                </a:rPr>
                <a:t>Smell:  Long Parameter List </a:t>
              </a:r>
              <a:endParaRPr/>
            </a:p>
          </p:txBody>
        </p:sp>
        <p:sp>
          <p:nvSpPr>
            <p:cNvPr id="1527" name="Google Shape;1527;p86"/>
            <p:cNvSpPr txBox="1"/>
            <p:nvPr/>
          </p:nvSpPr>
          <p:spPr>
            <a:xfrm>
              <a:off x="919937" y="889000"/>
              <a:ext cx="8729853"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Replace Parameter with Method </a:t>
              </a:r>
              <a:endParaRPr/>
            </a:p>
          </p:txBody>
        </p:sp>
        <p:sp>
          <p:nvSpPr>
            <p:cNvPr id="1528" name="Google Shape;1528;p86"/>
            <p:cNvSpPr txBox="1"/>
            <p:nvPr/>
          </p:nvSpPr>
          <p:spPr>
            <a:xfrm>
              <a:off x="579406" y="1793860"/>
              <a:ext cx="9072626" cy="540639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public double getPrice()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int basePrice = _quantity * _itemPrice;</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int discountLevel;</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if (_quantity &gt; 100)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discountLevel = 2;</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else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discountLevel = 1;</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double finalPrice = discountedPrice (basePrice, discountLevel);</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return finalPrice;</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private double discountedPrice (int basePrice, int discountLevel)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if (discountLevel == 2)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return basePrice * 0.1;</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else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return basePrice * 0.05;</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a:t>
              </a:r>
              <a:endParaRPr/>
            </a:p>
            <a:p>
              <a:pPr indent="102870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1529" name="Google Shape;1529;p86"/>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177 </a:t>
              </a:r>
              <a:endParaRPr/>
            </a:p>
          </p:txBody>
        </p:sp>
        <p:sp>
          <p:nvSpPr>
            <p:cNvPr id="1530" name="Google Shape;1530;p86"/>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4" name="Shape 1534"/>
        <p:cNvGrpSpPr/>
        <p:nvPr/>
      </p:nvGrpSpPr>
      <p:grpSpPr>
        <a:xfrm>
          <a:off x="0" y="0"/>
          <a:ext cx="0" cy="0"/>
          <a:chOff x="0" y="0"/>
          <a:chExt cx="0" cy="0"/>
        </a:xfrm>
      </p:grpSpPr>
      <p:pic>
        <p:nvPicPr>
          <p:cNvPr id="1535" name="Google Shape;1535;p87"/>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1536" name="Google Shape;1536;p87"/>
          <p:cNvGrpSpPr/>
          <p:nvPr/>
        </p:nvGrpSpPr>
        <p:grpSpPr>
          <a:xfrm>
            <a:off x="0" y="0"/>
            <a:ext cx="10276715" cy="7785100"/>
            <a:chOff x="0" y="0"/>
            <a:chExt cx="10276715" cy="7785100"/>
          </a:xfrm>
        </p:grpSpPr>
        <p:cxnSp>
          <p:nvCxnSpPr>
            <p:cNvPr id="1537" name="Google Shape;1537;p87"/>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1538" name="Google Shape;1538;p87"/>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539" name="Google Shape;1539;p87"/>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540" name="Google Shape;1540;p87"/>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541" name="Google Shape;1541;p87"/>
            <p:cNvSpPr txBox="1"/>
            <p:nvPr/>
          </p:nvSpPr>
          <p:spPr>
            <a:xfrm>
              <a:off x="6736432" y="12700"/>
              <a:ext cx="3540283" cy="304800"/>
            </a:xfrm>
            <a:prstGeom prst="rect">
              <a:avLst/>
            </a:prstGeom>
            <a:noFill/>
            <a:ln>
              <a:noFill/>
            </a:ln>
          </p:spPr>
          <p:txBody>
            <a:bodyPr anchorCtr="0" anchor="t" bIns="0" lIns="0" spcFirstLastPara="1" rIns="0" wrap="square" tIns="0">
              <a:noAutofit/>
            </a:bodyPr>
            <a:lstStyle/>
            <a:p>
              <a:pPr indent="0" lvl="0" marL="0" marR="0" rtl="0" algn="l">
                <a:lnSpc>
                  <a:spcPct val="106053"/>
                </a:lnSpc>
                <a:spcBef>
                  <a:spcPts val="0"/>
                </a:spcBef>
                <a:spcAft>
                  <a:spcPts val="0"/>
                </a:spcAft>
                <a:buNone/>
              </a:pPr>
              <a:r>
                <a:rPr lang="en-US" sz="2263">
                  <a:solidFill>
                    <a:schemeClr val="dk1"/>
                  </a:solidFill>
                  <a:latin typeface="Times New Roman"/>
                  <a:ea typeface="Times New Roman"/>
                  <a:cs typeface="Times New Roman"/>
                  <a:sym typeface="Times New Roman"/>
                </a:rPr>
                <a:t>Smell:  Long Parameter List </a:t>
              </a:r>
              <a:endParaRPr/>
            </a:p>
          </p:txBody>
        </p:sp>
        <p:sp>
          <p:nvSpPr>
            <p:cNvPr id="1542" name="Google Shape;1542;p87"/>
            <p:cNvSpPr txBox="1"/>
            <p:nvPr/>
          </p:nvSpPr>
          <p:spPr>
            <a:xfrm>
              <a:off x="919937" y="889000"/>
              <a:ext cx="8729853"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Replace Parameter with Method </a:t>
              </a:r>
              <a:endParaRPr/>
            </a:p>
          </p:txBody>
        </p:sp>
        <p:sp>
          <p:nvSpPr>
            <p:cNvPr id="1543" name="Google Shape;1543;p87"/>
            <p:cNvSpPr txBox="1"/>
            <p:nvPr/>
          </p:nvSpPr>
          <p:spPr>
            <a:xfrm>
              <a:off x="507968" y="1793860"/>
              <a:ext cx="9072626" cy="540639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public double getPrice()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int basePrice = _quantity * _itemPrice;</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int discountLevel = getDiscountLevel();</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double finalPrice = discountedPrice (basePrice, discountLevel);</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return finalPrice;</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private int getDiscountLevel()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if (_quantity &gt; 100) return 2;</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else return 1;</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private double discountedPrice (int basePrice, int discountLevel)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if (getDiscountLevel() == 2) return basePrice * 0.1;</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else return basePrice * 0.05;</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102870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1544" name="Google Shape;1544;p87"/>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177 </a:t>
              </a:r>
              <a:endParaRPr/>
            </a:p>
          </p:txBody>
        </p:sp>
        <p:sp>
          <p:nvSpPr>
            <p:cNvPr id="1545" name="Google Shape;1545;p87"/>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9" name="Shape 1549"/>
        <p:cNvGrpSpPr/>
        <p:nvPr/>
      </p:nvGrpSpPr>
      <p:grpSpPr>
        <a:xfrm>
          <a:off x="0" y="0"/>
          <a:ext cx="0" cy="0"/>
          <a:chOff x="0" y="0"/>
          <a:chExt cx="0" cy="0"/>
        </a:xfrm>
      </p:grpSpPr>
      <p:grpSp>
        <p:nvGrpSpPr>
          <p:cNvPr id="1550" name="Google Shape;1550;p88"/>
          <p:cNvGrpSpPr/>
          <p:nvPr/>
        </p:nvGrpSpPr>
        <p:grpSpPr>
          <a:xfrm>
            <a:off x="0" y="0"/>
            <a:ext cx="10276715" cy="7785100"/>
            <a:chOff x="0" y="0"/>
            <a:chExt cx="10276715" cy="7785100"/>
          </a:xfrm>
        </p:grpSpPr>
        <p:cxnSp>
          <p:nvCxnSpPr>
            <p:cNvPr id="1551" name="Google Shape;1551;p88"/>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1552" name="Google Shape;1552;p88"/>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553" name="Google Shape;1553;p88"/>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554" name="Google Shape;1554;p88"/>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555" name="Google Shape;1555;p88"/>
            <p:cNvSpPr txBox="1"/>
            <p:nvPr/>
          </p:nvSpPr>
          <p:spPr>
            <a:xfrm>
              <a:off x="6736432" y="12700"/>
              <a:ext cx="3540283" cy="304800"/>
            </a:xfrm>
            <a:prstGeom prst="rect">
              <a:avLst/>
            </a:prstGeom>
            <a:noFill/>
            <a:ln>
              <a:noFill/>
            </a:ln>
          </p:spPr>
          <p:txBody>
            <a:bodyPr anchorCtr="0" anchor="t" bIns="0" lIns="0" spcFirstLastPara="1" rIns="0" wrap="square" tIns="0">
              <a:noAutofit/>
            </a:bodyPr>
            <a:lstStyle/>
            <a:p>
              <a:pPr indent="0" lvl="0" marL="0" marR="0" rtl="0" algn="l">
                <a:lnSpc>
                  <a:spcPct val="106053"/>
                </a:lnSpc>
                <a:spcBef>
                  <a:spcPts val="0"/>
                </a:spcBef>
                <a:spcAft>
                  <a:spcPts val="0"/>
                </a:spcAft>
                <a:buNone/>
              </a:pPr>
              <a:r>
                <a:rPr lang="en-US" sz="2263">
                  <a:solidFill>
                    <a:schemeClr val="dk1"/>
                  </a:solidFill>
                  <a:latin typeface="Times New Roman"/>
                  <a:ea typeface="Times New Roman"/>
                  <a:cs typeface="Times New Roman"/>
                  <a:sym typeface="Times New Roman"/>
                </a:rPr>
                <a:t>Smell:  Long Parameter List </a:t>
              </a:r>
              <a:endParaRPr/>
            </a:p>
          </p:txBody>
        </p:sp>
        <p:sp>
          <p:nvSpPr>
            <p:cNvPr id="1556" name="Google Shape;1556;p88"/>
            <p:cNvSpPr txBox="1"/>
            <p:nvPr/>
          </p:nvSpPr>
          <p:spPr>
            <a:xfrm>
              <a:off x="919937" y="889000"/>
              <a:ext cx="8729853"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Replace Parameter with Method </a:t>
              </a:r>
              <a:endParaRPr/>
            </a:p>
          </p:txBody>
        </p:sp>
        <p:sp>
          <p:nvSpPr>
            <p:cNvPr id="1557" name="Google Shape;1557;p88"/>
            <p:cNvSpPr txBox="1"/>
            <p:nvPr/>
          </p:nvSpPr>
          <p:spPr>
            <a:xfrm>
              <a:off x="222216" y="2118359"/>
              <a:ext cx="9644130" cy="3890343"/>
            </a:xfrm>
            <a:prstGeom prst="rect">
              <a:avLst/>
            </a:prstGeom>
            <a:noFill/>
            <a:ln>
              <a:noFill/>
            </a:ln>
          </p:spPr>
          <p:txBody>
            <a:bodyPr anchorCtr="0" anchor="t" bIns="0" lIns="0" spcFirstLastPara="1" rIns="0" wrap="square" tIns="0">
              <a:noAutofit/>
            </a:bodyPr>
            <a:lstStyle/>
            <a:p>
              <a:pPr indent="0" lvl="0" marL="0" marR="0" rtl="0" algn="l">
                <a:lnSpc>
                  <a:spcPct val="100877"/>
                </a:lnSpc>
                <a:spcBef>
                  <a:spcPts val="0"/>
                </a:spcBef>
                <a:spcAft>
                  <a:spcPts val="0"/>
                </a:spcAft>
                <a:buNone/>
              </a:pPr>
              <a:r>
                <a:t/>
              </a:r>
              <a:endParaRPr sz="2280">
                <a:solidFill>
                  <a:schemeClr val="dk1"/>
                </a:solidFill>
                <a:latin typeface="Times New Roman"/>
                <a:ea typeface="Times New Roman"/>
                <a:cs typeface="Times New Roman"/>
                <a:sym typeface="Times New Roman"/>
              </a:endParaRPr>
            </a:p>
          </p:txBody>
        </p:sp>
        <p:sp>
          <p:nvSpPr>
            <p:cNvPr id="1558" name="Google Shape;1558;p88"/>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177 </a:t>
              </a:r>
              <a:endParaRPr/>
            </a:p>
          </p:txBody>
        </p:sp>
        <p:sp>
          <p:nvSpPr>
            <p:cNvPr id="1559" name="Google Shape;1559;p88"/>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
        <p:nvSpPr>
          <p:cNvPr id="1560" name="Google Shape;1560;p88"/>
          <p:cNvSpPr/>
          <p:nvPr/>
        </p:nvSpPr>
        <p:spPr>
          <a:xfrm>
            <a:off x="579406" y="2367340"/>
            <a:ext cx="8858312" cy="41549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public double getPrice()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int basePrice = _quantity * _itemPrice;</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int discountLevel = getDiscountLevel();</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double finalPrice = </a:t>
            </a:r>
            <a:r>
              <a:rPr lang="en-US" sz="2400">
                <a:solidFill>
                  <a:srgbClr val="0070C0"/>
                </a:solidFill>
                <a:latin typeface="Calibri"/>
                <a:ea typeface="Calibri"/>
                <a:cs typeface="Calibri"/>
                <a:sym typeface="Calibri"/>
              </a:rPr>
              <a:t>discountedPrice (basePrice);</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return finalPrice;</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private double discountedPrice (int basePrice)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if </a:t>
            </a:r>
            <a:r>
              <a:rPr lang="en-US" sz="2400">
                <a:solidFill>
                  <a:srgbClr val="0070C0"/>
                </a:solidFill>
                <a:latin typeface="Calibri"/>
                <a:ea typeface="Calibri"/>
                <a:cs typeface="Calibri"/>
                <a:sym typeface="Calibri"/>
              </a:rPr>
              <a:t>(getDiscountLevel()</a:t>
            </a:r>
            <a:r>
              <a:rPr lang="en-US" sz="2400">
                <a:solidFill>
                  <a:schemeClr val="dk1"/>
                </a:solidFill>
                <a:latin typeface="Calibri"/>
                <a:ea typeface="Calibri"/>
                <a:cs typeface="Calibri"/>
                <a:sym typeface="Calibri"/>
              </a:rPr>
              <a:t> == 2) return basePrice * 0.1;</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else return basePrice * 0.05;</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4" name="Shape 1564"/>
        <p:cNvGrpSpPr/>
        <p:nvPr/>
      </p:nvGrpSpPr>
      <p:grpSpPr>
        <a:xfrm>
          <a:off x="0" y="0"/>
          <a:ext cx="0" cy="0"/>
          <a:chOff x="0" y="0"/>
          <a:chExt cx="0" cy="0"/>
        </a:xfrm>
      </p:grpSpPr>
      <p:pic>
        <p:nvPicPr>
          <p:cNvPr id="1565" name="Google Shape;1565;p89"/>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1566" name="Google Shape;1566;p89"/>
          <p:cNvGrpSpPr/>
          <p:nvPr/>
        </p:nvGrpSpPr>
        <p:grpSpPr>
          <a:xfrm>
            <a:off x="0" y="0"/>
            <a:ext cx="10160000" cy="7785100"/>
            <a:chOff x="0" y="0"/>
            <a:chExt cx="10160000" cy="7785100"/>
          </a:xfrm>
        </p:grpSpPr>
        <p:cxnSp>
          <p:nvCxnSpPr>
            <p:cNvPr id="1567" name="Google Shape;1567;p89"/>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1568" name="Google Shape;1568;p89"/>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569" name="Google Shape;1569;p89"/>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570" name="Google Shape;1570;p89"/>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571" name="Google Shape;1571;p89"/>
            <p:cNvSpPr txBox="1"/>
            <p:nvPr/>
          </p:nvSpPr>
          <p:spPr>
            <a:xfrm>
              <a:off x="6723074" y="0"/>
              <a:ext cx="3436926" cy="293662"/>
            </a:xfrm>
            <a:prstGeom prst="rect">
              <a:avLst/>
            </a:prstGeom>
            <a:noFill/>
            <a:ln>
              <a:noFill/>
            </a:ln>
          </p:spPr>
          <p:txBody>
            <a:bodyPr anchorCtr="0" anchor="t" bIns="0" lIns="0" spcFirstLastPara="1" rIns="0" wrap="square" tIns="0">
              <a:noAutofit/>
            </a:bodyPr>
            <a:lstStyle/>
            <a:p>
              <a:pPr indent="0" lvl="0" marL="0" marR="0" rtl="0" algn="l">
                <a:lnSpc>
                  <a:spcPct val="106053"/>
                </a:lnSpc>
                <a:spcBef>
                  <a:spcPts val="0"/>
                </a:spcBef>
                <a:spcAft>
                  <a:spcPts val="0"/>
                </a:spcAft>
                <a:buNone/>
              </a:pPr>
              <a:r>
                <a:rPr lang="en-US" sz="2263">
                  <a:solidFill>
                    <a:schemeClr val="dk1"/>
                  </a:solidFill>
                  <a:latin typeface="Times New Roman"/>
                  <a:ea typeface="Times New Roman"/>
                  <a:cs typeface="Times New Roman"/>
                  <a:sym typeface="Times New Roman"/>
                </a:rPr>
                <a:t>Smell:  Long Parameter List </a:t>
              </a:r>
              <a:endParaRPr sz="2263">
                <a:solidFill>
                  <a:schemeClr val="dk1"/>
                </a:solidFill>
                <a:latin typeface="Times New Roman"/>
                <a:ea typeface="Times New Roman"/>
                <a:cs typeface="Times New Roman"/>
                <a:sym typeface="Times New Roman"/>
              </a:endParaRPr>
            </a:p>
          </p:txBody>
        </p:sp>
        <p:sp>
          <p:nvSpPr>
            <p:cNvPr id="1572" name="Google Shape;1572;p89"/>
            <p:cNvSpPr txBox="1"/>
            <p:nvPr/>
          </p:nvSpPr>
          <p:spPr>
            <a:xfrm>
              <a:off x="2049015" y="889000"/>
              <a:ext cx="6471539"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Preserve Whole Object </a:t>
              </a:r>
              <a:endParaRPr/>
            </a:p>
          </p:txBody>
        </p:sp>
        <p:sp>
          <p:nvSpPr>
            <p:cNvPr id="1573" name="Google Shape;1573;p89"/>
            <p:cNvSpPr txBox="1"/>
            <p:nvPr/>
          </p:nvSpPr>
          <p:spPr>
            <a:xfrm>
              <a:off x="2057400" y="2423159"/>
              <a:ext cx="5999463" cy="5101591"/>
            </a:xfrm>
            <a:prstGeom prst="rect">
              <a:avLst/>
            </a:prstGeom>
            <a:noFill/>
            <a:ln>
              <a:noFill/>
            </a:ln>
          </p:spPr>
          <p:txBody>
            <a:bodyPr anchorCtr="0" anchor="t" bIns="0" lIns="0" spcFirstLastPara="1" rIns="0" wrap="square" tIns="0">
              <a:noAutofit/>
            </a:bodyPr>
            <a:lstStyle/>
            <a:p>
              <a:pPr indent="0" lvl="0" marL="0" marR="0" rtl="0" algn="l">
                <a:lnSpc>
                  <a:spcPct val="84210"/>
                </a:lnSpc>
                <a:spcBef>
                  <a:spcPts val="0"/>
                </a:spcBef>
                <a:spcAft>
                  <a:spcPts val="0"/>
                </a:spcAft>
                <a:buNone/>
              </a:pPr>
              <a:r>
                <a:rPr lang="en-US" sz="2280">
                  <a:solidFill>
                    <a:schemeClr val="dk1"/>
                  </a:solidFill>
                  <a:latin typeface="Times New Roman"/>
                  <a:ea typeface="Times New Roman"/>
                  <a:cs typeface="Times New Roman"/>
                  <a:sym typeface="Times New Roman"/>
                </a:rPr>
                <a:t>int low = daysTempRange().getLow();</a:t>
              </a:r>
              <a:endParaRPr/>
            </a:p>
            <a:p>
              <a:pPr indent="0" lvl="0" marL="0" marR="0" rtl="0" algn="l">
                <a:lnSpc>
                  <a:spcPct val="84210"/>
                </a:lnSpc>
                <a:spcBef>
                  <a:spcPts val="2000"/>
                </a:spcBef>
                <a:spcAft>
                  <a:spcPts val="0"/>
                </a:spcAft>
                <a:buNone/>
              </a:pPr>
              <a:r>
                <a:rPr lang="en-US" sz="2280">
                  <a:solidFill>
                    <a:schemeClr val="dk1"/>
                  </a:solidFill>
                  <a:latin typeface="Times New Roman"/>
                  <a:ea typeface="Times New Roman"/>
                  <a:cs typeface="Times New Roman"/>
                  <a:sym typeface="Times New Roman"/>
                </a:rPr>
                <a:t>int high = daysTempRange().getHigh();</a:t>
              </a:r>
              <a:endParaRPr/>
            </a:p>
            <a:p>
              <a:pPr indent="0" lvl="0" marL="0" marR="0" rtl="0" algn="l">
                <a:lnSpc>
                  <a:spcPct val="84210"/>
                </a:lnSpc>
                <a:spcBef>
                  <a:spcPts val="2000"/>
                </a:spcBef>
                <a:spcAft>
                  <a:spcPts val="0"/>
                </a:spcAft>
                <a:buNone/>
              </a:pPr>
              <a:r>
                <a:rPr lang="en-US" sz="2280">
                  <a:solidFill>
                    <a:schemeClr val="dk1"/>
                  </a:solidFill>
                  <a:latin typeface="Times New Roman"/>
                  <a:ea typeface="Times New Roman"/>
                  <a:cs typeface="Times New Roman"/>
                  <a:sym typeface="Times New Roman"/>
                </a:rPr>
                <a:t>withinPlan = plan.withinRange(low, high);</a:t>
              </a:r>
              <a:endParaRPr/>
            </a:p>
            <a:p>
              <a:pPr indent="723900" lvl="0" marL="0" marR="0" rtl="0" algn="l">
                <a:lnSpc>
                  <a:spcPct val="96685"/>
                </a:lnSpc>
                <a:spcBef>
                  <a:spcPts val="2070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1574" name="Google Shape;1574;p89"/>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pic>
        <p:nvPicPr>
          <p:cNvPr id="1579" name="Google Shape;1579;p90"/>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1580" name="Google Shape;1580;p90"/>
          <p:cNvGrpSpPr/>
          <p:nvPr/>
        </p:nvGrpSpPr>
        <p:grpSpPr>
          <a:xfrm>
            <a:off x="0" y="0"/>
            <a:ext cx="10289497" cy="7785100"/>
            <a:chOff x="0" y="0"/>
            <a:chExt cx="10289497" cy="7785100"/>
          </a:xfrm>
        </p:grpSpPr>
        <p:cxnSp>
          <p:nvCxnSpPr>
            <p:cNvPr id="1581" name="Google Shape;1581;p90"/>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1582" name="Google Shape;1582;p90"/>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583" name="Google Shape;1583;p90"/>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584" name="Google Shape;1584;p90"/>
            <p:cNvSpPr/>
            <p:nvPr/>
          </p:nvSpPr>
          <p:spPr>
            <a:xfrm>
              <a:off x="4365620" y="4368800"/>
              <a:ext cx="558800" cy="901700"/>
            </a:xfrm>
            <a:custGeom>
              <a:rect b="b" l="l" r="r" t="t"/>
              <a:pathLst>
                <a:path extrusionOk="0" h="901700" w="558800">
                  <a:moveTo>
                    <a:pt x="139700" y="0"/>
                  </a:moveTo>
                  <a:lnTo>
                    <a:pt x="139700" y="676061"/>
                  </a:lnTo>
                  <a:lnTo>
                    <a:pt x="0" y="676061"/>
                  </a:lnTo>
                  <a:lnTo>
                    <a:pt x="279400" y="901700"/>
                  </a:lnTo>
                  <a:lnTo>
                    <a:pt x="558800" y="676061"/>
                  </a:lnTo>
                  <a:lnTo>
                    <a:pt x="419100" y="676061"/>
                  </a:lnTo>
                  <a:lnTo>
                    <a:pt x="419100" y="0"/>
                  </a:lnTo>
                  <a:lnTo>
                    <a:pt x="139700" y="0"/>
                  </a:lnTo>
                  <a:close/>
                </a:path>
              </a:pathLst>
            </a:custGeom>
            <a:solidFill>
              <a:srgbClr val="FFFFFF"/>
            </a:solidFill>
            <a:ln cap="flat" cmpd="sng" w="127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585" name="Google Shape;1585;p90"/>
            <p:cNvSpPr/>
            <p:nvPr/>
          </p:nvSpPr>
          <p:spPr>
            <a:xfrm>
              <a:off x="4787900" y="4368800"/>
              <a:ext cx="558800" cy="901700"/>
            </a:xfrm>
            <a:custGeom>
              <a:rect b="b" l="l" r="r" t="t"/>
              <a:pathLst>
                <a:path extrusionOk="0" h="901700" w="558800">
                  <a:moveTo>
                    <a:pt x="139700" y="0"/>
                  </a:moveTo>
                  <a:lnTo>
                    <a:pt x="139700" y="676061"/>
                  </a:lnTo>
                  <a:lnTo>
                    <a:pt x="0" y="676061"/>
                  </a:lnTo>
                  <a:lnTo>
                    <a:pt x="279400" y="901700"/>
                  </a:lnTo>
                  <a:lnTo>
                    <a:pt x="558800" y="676061"/>
                  </a:lnTo>
                  <a:lnTo>
                    <a:pt x="419100" y="676061"/>
                  </a:lnTo>
                  <a:lnTo>
                    <a:pt x="419100" y="0"/>
                  </a:lnTo>
                  <a:lnTo>
                    <a:pt x="139700" y="0"/>
                  </a:lnTo>
                </a:path>
              </a:pathLst>
            </a:custGeom>
            <a:noFill/>
            <a:ln cap="flat" cmpd="sng" w="38100">
              <a:solidFill>
                <a:srgbClr val="51038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586" name="Google Shape;1586;p90"/>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587" name="Google Shape;1587;p90"/>
            <p:cNvSpPr txBox="1"/>
            <p:nvPr/>
          </p:nvSpPr>
          <p:spPr>
            <a:xfrm>
              <a:off x="6651637" y="12700"/>
              <a:ext cx="3637860" cy="352400"/>
            </a:xfrm>
            <a:prstGeom prst="rect">
              <a:avLst/>
            </a:prstGeom>
            <a:noFill/>
            <a:ln>
              <a:noFill/>
            </a:ln>
          </p:spPr>
          <p:txBody>
            <a:bodyPr anchorCtr="0" anchor="t" bIns="0" lIns="0" spcFirstLastPara="1" rIns="0" wrap="square" tIns="0">
              <a:noAutofit/>
            </a:bodyPr>
            <a:lstStyle/>
            <a:p>
              <a:pPr indent="0" lvl="0" marL="0" marR="0" rtl="0" algn="l">
                <a:lnSpc>
                  <a:spcPct val="106053"/>
                </a:lnSpc>
                <a:spcBef>
                  <a:spcPts val="0"/>
                </a:spcBef>
                <a:spcAft>
                  <a:spcPts val="0"/>
                </a:spcAft>
                <a:buNone/>
              </a:pPr>
              <a:r>
                <a:rPr lang="en-US" sz="2263">
                  <a:solidFill>
                    <a:schemeClr val="dk1"/>
                  </a:solidFill>
                  <a:latin typeface="Times New Roman"/>
                  <a:ea typeface="Times New Roman"/>
                  <a:cs typeface="Times New Roman"/>
                  <a:sym typeface="Times New Roman"/>
                </a:rPr>
                <a:t>Smell:  Long Parameter List </a:t>
              </a:r>
              <a:endParaRPr sz="2263">
                <a:solidFill>
                  <a:schemeClr val="dk1"/>
                </a:solidFill>
                <a:latin typeface="Times New Roman"/>
                <a:ea typeface="Times New Roman"/>
                <a:cs typeface="Times New Roman"/>
                <a:sym typeface="Times New Roman"/>
              </a:endParaRPr>
            </a:p>
          </p:txBody>
        </p:sp>
        <p:sp>
          <p:nvSpPr>
            <p:cNvPr id="1588" name="Google Shape;1588;p90"/>
            <p:cNvSpPr txBox="1"/>
            <p:nvPr/>
          </p:nvSpPr>
          <p:spPr>
            <a:xfrm>
              <a:off x="2049015" y="889000"/>
              <a:ext cx="6471539"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Preserve Whole Object </a:t>
              </a:r>
              <a:endParaRPr/>
            </a:p>
          </p:txBody>
        </p:sp>
        <p:sp>
          <p:nvSpPr>
            <p:cNvPr id="1589" name="Google Shape;1589;p90"/>
            <p:cNvSpPr txBox="1"/>
            <p:nvPr/>
          </p:nvSpPr>
          <p:spPr>
            <a:xfrm>
              <a:off x="2057400" y="2423159"/>
              <a:ext cx="5999463" cy="1412241"/>
            </a:xfrm>
            <a:prstGeom prst="rect">
              <a:avLst/>
            </a:prstGeom>
            <a:noFill/>
            <a:ln>
              <a:noFill/>
            </a:ln>
          </p:spPr>
          <p:txBody>
            <a:bodyPr anchorCtr="0" anchor="t" bIns="0" lIns="0" spcFirstLastPara="1" rIns="0" wrap="square" tIns="0">
              <a:noAutofit/>
            </a:bodyPr>
            <a:lstStyle/>
            <a:p>
              <a:pPr indent="0" lvl="0" marL="0" marR="0" rtl="0" algn="l">
                <a:lnSpc>
                  <a:spcPct val="84210"/>
                </a:lnSpc>
                <a:spcBef>
                  <a:spcPts val="0"/>
                </a:spcBef>
                <a:spcAft>
                  <a:spcPts val="0"/>
                </a:spcAft>
                <a:buNone/>
              </a:pPr>
              <a:r>
                <a:rPr lang="en-US" sz="2280">
                  <a:solidFill>
                    <a:schemeClr val="dk1"/>
                  </a:solidFill>
                  <a:latin typeface="Times New Roman"/>
                  <a:ea typeface="Times New Roman"/>
                  <a:cs typeface="Times New Roman"/>
                  <a:sym typeface="Times New Roman"/>
                </a:rPr>
                <a:t>int low = daysTempRange().getLow();</a:t>
              </a:r>
              <a:endParaRPr/>
            </a:p>
            <a:p>
              <a:pPr indent="0" lvl="0" marL="0" marR="0" rtl="0" algn="l">
                <a:lnSpc>
                  <a:spcPct val="84210"/>
                </a:lnSpc>
                <a:spcBef>
                  <a:spcPts val="2000"/>
                </a:spcBef>
                <a:spcAft>
                  <a:spcPts val="0"/>
                </a:spcAft>
                <a:buNone/>
              </a:pPr>
              <a:r>
                <a:rPr lang="en-US" sz="2280">
                  <a:solidFill>
                    <a:schemeClr val="dk1"/>
                  </a:solidFill>
                  <a:latin typeface="Times New Roman"/>
                  <a:ea typeface="Times New Roman"/>
                  <a:cs typeface="Times New Roman"/>
                  <a:sym typeface="Times New Roman"/>
                </a:rPr>
                <a:t>int high = daysTempRange().getHigh();</a:t>
              </a:r>
              <a:endParaRPr/>
            </a:p>
            <a:p>
              <a:pPr indent="0" lvl="0" marL="0" marR="0" rtl="0" algn="l">
                <a:lnSpc>
                  <a:spcPct val="84210"/>
                </a:lnSpc>
                <a:spcBef>
                  <a:spcPts val="2000"/>
                </a:spcBef>
                <a:spcAft>
                  <a:spcPts val="0"/>
                </a:spcAft>
                <a:buNone/>
              </a:pPr>
              <a:r>
                <a:rPr lang="en-US" sz="2280">
                  <a:solidFill>
                    <a:schemeClr val="dk1"/>
                  </a:solidFill>
                  <a:latin typeface="Times New Roman"/>
                  <a:ea typeface="Times New Roman"/>
                  <a:cs typeface="Times New Roman"/>
                  <a:sym typeface="Times New Roman"/>
                </a:rPr>
                <a:t>withinPlan = plan.withinRange(low, high); </a:t>
              </a:r>
              <a:endParaRPr/>
            </a:p>
          </p:txBody>
        </p:sp>
        <p:sp>
          <p:nvSpPr>
            <p:cNvPr id="1590" name="Google Shape;1590;p90"/>
            <p:cNvSpPr txBox="1"/>
            <p:nvPr/>
          </p:nvSpPr>
          <p:spPr>
            <a:xfrm>
              <a:off x="1638300" y="5699759"/>
              <a:ext cx="7029834" cy="1824991"/>
            </a:xfrm>
            <a:prstGeom prst="rect">
              <a:avLst/>
            </a:prstGeom>
            <a:noFill/>
            <a:ln>
              <a:noFill/>
            </a:ln>
          </p:spPr>
          <p:txBody>
            <a:bodyPr anchorCtr="0" anchor="t" bIns="0" lIns="0" spcFirstLastPara="1" rIns="0" wrap="square" tIns="0">
              <a:noAutofit/>
            </a:bodyPr>
            <a:lstStyle/>
            <a:p>
              <a:pPr indent="0" lvl="0" marL="0" marR="0" rtl="0" algn="l">
                <a:lnSpc>
                  <a:spcPct val="84210"/>
                </a:lnSpc>
                <a:spcBef>
                  <a:spcPts val="0"/>
                </a:spcBef>
                <a:spcAft>
                  <a:spcPts val="0"/>
                </a:spcAft>
                <a:buNone/>
              </a:pPr>
              <a:r>
                <a:rPr lang="en-US" sz="2280">
                  <a:solidFill>
                    <a:schemeClr val="dk1"/>
                  </a:solidFill>
                  <a:latin typeface="Times New Roman"/>
                  <a:ea typeface="Times New Roman"/>
                  <a:cs typeface="Times New Roman"/>
                  <a:sym typeface="Times New Roman"/>
                </a:rPr>
                <a:t>withinPlan = plan.withinRange(daysTempRange());</a:t>
              </a:r>
              <a:endParaRPr/>
            </a:p>
            <a:p>
              <a:pPr indent="1143000" lvl="0" marL="0" marR="0" rtl="0" algn="l">
                <a:lnSpc>
                  <a:spcPct val="96685"/>
                </a:lnSpc>
                <a:spcBef>
                  <a:spcPts val="830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1591" name="Google Shape;1591;p90"/>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5" name="Shape 1595"/>
        <p:cNvGrpSpPr/>
        <p:nvPr/>
      </p:nvGrpSpPr>
      <p:grpSpPr>
        <a:xfrm>
          <a:off x="0" y="0"/>
          <a:ext cx="0" cy="0"/>
          <a:chOff x="0" y="0"/>
          <a:chExt cx="0" cy="0"/>
        </a:xfrm>
      </p:grpSpPr>
      <p:pic>
        <p:nvPicPr>
          <p:cNvPr id="1596" name="Google Shape;1596;p91"/>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1597" name="Google Shape;1597;p91"/>
          <p:cNvGrpSpPr/>
          <p:nvPr/>
        </p:nvGrpSpPr>
        <p:grpSpPr>
          <a:xfrm>
            <a:off x="0" y="0"/>
            <a:ext cx="10253202" cy="7785100"/>
            <a:chOff x="0" y="0"/>
            <a:chExt cx="10253202" cy="7785100"/>
          </a:xfrm>
        </p:grpSpPr>
        <p:cxnSp>
          <p:nvCxnSpPr>
            <p:cNvPr id="1598" name="Google Shape;1598;p91"/>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1599" name="Google Shape;1599;p91"/>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600" name="Google Shape;1600;p91"/>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1601" name="Google Shape;1601;p91"/>
            <p:cNvPicPr preferRelativeResize="0"/>
            <p:nvPr/>
          </p:nvPicPr>
          <p:blipFill rotWithShape="1">
            <a:blip r:embed="rId4">
              <a:alphaModFix/>
            </a:blip>
            <a:srcRect b="0" l="0" r="0" t="0"/>
            <a:stretch/>
          </p:blipFill>
          <p:spPr>
            <a:xfrm>
              <a:off x="495300" y="2197100"/>
              <a:ext cx="213915" cy="192524"/>
            </a:xfrm>
            <a:prstGeom prst="rect">
              <a:avLst/>
            </a:prstGeom>
            <a:noFill/>
            <a:ln>
              <a:noFill/>
            </a:ln>
          </p:spPr>
        </p:pic>
        <p:pic>
          <p:nvPicPr>
            <p:cNvPr id="1602" name="Google Shape;1602;p91"/>
            <p:cNvPicPr preferRelativeResize="0"/>
            <p:nvPr/>
          </p:nvPicPr>
          <p:blipFill rotWithShape="1">
            <a:blip r:embed="rId4">
              <a:alphaModFix/>
            </a:blip>
            <a:srcRect b="0" l="0" r="0" t="0"/>
            <a:stretch/>
          </p:blipFill>
          <p:spPr>
            <a:xfrm>
              <a:off x="495300" y="2651116"/>
              <a:ext cx="213915" cy="192524"/>
            </a:xfrm>
            <a:prstGeom prst="rect">
              <a:avLst/>
            </a:prstGeom>
            <a:noFill/>
            <a:ln>
              <a:noFill/>
            </a:ln>
          </p:spPr>
        </p:pic>
        <p:pic>
          <p:nvPicPr>
            <p:cNvPr id="1603" name="Google Shape;1603;p91"/>
            <p:cNvPicPr preferRelativeResize="0"/>
            <p:nvPr/>
          </p:nvPicPr>
          <p:blipFill rotWithShape="1">
            <a:blip r:embed="rId4">
              <a:alphaModFix/>
            </a:blip>
            <a:srcRect b="0" l="0" r="0" t="0"/>
            <a:stretch/>
          </p:blipFill>
          <p:spPr>
            <a:xfrm>
              <a:off x="495300" y="4191000"/>
              <a:ext cx="213915" cy="192524"/>
            </a:xfrm>
            <a:prstGeom prst="rect">
              <a:avLst/>
            </a:prstGeom>
            <a:noFill/>
            <a:ln>
              <a:noFill/>
            </a:ln>
          </p:spPr>
        </p:pic>
        <p:pic>
          <p:nvPicPr>
            <p:cNvPr id="1604" name="Google Shape;1604;p91"/>
            <p:cNvPicPr preferRelativeResize="0"/>
            <p:nvPr/>
          </p:nvPicPr>
          <p:blipFill rotWithShape="1">
            <a:blip r:embed="rId4">
              <a:alphaModFix/>
            </a:blip>
            <a:srcRect b="0" l="0" r="0" t="0"/>
            <a:stretch/>
          </p:blipFill>
          <p:spPr>
            <a:xfrm>
              <a:off x="685800" y="4698999"/>
              <a:ext cx="194468" cy="175022"/>
            </a:xfrm>
            <a:prstGeom prst="rect">
              <a:avLst/>
            </a:prstGeom>
            <a:noFill/>
            <a:ln>
              <a:noFill/>
            </a:ln>
          </p:spPr>
        </p:pic>
        <p:pic>
          <p:nvPicPr>
            <p:cNvPr id="1605" name="Google Shape;1605;p91"/>
            <p:cNvPicPr preferRelativeResize="0"/>
            <p:nvPr/>
          </p:nvPicPr>
          <p:blipFill rotWithShape="1">
            <a:blip r:embed="rId4">
              <a:alphaModFix/>
            </a:blip>
            <a:srcRect b="0" l="0" r="0" t="0"/>
            <a:stretch/>
          </p:blipFill>
          <p:spPr>
            <a:xfrm>
              <a:off x="685800" y="5194299"/>
              <a:ext cx="194468" cy="175022"/>
            </a:xfrm>
            <a:prstGeom prst="rect">
              <a:avLst/>
            </a:prstGeom>
            <a:noFill/>
            <a:ln>
              <a:noFill/>
            </a:ln>
          </p:spPr>
        </p:pic>
        <p:pic>
          <p:nvPicPr>
            <p:cNvPr id="1606" name="Google Shape;1606;p91"/>
            <p:cNvPicPr preferRelativeResize="0"/>
            <p:nvPr/>
          </p:nvPicPr>
          <p:blipFill rotWithShape="1">
            <a:blip r:embed="rId4">
              <a:alphaModFix/>
            </a:blip>
            <a:srcRect b="0" l="0" r="0" t="0"/>
            <a:stretch/>
          </p:blipFill>
          <p:spPr>
            <a:xfrm>
              <a:off x="685800" y="5689599"/>
              <a:ext cx="194468" cy="175022"/>
            </a:xfrm>
            <a:prstGeom prst="rect">
              <a:avLst/>
            </a:prstGeom>
            <a:noFill/>
            <a:ln>
              <a:noFill/>
            </a:ln>
          </p:spPr>
        </p:pic>
        <p:pic>
          <p:nvPicPr>
            <p:cNvPr id="1607" name="Google Shape;1607;p91"/>
            <p:cNvPicPr preferRelativeResize="0"/>
            <p:nvPr/>
          </p:nvPicPr>
          <p:blipFill rotWithShape="1">
            <a:blip r:embed="rId5">
              <a:alphaModFix/>
            </a:blip>
            <a:srcRect b="0" l="0" r="0" t="0"/>
            <a:stretch/>
          </p:blipFill>
          <p:spPr>
            <a:xfrm>
              <a:off x="6032500" y="4178300"/>
              <a:ext cx="3810000" cy="2857500"/>
            </a:xfrm>
            <a:prstGeom prst="rect">
              <a:avLst/>
            </a:prstGeom>
            <a:noFill/>
            <a:ln>
              <a:noFill/>
            </a:ln>
          </p:spPr>
        </p:pic>
        <p:sp>
          <p:nvSpPr>
            <p:cNvPr id="1608" name="Google Shape;1608;p91"/>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609" name="Google Shape;1609;p91"/>
            <p:cNvSpPr txBox="1"/>
            <p:nvPr/>
          </p:nvSpPr>
          <p:spPr>
            <a:xfrm>
              <a:off x="3439628" y="838200"/>
              <a:ext cx="3690366"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Feature Envy </a:t>
              </a:r>
              <a:endParaRPr/>
            </a:p>
          </p:txBody>
        </p:sp>
        <p:sp>
          <p:nvSpPr>
            <p:cNvPr id="1610" name="Google Shape;1610;p91"/>
            <p:cNvSpPr txBox="1"/>
            <p:nvPr/>
          </p:nvSpPr>
          <p:spPr>
            <a:xfrm>
              <a:off x="825500" y="2108200"/>
              <a:ext cx="9033167" cy="1752600"/>
            </a:xfrm>
            <a:prstGeom prst="rect">
              <a:avLst/>
            </a:prstGeom>
            <a:noFill/>
            <a:ln>
              <a:noFill/>
            </a:ln>
          </p:spPr>
          <p:txBody>
            <a:bodyPr anchorCtr="0" anchor="t" bIns="0" lIns="0" spcFirstLastPara="1" rIns="0" wrap="square" tIns="0">
              <a:noAutofit/>
            </a:bodyPr>
            <a:lstStyle/>
            <a:p>
              <a:pPr indent="0" lvl="0" marL="114300" marR="0" rtl="0" algn="l">
                <a:lnSpc>
                  <a:spcPct val="120481"/>
                </a:lnSpc>
                <a:spcBef>
                  <a:spcPts val="0"/>
                </a:spcBef>
                <a:spcAft>
                  <a:spcPts val="0"/>
                </a:spcAft>
                <a:buNone/>
              </a:pPr>
              <a:r>
                <a:rPr lang="en-US" sz="2075">
                  <a:solidFill>
                    <a:schemeClr val="dk1"/>
                  </a:solidFill>
                  <a:latin typeface="Times New Roman"/>
                  <a:ea typeface="Times New Roman"/>
                  <a:cs typeface="Times New Roman"/>
                  <a:sym typeface="Times New Roman"/>
                </a:rPr>
                <a:t> A method that seems more interested in some other class than the one it is  in.</a:t>
              </a:r>
              <a:endParaRPr/>
            </a:p>
            <a:p>
              <a:pPr indent="0" lvl="0" marL="0" marR="0" rtl="0" algn="l">
                <a:lnSpc>
                  <a:spcPct val="106024"/>
                </a:lnSpc>
                <a:spcBef>
                  <a:spcPts val="1500"/>
                </a:spcBef>
                <a:spcAft>
                  <a:spcPts val="0"/>
                </a:spcAft>
                <a:buNone/>
              </a:pPr>
              <a:r>
                <a:rPr lang="en-US" sz="2075">
                  <a:solidFill>
                    <a:schemeClr val="dk1"/>
                  </a:solidFill>
                  <a:latin typeface="Times New Roman"/>
                  <a:ea typeface="Times New Roman"/>
                  <a:cs typeface="Times New Roman"/>
                  <a:sym typeface="Times New Roman"/>
                </a:rPr>
                <a:t> Data and behavior that acts on that data belong together.  When a method </a:t>
              </a:r>
              <a:endParaRPr/>
            </a:p>
            <a:p>
              <a:pPr indent="0" lvl="0" marL="0" marR="0" rtl="0" algn="l">
                <a:lnSpc>
                  <a:spcPct val="106024"/>
                </a:lnSpc>
                <a:spcBef>
                  <a:spcPts val="300"/>
                </a:spcBef>
                <a:spcAft>
                  <a:spcPts val="0"/>
                </a:spcAft>
                <a:buNone/>
              </a:pPr>
              <a:r>
                <a:rPr lang="en-US" sz="2075">
                  <a:solidFill>
                    <a:schemeClr val="dk1"/>
                  </a:solidFill>
                  <a:latin typeface="Times New Roman"/>
                  <a:ea typeface="Times New Roman"/>
                  <a:cs typeface="Times New Roman"/>
                  <a:sym typeface="Times New Roman"/>
                </a:rPr>
                <a:t>makes too many calls to other classes to obtain data or functionality, Feature </a:t>
              </a:r>
              <a:endParaRPr/>
            </a:p>
            <a:p>
              <a:pPr indent="0" lvl="0" marL="0" marR="0" rtl="0" algn="l">
                <a:lnSpc>
                  <a:spcPct val="106024"/>
                </a:lnSpc>
                <a:spcBef>
                  <a:spcPts val="300"/>
                </a:spcBef>
                <a:spcAft>
                  <a:spcPts val="0"/>
                </a:spcAft>
                <a:buNone/>
              </a:pPr>
              <a:r>
                <a:rPr lang="en-US" sz="2075">
                  <a:solidFill>
                    <a:schemeClr val="dk1"/>
                  </a:solidFill>
                  <a:latin typeface="Times New Roman"/>
                  <a:ea typeface="Times New Roman"/>
                  <a:cs typeface="Times New Roman"/>
                  <a:sym typeface="Times New Roman"/>
                </a:rPr>
                <a:t>Envy is in the air.  </a:t>
              </a:r>
              <a:endParaRPr/>
            </a:p>
          </p:txBody>
        </p:sp>
        <p:sp>
          <p:nvSpPr>
            <p:cNvPr id="1611" name="Google Shape;1611;p91"/>
            <p:cNvSpPr txBox="1"/>
            <p:nvPr/>
          </p:nvSpPr>
          <p:spPr>
            <a:xfrm>
              <a:off x="939800" y="4102100"/>
              <a:ext cx="1838198" cy="17653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lang="en-US" sz="2075">
                  <a:solidFill>
                    <a:schemeClr val="dk1"/>
                  </a:solidFill>
                  <a:latin typeface="Times New Roman"/>
                  <a:ea typeface="Times New Roman"/>
                  <a:cs typeface="Times New Roman"/>
                  <a:sym typeface="Times New Roman"/>
                </a:rPr>
                <a:t> Remedies:</a:t>
              </a:r>
              <a:endParaRPr/>
            </a:p>
            <a:p>
              <a:pPr indent="152400" lvl="0" marL="0" marR="0" rtl="0" algn="l">
                <a:lnSpc>
                  <a:spcPct val="106044"/>
                </a:lnSpc>
                <a:spcBef>
                  <a:spcPts val="1500"/>
                </a:spcBef>
                <a:spcAft>
                  <a:spcPts val="0"/>
                </a:spcAft>
                <a:buNone/>
              </a:pPr>
              <a:r>
                <a:rPr lang="en-US" sz="1886">
                  <a:solidFill>
                    <a:schemeClr val="dk1"/>
                  </a:solidFill>
                  <a:latin typeface="Times New Roman"/>
                  <a:ea typeface="Times New Roman"/>
                  <a:cs typeface="Times New Roman"/>
                  <a:sym typeface="Times New Roman"/>
                </a:rPr>
                <a:t> Move Field </a:t>
              </a:r>
              <a:endParaRPr/>
            </a:p>
            <a:p>
              <a:pPr indent="152400" lvl="0" marL="0" marR="0" rtl="0" algn="l">
                <a:lnSpc>
                  <a:spcPct val="106044"/>
                </a:lnSpc>
                <a:spcBef>
                  <a:spcPts val="1500"/>
                </a:spcBef>
                <a:spcAft>
                  <a:spcPts val="0"/>
                </a:spcAft>
                <a:buNone/>
              </a:pPr>
              <a:r>
                <a:rPr lang="en-US" sz="1886">
                  <a:solidFill>
                    <a:schemeClr val="dk1"/>
                  </a:solidFill>
                  <a:latin typeface="Times New Roman"/>
                  <a:ea typeface="Times New Roman"/>
                  <a:cs typeface="Times New Roman"/>
                  <a:sym typeface="Times New Roman"/>
                </a:rPr>
                <a:t> Move Method</a:t>
              </a:r>
              <a:endParaRPr/>
            </a:p>
            <a:p>
              <a:pPr indent="152400" lvl="0" marL="0" marR="0" rtl="0" algn="l">
                <a:lnSpc>
                  <a:spcPct val="106044"/>
                </a:lnSpc>
                <a:spcBef>
                  <a:spcPts val="1500"/>
                </a:spcBef>
                <a:spcAft>
                  <a:spcPts val="0"/>
                </a:spcAft>
                <a:buNone/>
              </a:pPr>
              <a:r>
                <a:rPr lang="en-US" sz="1886">
                  <a:solidFill>
                    <a:schemeClr val="dk1"/>
                  </a:solidFill>
                  <a:latin typeface="Times New Roman"/>
                  <a:ea typeface="Times New Roman"/>
                  <a:cs typeface="Times New Roman"/>
                  <a:sym typeface="Times New Roman"/>
                </a:rPr>
                <a:t> Extract Method </a:t>
              </a:r>
              <a:endParaRPr/>
            </a:p>
          </p:txBody>
        </p:sp>
        <p:sp>
          <p:nvSpPr>
            <p:cNvPr id="1612" name="Google Shape;1612;p91"/>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1613" name="Google Shape;1613;p91"/>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178 </a:t>
              </a:r>
              <a:endParaRPr/>
            </a:p>
          </p:txBody>
        </p:sp>
        <p:sp>
          <p:nvSpPr>
            <p:cNvPr id="1614" name="Google Shape;1614;p91"/>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20"/>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196" name="Google Shape;196;p20"/>
          <p:cNvGrpSpPr/>
          <p:nvPr/>
        </p:nvGrpSpPr>
        <p:grpSpPr>
          <a:xfrm>
            <a:off x="0" y="0"/>
            <a:ext cx="10227807" cy="7785100"/>
            <a:chOff x="0" y="0"/>
            <a:chExt cx="10227807" cy="7785100"/>
          </a:xfrm>
        </p:grpSpPr>
        <p:cxnSp>
          <p:nvCxnSpPr>
            <p:cNvPr id="197" name="Google Shape;197;p20"/>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198" name="Google Shape;198;p20"/>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99" name="Google Shape;199;p20"/>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id="200" name="Google Shape;200;p20"/>
            <p:cNvPicPr preferRelativeResize="0"/>
            <p:nvPr/>
          </p:nvPicPr>
          <p:blipFill rotWithShape="1">
            <a:blip r:embed="rId4">
              <a:alphaModFix/>
            </a:blip>
            <a:srcRect b="0" l="0" r="0" t="0"/>
            <a:stretch/>
          </p:blipFill>
          <p:spPr>
            <a:xfrm>
              <a:off x="495300" y="3149600"/>
              <a:ext cx="213915" cy="192524"/>
            </a:xfrm>
            <a:prstGeom prst="rect">
              <a:avLst/>
            </a:prstGeom>
            <a:noFill/>
            <a:ln>
              <a:noFill/>
            </a:ln>
          </p:spPr>
        </p:pic>
        <p:pic>
          <p:nvPicPr>
            <p:cNvPr id="201" name="Google Shape;201;p20"/>
            <p:cNvPicPr preferRelativeResize="0"/>
            <p:nvPr/>
          </p:nvPicPr>
          <p:blipFill rotWithShape="1">
            <a:blip r:embed="rId4">
              <a:alphaModFix/>
            </a:blip>
            <a:srcRect b="0" l="0" r="0" t="0"/>
            <a:stretch/>
          </p:blipFill>
          <p:spPr>
            <a:xfrm>
              <a:off x="495300" y="3670300"/>
              <a:ext cx="213915" cy="192524"/>
            </a:xfrm>
            <a:prstGeom prst="rect">
              <a:avLst/>
            </a:prstGeom>
            <a:noFill/>
            <a:ln>
              <a:noFill/>
            </a:ln>
          </p:spPr>
        </p:pic>
        <p:cxnSp>
          <p:nvCxnSpPr>
            <p:cNvPr id="202" name="Google Shape;202;p20"/>
            <p:cNvCxnSpPr/>
            <p:nvPr/>
          </p:nvCxnSpPr>
          <p:spPr>
            <a:xfrm>
              <a:off x="3657600" y="2539029"/>
              <a:ext cx="1015993" cy="751012"/>
            </a:xfrm>
            <a:prstGeom prst="straightConnector1">
              <a:avLst/>
            </a:prstGeom>
            <a:noFill/>
            <a:ln cap="flat" cmpd="sng" w="127000">
              <a:solidFill>
                <a:srgbClr val="FF221C"/>
              </a:solidFill>
              <a:prstDash val="solid"/>
              <a:round/>
              <a:headEnd len="sm" w="sm" type="none"/>
              <a:tailEnd len="sm" w="sm" type="none"/>
            </a:ln>
          </p:spPr>
        </p:cxnSp>
        <p:cxnSp>
          <p:nvCxnSpPr>
            <p:cNvPr id="203" name="Google Shape;203;p20"/>
            <p:cNvCxnSpPr/>
            <p:nvPr/>
          </p:nvCxnSpPr>
          <p:spPr>
            <a:xfrm flipH="1" rot="10800000">
              <a:off x="3713571" y="2501784"/>
              <a:ext cx="904057" cy="825499"/>
            </a:xfrm>
            <a:prstGeom prst="straightConnector1">
              <a:avLst/>
            </a:prstGeom>
            <a:noFill/>
            <a:ln cap="flat" cmpd="sng" w="127000">
              <a:solidFill>
                <a:srgbClr val="FF0003"/>
              </a:solidFill>
              <a:prstDash val="solid"/>
              <a:round/>
              <a:headEnd len="sm" w="sm" type="none"/>
              <a:tailEnd len="sm" w="sm" type="none"/>
            </a:ln>
          </p:spPr>
        </p:cxnSp>
        <p:sp>
          <p:nvSpPr>
            <p:cNvPr id="204" name="Google Shape;204;p20"/>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05" name="Google Shape;205;p20"/>
            <p:cNvSpPr txBox="1"/>
            <p:nvPr/>
          </p:nvSpPr>
          <p:spPr>
            <a:xfrm>
              <a:off x="2726184" y="838200"/>
              <a:ext cx="5117021"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b="0" i="0" lang="en-US" sz="4716" u="none" cap="none" strike="noStrike">
                  <a:solidFill>
                    <a:schemeClr val="dk1"/>
                  </a:solidFill>
                  <a:latin typeface="Times New Roman"/>
                  <a:ea typeface="Times New Roman"/>
                  <a:cs typeface="Times New Roman"/>
                  <a:sym typeface="Times New Roman"/>
                </a:rPr>
                <a:t>What if you hear... </a:t>
              </a:r>
              <a:endParaRPr/>
            </a:p>
          </p:txBody>
        </p:sp>
        <p:sp>
          <p:nvSpPr>
            <p:cNvPr id="206" name="Google Shape;206;p20"/>
            <p:cNvSpPr txBox="1"/>
            <p:nvPr/>
          </p:nvSpPr>
          <p:spPr>
            <a:xfrm>
              <a:off x="939800" y="3060700"/>
              <a:ext cx="5442069" cy="2794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We’ll just refactor the code to support logging </a:t>
              </a:r>
              <a:endParaRPr/>
            </a:p>
          </p:txBody>
        </p:sp>
        <p:sp>
          <p:nvSpPr>
            <p:cNvPr id="207" name="Google Shape;207;p20"/>
            <p:cNvSpPr txBox="1"/>
            <p:nvPr/>
          </p:nvSpPr>
          <p:spPr>
            <a:xfrm>
              <a:off x="939800" y="3581400"/>
              <a:ext cx="8675425" cy="394335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Can you refactor the code so that it authenticates against LDAP instead of </a:t>
              </a:r>
              <a:endParaRPr/>
            </a:p>
            <a:p>
              <a:pPr indent="0" lvl="0" marL="0" marR="0" rtl="0" algn="l">
                <a:lnSpc>
                  <a:spcPct val="106024"/>
                </a:lnSpc>
                <a:spcBef>
                  <a:spcPts val="300"/>
                </a:spcBef>
                <a:spcAft>
                  <a:spcPts val="0"/>
                </a:spcAft>
                <a:buNone/>
              </a:pPr>
              <a:r>
                <a:rPr b="0" i="0" lang="en-US" sz="2075" u="none" cap="none" strike="noStrike">
                  <a:solidFill>
                    <a:schemeClr val="dk1"/>
                  </a:solidFill>
                  <a:latin typeface="Times New Roman"/>
                  <a:ea typeface="Times New Roman"/>
                  <a:cs typeface="Times New Roman"/>
                  <a:sym typeface="Times New Roman"/>
                </a:rPr>
                <a:t>Database?</a:t>
              </a:r>
              <a:endParaRPr/>
            </a:p>
            <a:p>
              <a:pPr indent="1841500" lvl="0" marL="0" marR="0" rtl="0" algn="l">
                <a:lnSpc>
                  <a:spcPct val="96685"/>
                </a:lnSpc>
                <a:spcBef>
                  <a:spcPts val="18700"/>
                </a:spcBef>
                <a:spcAft>
                  <a:spcPts val="0"/>
                </a:spcAft>
                <a:buNone/>
              </a:pPr>
              <a:r>
                <a:t/>
              </a:r>
              <a:endParaRPr b="0" i="0" sz="1448" u="none" cap="none" strike="noStrike">
                <a:solidFill>
                  <a:srgbClr val="0812FF"/>
                </a:solidFill>
                <a:latin typeface="Times New Roman"/>
                <a:ea typeface="Times New Roman"/>
                <a:cs typeface="Times New Roman"/>
                <a:sym typeface="Times New Roman"/>
              </a:endParaRPr>
            </a:p>
          </p:txBody>
        </p:sp>
        <p:sp>
          <p:nvSpPr>
            <p:cNvPr id="208" name="Google Shape;208;p20"/>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68 </a:t>
              </a:r>
              <a:endParaRPr/>
            </a:p>
          </p:txBody>
        </p:sp>
        <p:sp>
          <p:nvSpPr>
            <p:cNvPr id="209" name="Google Shape;209;p20"/>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 </a:t>
              </a:r>
              <a:endParaRPr b="0" i="0" sz="1200" u="none" cap="none" strike="noStrike">
                <a:solidFill>
                  <a:schemeClr val="dk1"/>
                </a:solidFill>
                <a:latin typeface="Helvetica Neue"/>
                <a:ea typeface="Helvetica Neue"/>
                <a:cs typeface="Helvetica Neue"/>
                <a:sym typeface="Helvetica Neue"/>
              </a:endParaRPr>
            </a:p>
          </p:txBody>
        </p:sp>
      </p:gr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8" name="Shape 1618"/>
        <p:cNvGrpSpPr/>
        <p:nvPr/>
      </p:nvGrpSpPr>
      <p:grpSpPr>
        <a:xfrm>
          <a:off x="0" y="0"/>
          <a:ext cx="0" cy="0"/>
          <a:chOff x="0" y="0"/>
          <a:chExt cx="0" cy="0"/>
        </a:xfrm>
      </p:grpSpPr>
      <p:pic>
        <p:nvPicPr>
          <p:cNvPr id="1619" name="Google Shape;1619;p92"/>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1620" name="Google Shape;1620;p92"/>
          <p:cNvGrpSpPr/>
          <p:nvPr/>
        </p:nvGrpSpPr>
        <p:grpSpPr>
          <a:xfrm>
            <a:off x="0" y="0"/>
            <a:ext cx="10253202" cy="7785100"/>
            <a:chOff x="0" y="0"/>
            <a:chExt cx="10253202" cy="7785100"/>
          </a:xfrm>
        </p:grpSpPr>
        <p:cxnSp>
          <p:nvCxnSpPr>
            <p:cNvPr id="1621" name="Google Shape;1621;p92"/>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1622" name="Google Shape;1622;p92"/>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623" name="Google Shape;1623;p92"/>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624" name="Google Shape;1624;p92"/>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625" name="Google Shape;1625;p92"/>
            <p:cNvSpPr txBox="1"/>
            <p:nvPr/>
          </p:nvSpPr>
          <p:spPr>
            <a:xfrm>
              <a:off x="4008121" y="838200"/>
              <a:ext cx="2553335"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Example </a:t>
              </a:r>
              <a:endParaRPr/>
            </a:p>
          </p:txBody>
        </p:sp>
        <p:sp>
          <p:nvSpPr>
            <p:cNvPr id="1626" name="Google Shape;1626;p92"/>
            <p:cNvSpPr txBox="1"/>
            <p:nvPr/>
          </p:nvSpPr>
          <p:spPr>
            <a:xfrm>
              <a:off x="365092" y="2008174"/>
              <a:ext cx="9259843" cy="475615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Public class CapitalStrategy{</a:t>
              </a:r>
              <a:endParaRPr/>
            </a:p>
            <a:p>
              <a:pPr indent="0" lvl="1" marL="457200" marR="0" rtl="0" algn="l">
                <a:spcBef>
                  <a:spcPts val="0"/>
                </a:spcBef>
                <a:spcAft>
                  <a:spcPts val="0"/>
                </a:spcAft>
                <a:buNone/>
              </a:pPr>
              <a:r>
                <a:rPr b="0" i="0" lang="en-US" sz="2000" u="none" cap="none" strike="noStrike">
                  <a:solidFill>
                    <a:schemeClr val="dk1"/>
                  </a:solidFill>
                  <a:latin typeface="Calibri"/>
                  <a:ea typeface="Calibri"/>
                  <a:cs typeface="Calibri"/>
                  <a:sym typeface="Calibri"/>
                </a:rPr>
                <a:t>double capital(Loan loan) </a:t>
              </a:r>
              <a:endParaRPr/>
            </a:p>
            <a:p>
              <a:pPr indent="0" lvl="1" marL="457200" marR="0" rtl="0" algn="l">
                <a:spcBef>
                  <a:spcPts val="0"/>
                </a:spcBef>
                <a:spcAft>
                  <a:spcPts val="0"/>
                </a:spcAft>
                <a:buNone/>
              </a:pPr>
              <a:r>
                <a:rPr b="0" i="0" lang="en-US" sz="2000" u="none" cap="none" strike="noStrike">
                  <a:solidFill>
                    <a:schemeClr val="dk1"/>
                  </a:solidFill>
                  <a:latin typeface="Calibri"/>
                  <a:ea typeface="Calibri"/>
                  <a:cs typeface="Calibri"/>
                  <a:sym typeface="Calibri"/>
                </a:rPr>
                <a:t>{</a:t>
              </a:r>
              <a:endParaRPr/>
            </a:p>
            <a:p>
              <a:pPr indent="0" lvl="1" marL="457200" marR="0" rtl="0" algn="l">
                <a:spcBef>
                  <a:spcPts val="0"/>
                </a:spcBef>
                <a:spcAft>
                  <a:spcPts val="0"/>
                </a:spcAft>
                <a:buNone/>
              </a:pPr>
              <a:r>
                <a:rPr b="0" i="0" lang="en-US" sz="2000" u="none" cap="none" strike="noStrike">
                  <a:solidFill>
                    <a:schemeClr val="dk1"/>
                  </a:solidFill>
                  <a:latin typeface="Calibri"/>
                  <a:ea typeface="Calibri"/>
                  <a:cs typeface="Calibri"/>
                  <a:sym typeface="Calibri"/>
                </a:rPr>
                <a:t>    if (loan.getExpiry() == NO_DATE &amp;&amp; loan.getMaturity() != NO_DATE)       </a:t>
              </a:r>
              <a:endParaRPr/>
            </a:p>
            <a:p>
              <a:pPr indent="0" lvl="1" marL="457200" marR="0" rtl="0" algn="l">
                <a:spcBef>
                  <a:spcPts val="0"/>
                </a:spcBef>
                <a:spcAft>
                  <a:spcPts val="0"/>
                </a:spcAft>
                <a:buNone/>
              </a:pPr>
              <a:r>
                <a:rPr b="0" i="0" lang="en-US" sz="2000" u="none" cap="none" strike="noStrike">
                  <a:solidFill>
                    <a:schemeClr val="dk1"/>
                  </a:solidFill>
                  <a:latin typeface="Calibri"/>
                  <a:ea typeface="Calibri"/>
                  <a:cs typeface="Calibri"/>
                  <a:sym typeface="Calibri"/>
                </a:rPr>
                <a:t>        return loan.getCommitmentAmount() * loan.duration() * loan.riskFactor();   </a:t>
              </a:r>
              <a:endParaRPr/>
            </a:p>
            <a:p>
              <a:pPr indent="0" lvl="1" marL="457200" marR="0" rtl="0" algn="l">
                <a:spcBef>
                  <a:spcPts val="0"/>
                </a:spcBef>
                <a:spcAft>
                  <a:spcPts val="0"/>
                </a:spcAft>
                <a:buNone/>
              </a:pPr>
              <a:r>
                <a:rPr b="0" i="0" lang="en-US" sz="2000" u="none" cap="none" strike="noStrike">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0" i="0" lang="en-US" sz="2000" u="none" cap="none" strike="noStrike">
                  <a:solidFill>
                    <a:schemeClr val="dk1"/>
                  </a:solidFill>
                  <a:latin typeface="Calibri"/>
                  <a:ea typeface="Calibri"/>
                  <a:cs typeface="Calibri"/>
                  <a:sym typeface="Calibri"/>
                </a:rPr>
                <a:t>    if (loan.getExpiry() != NO_DATE &amp;&amp; loan.getMaturity() == NO_DATE) </a:t>
              </a:r>
              <a:endParaRPr/>
            </a:p>
            <a:p>
              <a:pPr indent="0" lvl="1" marL="457200" marR="0" rtl="0" algn="l">
                <a:spcBef>
                  <a:spcPts val="0"/>
                </a:spcBef>
                <a:spcAft>
                  <a:spcPts val="0"/>
                </a:spcAft>
                <a:buNone/>
              </a:pPr>
              <a:r>
                <a:rPr b="0" i="0" lang="en-US" sz="2000" u="none" cap="none" strike="noStrike">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0" i="0" lang="en-US" sz="2000" u="none" cap="none" strike="noStrike">
                  <a:solidFill>
                    <a:schemeClr val="dk1"/>
                  </a:solidFill>
                  <a:latin typeface="Calibri"/>
                  <a:ea typeface="Calibri"/>
                  <a:cs typeface="Calibri"/>
                  <a:sym typeface="Calibri"/>
                </a:rPr>
                <a:t>        if (loan.getUnusedPercentage() != 1.0)          </a:t>
              </a:r>
              <a:endParaRPr/>
            </a:p>
            <a:p>
              <a:pPr indent="0" lvl="1" marL="457200" marR="0" rtl="0" algn="l">
                <a:spcBef>
                  <a:spcPts val="0"/>
                </a:spcBef>
                <a:spcAft>
                  <a:spcPts val="0"/>
                </a:spcAft>
                <a:buNone/>
              </a:pPr>
              <a:r>
                <a:rPr b="0" i="0" lang="en-US" sz="2000" u="none" cap="none" strike="noStrike">
                  <a:solidFill>
                    <a:schemeClr val="dk1"/>
                  </a:solidFill>
                  <a:latin typeface="Calibri"/>
                  <a:ea typeface="Calibri"/>
                  <a:cs typeface="Calibri"/>
                  <a:sym typeface="Calibri"/>
                </a:rPr>
                <a:t>            return loan.getCommitmentAmount() * loan.getUnusedPercentage() * loan.duration() * loan.riskFactor(); </a:t>
              </a:r>
              <a:endParaRPr/>
            </a:p>
            <a:p>
              <a:pPr indent="0" lvl="1" marL="457200" marR="0" rtl="0" algn="l">
                <a:spcBef>
                  <a:spcPts val="0"/>
                </a:spcBef>
                <a:spcAft>
                  <a:spcPts val="0"/>
                </a:spcAft>
                <a:buNone/>
              </a:pPr>
              <a:r>
                <a:rPr b="0" i="0" lang="en-US" sz="2000" u="none" cap="none" strike="noStrike">
                  <a:solidFill>
                    <a:schemeClr val="dk1"/>
                  </a:solidFill>
                  <a:latin typeface="Calibri"/>
                  <a:ea typeface="Calibri"/>
                  <a:cs typeface="Calibri"/>
                  <a:sym typeface="Calibri"/>
                </a:rPr>
                <a:t>        else          </a:t>
              </a:r>
              <a:endParaRPr/>
            </a:p>
            <a:p>
              <a:pPr indent="0" lvl="1" marL="457200" marR="0" rtl="0" algn="l">
                <a:spcBef>
                  <a:spcPts val="0"/>
                </a:spcBef>
                <a:spcAft>
                  <a:spcPts val="0"/>
                </a:spcAft>
                <a:buNone/>
              </a:pPr>
              <a:r>
                <a:rPr b="0" i="0" lang="en-US" sz="2000" u="none" cap="none" strike="noStrike">
                  <a:solidFill>
                    <a:schemeClr val="dk1"/>
                  </a:solidFill>
                  <a:latin typeface="Calibri"/>
                  <a:ea typeface="Calibri"/>
                  <a:cs typeface="Calibri"/>
                  <a:sym typeface="Calibri"/>
                </a:rPr>
                <a:t>            return (loan.outstandingRiskAmount() * loan.duration() * loan.riskFactor()) + </a:t>
              </a:r>
              <a:endParaRPr/>
            </a:p>
            <a:p>
              <a:pPr indent="0" lvl="1" marL="457200" marR="0" rtl="0" algn="l">
                <a:spcBef>
                  <a:spcPts val="0"/>
                </a:spcBef>
                <a:spcAft>
                  <a:spcPts val="0"/>
                </a:spcAft>
                <a:buNone/>
              </a:pPr>
              <a:r>
                <a:rPr b="0" i="0" lang="en-US" sz="2000" u="none" cap="none" strike="noStrike">
                  <a:solidFill>
                    <a:schemeClr val="dk1"/>
                  </a:solidFill>
                  <a:latin typeface="Calibri"/>
                  <a:ea typeface="Calibri"/>
                  <a:cs typeface="Calibri"/>
                  <a:sym typeface="Calibri"/>
                </a:rPr>
                <a:t>                (loan.unusedRiskAmount() * loan.duration() * loan.unusedRiskFactor());    </a:t>
              </a:r>
              <a:endParaRPr/>
            </a:p>
            <a:p>
              <a:pPr indent="0" lvl="1" marL="457200" marR="0" rtl="0" algn="l">
                <a:spcBef>
                  <a:spcPts val="0"/>
                </a:spcBef>
                <a:spcAft>
                  <a:spcPts val="0"/>
                </a:spcAft>
                <a:buNone/>
              </a:pPr>
              <a:r>
                <a:rPr b="0" i="0" lang="en-US" sz="2000" u="none" cap="none" strike="noStrike">
                  <a:solidFill>
                    <a:schemeClr val="dk1"/>
                  </a:solidFill>
                  <a:latin typeface="Calibri"/>
                  <a:ea typeface="Calibri"/>
                  <a:cs typeface="Calibri"/>
                  <a:sym typeface="Calibri"/>
                </a:rPr>
                <a:t>    }  </a:t>
              </a:r>
              <a:endParaRPr/>
            </a:p>
            <a:p>
              <a:pPr indent="0" lvl="1" marL="457200" marR="0" rtl="0" algn="l">
                <a:spcBef>
                  <a:spcPts val="0"/>
                </a:spcBef>
                <a:spcAft>
                  <a:spcPts val="0"/>
                </a:spcAft>
                <a:buNone/>
              </a:pPr>
              <a:r>
                <a:rPr b="0" i="0" lang="en-US" sz="2000" u="none" cap="none" strike="noStrike">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0" i="0" lang="en-US" sz="2000" u="none" cap="none" strike="noStrike">
                  <a:solidFill>
                    <a:schemeClr val="dk1"/>
                  </a:solidFill>
                  <a:latin typeface="Calibri"/>
                  <a:ea typeface="Calibri"/>
                  <a:cs typeface="Calibri"/>
                  <a:sym typeface="Calibri"/>
                </a:rPr>
                <a:t>    return 0.0; </a:t>
              </a:r>
              <a:endParaRPr/>
            </a:p>
            <a:p>
              <a:pPr indent="0" lvl="1" marL="457200" marR="0" rtl="0" algn="l">
                <a:spcBef>
                  <a:spcPts val="0"/>
                </a:spcBef>
                <a:spcAft>
                  <a:spcPts val="0"/>
                </a:spcAft>
                <a:buNone/>
              </a:pPr>
              <a:r>
                <a:rPr b="0" i="0" lang="en-US" sz="2000" u="none" cap="none" strike="noStrike">
                  <a:solidFill>
                    <a:schemeClr val="dk1"/>
                  </a:solidFill>
                  <a:latin typeface="Calibri"/>
                  <a:ea typeface="Calibri"/>
                  <a:cs typeface="Calibri"/>
                  <a:sym typeface="Calibri"/>
                </a:rPr>
                <a:t>}</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a:t>
              </a:r>
              <a:endParaRPr/>
            </a:p>
            <a:p>
              <a:pPr indent="0" lvl="0" marL="0" marR="0" rtl="0" algn="l">
                <a:lnSpc>
                  <a:spcPct val="101066"/>
                </a:lnSpc>
                <a:spcBef>
                  <a:spcPts val="0"/>
                </a:spcBef>
                <a:spcAft>
                  <a:spcPts val="0"/>
                </a:spcAft>
                <a:buNone/>
              </a:pPr>
              <a:r>
                <a:t/>
              </a:r>
              <a:endParaRPr sz="1781">
                <a:solidFill>
                  <a:schemeClr val="dk1"/>
                </a:solidFill>
                <a:latin typeface="Times New Roman"/>
                <a:ea typeface="Times New Roman"/>
                <a:cs typeface="Times New Roman"/>
                <a:sym typeface="Times New Roman"/>
              </a:endParaRPr>
            </a:p>
            <a:p>
              <a:pPr indent="2463800" lvl="0" marL="0" marR="0" rtl="0" algn="l">
                <a:lnSpc>
                  <a:spcPct val="96685"/>
                </a:lnSpc>
                <a:spcBef>
                  <a:spcPts val="700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1627" name="Google Shape;1627;p92"/>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179 </a:t>
              </a:r>
              <a:endParaRPr/>
            </a:p>
          </p:txBody>
        </p:sp>
        <p:sp>
          <p:nvSpPr>
            <p:cNvPr id="1628" name="Google Shape;1628;p92"/>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2" name="Shape 1632"/>
        <p:cNvGrpSpPr/>
        <p:nvPr/>
      </p:nvGrpSpPr>
      <p:grpSpPr>
        <a:xfrm>
          <a:off x="0" y="0"/>
          <a:ext cx="0" cy="0"/>
          <a:chOff x="0" y="0"/>
          <a:chExt cx="0" cy="0"/>
        </a:xfrm>
      </p:grpSpPr>
      <p:pic>
        <p:nvPicPr>
          <p:cNvPr id="1633" name="Google Shape;1633;p93"/>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1634" name="Google Shape;1634;p93"/>
          <p:cNvGrpSpPr/>
          <p:nvPr/>
        </p:nvGrpSpPr>
        <p:grpSpPr>
          <a:xfrm>
            <a:off x="0" y="0"/>
            <a:ext cx="10276721" cy="7785100"/>
            <a:chOff x="0" y="0"/>
            <a:chExt cx="10276721" cy="7785100"/>
          </a:xfrm>
        </p:grpSpPr>
        <p:cxnSp>
          <p:nvCxnSpPr>
            <p:cNvPr id="1635" name="Google Shape;1635;p93"/>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1636" name="Google Shape;1636;p93"/>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637" name="Google Shape;1637;p93"/>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1638" name="Google Shape;1638;p93"/>
            <p:cNvPicPr preferRelativeResize="0"/>
            <p:nvPr/>
          </p:nvPicPr>
          <p:blipFill rotWithShape="1">
            <a:blip r:embed="rId4">
              <a:alphaModFix/>
            </a:blip>
            <a:srcRect b="0" l="0" r="0" t="0"/>
            <a:stretch/>
          </p:blipFill>
          <p:spPr>
            <a:xfrm>
              <a:off x="1409700" y="3009900"/>
              <a:ext cx="7331958" cy="2844800"/>
            </a:xfrm>
            <a:prstGeom prst="rect">
              <a:avLst/>
            </a:prstGeom>
            <a:noFill/>
            <a:ln>
              <a:noFill/>
            </a:ln>
          </p:spPr>
        </p:pic>
        <p:sp>
          <p:nvSpPr>
            <p:cNvPr id="1639" name="Google Shape;1639;p93"/>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640" name="Google Shape;1640;p93"/>
            <p:cNvSpPr txBox="1"/>
            <p:nvPr/>
          </p:nvSpPr>
          <p:spPr>
            <a:xfrm>
              <a:off x="7645474" y="12700"/>
              <a:ext cx="2631247" cy="304800"/>
            </a:xfrm>
            <a:prstGeom prst="rect">
              <a:avLst/>
            </a:prstGeom>
            <a:noFill/>
            <a:ln>
              <a:noFill/>
            </a:ln>
          </p:spPr>
          <p:txBody>
            <a:bodyPr anchorCtr="0" anchor="t" bIns="0" lIns="0" spcFirstLastPara="1" rIns="0" wrap="square" tIns="0">
              <a:noAutofit/>
            </a:bodyPr>
            <a:lstStyle/>
            <a:p>
              <a:pPr indent="0" lvl="0" marL="0" marR="0" rtl="0" algn="l">
                <a:lnSpc>
                  <a:spcPct val="106053"/>
                </a:lnSpc>
                <a:spcBef>
                  <a:spcPts val="0"/>
                </a:spcBef>
                <a:spcAft>
                  <a:spcPts val="0"/>
                </a:spcAft>
                <a:buNone/>
              </a:pPr>
              <a:r>
                <a:rPr lang="en-US" sz="2263">
                  <a:solidFill>
                    <a:schemeClr val="dk1"/>
                  </a:solidFill>
                  <a:latin typeface="Times New Roman"/>
                  <a:ea typeface="Times New Roman"/>
                  <a:cs typeface="Times New Roman"/>
                  <a:sym typeface="Times New Roman"/>
                </a:rPr>
                <a:t>Smell:  Feature Envy </a:t>
              </a:r>
              <a:endParaRPr/>
            </a:p>
          </p:txBody>
        </p:sp>
        <p:sp>
          <p:nvSpPr>
            <p:cNvPr id="1641" name="Google Shape;1641;p93"/>
            <p:cNvSpPr txBox="1"/>
            <p:nvPr/>
          </p:nvSpPr>
          <p:spPr>
            <a:xfrm>
              <a:off x="3691241" y="889000"/>
              <a:ext cx="3187192"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Move Field </a:t>
              </a:r>
              <a:endParaRPr/>
            </a:p>
          </p:txBody>
        </p:sp>
        <p:sp>
          <p:nvSpPr>
            <p:cNvPr id="1642" name="Google Shape;1642;p93"/>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1643" name="Google Shape;1643;p93"/>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180 </a:t>
              </a:r>
              <a:endParaRPr/>
            </a:p>
          </p:txBody>
        </p:sp>
        <p:sp>
          <p:nvSpPr>
            <p:cNvPr id="1644" name="Google Shape;1644;p93"/>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8" name="Shape 1648"/>
        <p:cNvGrpSpPr/>
        <p:nvPr/>
      </p:nvGrpSpPr>
      <p:grpSpPr>
        <a:xfrm>
          <a:off x="0" y="0"/>
          <a:ext cx="0" cy="0"/>
          <a:chOff x="0" y="0"/>
          <a:chExt cx="0" cy="0"/>
        </a:xfrm>
      </p:grpSpPr>
      <p:pic>
        <p:nvPicPr>
          <p:cNvPr id="1649" name="Google Shape;1649;p94"/>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1650" name="Google Shape;1650;p94"/>
          <p:cNvGrpSpPr/>
          <p:nvPr/>
        </p:nvGrpSpPr>
        <p:grpSpPr>
          <a:xfrm>
            <a:off x="0" y="0"/>
            <a:ext cx="10276721" cy="7785100"/>
            <a:chOff x="0" y="0"/>
            <a:chExt cx="10276721" cy="7785100"/>
          </a:xfrm>
        </p:grpSpPr>
        <p:cxnSp>
          <p:nvCxnSpPr>
            <p:cNvPr id="1651" name="Google Shape;1651;p94"/>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1652" name="Google Shape;1652;p94"/>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653" name="Google Shape;1653;p94"/>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1654" name="Google Shape;1654;p94"/>
            <p:cNvPicPr preferRelativeResize="0"/>
            <p:nvPr/>
          </p:nvPicPr>
          <p:blipFill rotWithShape="1">
            <a:blip r:embed="rId4">
              <a:alphaModFix/>
            </a:blip>
            <a:srcRect b="0" l="0" r="0" t="0"/>
            <a:stretch/>
          </p:blipFill>
          <p:spPr>
            <a:xfrm>
              <a:off x="1397000" y="2679700"/>
              <a:ext cx="7366000" cy="3506216"/>
            </a:xfrm>
            <a:prstGeom prst="rect">
              <a:avLst/>
            </a:prstGeom>
            <a:noFill/>
            <a:ln>
              <a:noFill/>
            </a:ln>
          </p:spPr>
        </p:pic>
        <p:sp>
          <p:nvSpPr>
            <p:cNvPr id="1655" name="Google Shape;1655;p94"/>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656" name="Google Shape;1656;p94"/>
            <p:cNvSpPr txBox="1"/>
            <p:nvPr/>
          </p:nvSpPr>
          <p:spPr>
            <a:xfrm>
              <a:off x="7645474" y="12700"/>
              <a:ext cx="2631247" cy="304800"/>
            </a:xfrm>
            <a:prstGeom prst="rect">
              <a:avLst/>
            </a:prstGeom>
            <a:noFill/>
            <a:ln>
              <a:noFill/>
            </a:ln>
          </p:spPr>
          <p:txBody>
            <a:bodyPr anchorCtr="0" anchor="t" bIns="0" lIns="0" spcFirstLastPara="1" rIns="0" wrap="square" tIns="0">
              <a:noAutofit/>
            </a:bodyPr>
            <a:lstStyle/>
            <a:p>
              <a:pPr indent="0" lvl="0" marL="0" marR="0" rtl="0" algn="l">
                <a:lnSpc>
                  <a:spcPct val="106053"/>
                </a:lnSpc>
                <a:spcBef>
                  <a:spcPts val="0"/>
                </a:spcBef>
                <a:spcAft>
                  <a:spcPts val="0"/>
                </a:spcAft>
                <a:buNone/>
              </a:pPr>
              <a:r>
                <a:rPr lang="en-US" sz="2263">
                  <a:solidFill>
                    <a:schemeClr val="dk1"/>
                  </a:solidFill>
                  <a:latin typeface="Times New Roman"/>
                  <a:ea typeface="Times New Roman"/>
                  <a:cs typeface="Times New Roman"/>
                  <a:sym typeface="Times New Roman"/>
                </a:rPr>
                <a:t>Smell:  Feature Envy </a:t>
              </a:r>
              <a:endParaRPr/>
            </a:p>
          </p:txBody>
        </p:sp>
        <p:sp>
          <p:nvSpPr>
            <p:cNvPr id="1657" name="Google Shape;1657;p94"/>
            <p:cNvSpPr txBox="1"/>
            <p:nvPr/>
          </p:nvSpPr>
          <p:spPr>
            <a:xfrm>
              <a:off x="3291885" y="889000"/>
              <a:ext cx="3986022"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Move Method </a:t>
              </a:r>
              <a:endParaRPr/>
            </a:p>
          </p:txBody>
        </p:sp>
        <p:sp>
          <p:nvSpPr>
            <p:cNvPr id="1658" name="Google Shape;1658;p94"/>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1659" name="Google Shape;1659;p94"/>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181 </a:t>
              </a:r>
              <a:endParaRPr/>
            </a:p>
          </p:txBody>
        </p:sp>
        <p:sp>
          <p:nvSpPr>
            <p:cNvPr id="1660" name="Google Shape;1660;p94"/>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4" name="Shape 1664"/>
        <p:cNvGrpSpPr/>
        <p:nvPr/>
      </p:nvGrpSpPr>
      <p:grpSpPr>
        <a:xfrm>
          <a:off x="0" y="0"/>
          <a:ext cx="0" cy="0"/>
          <a:chOff x="0" y="0"/>
          <a:chExt cx="0" cy="0"/>
        </a:xfrm>
      </p:grpSpPr>
      <p:pic>
        <p:nvPicPr>
          <p:cNvPr id="1665" name="Google Shape;1665;p95"/>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1666" name="Google Shape;1666;p95"/>
          <p:cNvGrpSpPr/>
          <p:nvPr/>
        </p:nvGrpSpPr>
        <p:grpSpPr>
          <a:xfrm>
            <a:off x="0" y="0"/>
            <a:ext cx="10253202" cy="7785100"/>
            <a:chOff x="0" y="0"/>
            <a:chExt cx="10253202" cy="7785100"/>
          </a:xfrm>
        </p:grpSpPr>
        <p:cxnSp>
          <p:nvCxnSpPr>
            <p:cNvPr id="1667" name="Google Shape;1667;p95"/>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1668" name="Google Shape;1668;p95"/>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669" name="Google Shape;1669;p95"/>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1670" name="Google Shape;1670;p95"/>
            <p:cNvPicPr preferRelativeResize="0"/>
            <p:nvPr/>
          </p:nvPicPr>
          <p:blipFill rotWithShape="1">
            <a:blip r:embed="rId4">
              <a:alphaModFix/>
            </a:blip>
            <a:srcRect b="0" l="0" r="0" t="0"/>
            <a:stretch/>
          </p:blipFill>
          <p:spPr>
            <a:xfrm>
              <a:off x="495300" y="3073400"/>
              <a:ext cx="213915" cy="192524"/>
            </a:xfrm>
            <a:prstGeom prst="rect">
              <a:avLst/>
            </a:prstGeom>
            <a:noFill/>
            <a:ln>
              <a:noFill/>
            </a:ln>
          </p:spPr>
        </p:pic>
        <p:pic>
          <p:nvPicPr>
            <p:cNvPr id="1671" name="Google Shape;1671;p95"/>
            <p:cNvPicPr preferRelativeResize="0"/>
            <p:nvPr/>
          </p:nvPicPr>
          <p:blipFill rotWithShape="1">
            <a:blip r:embed="rId4">
              <a:alphaModFix/>
            </a:blip>
            <a:srcRect b="0" l="0" r="0" t="0"/>
            <a:stretch/>
          </p:blipFill>
          <p:spPr>
            <a:xfrm>
              <a:off x="685800" y="3581399"/>
              <a:ext cx="194468" cy="175022"/>
            </a:xfrm>
            <a:prstGeom prst="rect">
              <a:avLst/>
            </a:prstGeom>
            <a:noFill/>
            <a:ln>
              <a:noFill/>
            </a:ln>
          </p:spPr>
        </p:pic>
        <p:pic>
          <p:nvPicPr>
            <p:cNvPr id="1672" name="Google Shape;1672;p95"/>
            <p:cNvPicPr preferRelativeResize="0"/>
            <p:nvPr/>
          </p:nvPicPr>
          <p:blipFill rotWithShape="1">
            <a:blip r:embed="rId4">
              <a:alphaModFix/>
            </a:blip>
            <a:srcRect b="0" l="0" r="0" t="0"/>
            <a:stretch/>
          </p:blipFill>
          <p:spPr>
            <a:xfrm>
              <a:off x="685800" y="4076699"/>
              <a:ext cx="194468" cy="175022"/>
            </a:xfrm>
            <a:prstGeom prst="rect">
              <a:avLst/>
            </a:prstGeom>
            <a:noFill/>
            <a:ln>
              <a:noFill/>
            </a:ln>
          </p:spPr>
        </p:pic>
        <p:pic>
          <p:nvPicPr>
            <p:cNvPr id="1673" name="Google Shape;1673;p95"/>
            <p:cNvPicPr preferRelativeResize="0"/>
            <p:nvPr/>
          </p:nvPicPr>
          <p:blipFill rotWithShape="1">
            <a:blip r:embed="rId4">
              <a:alphaModFix/>
            </a:blip>
            <a:srcRect b="0" l="0" r="0" t="0"/>
            <a:stretch/>
          </p:blipFill>
          <p:spPr>
            <a:xfrm>
              <a:off x="685800" y="4571999"/>
              <a:ext cx="194468" cy="175022"/>
            </a:xfrm>
            <a:prstGeom prst="rect">
              <a:avLst/>
            </a:prstGeom>
            <a:noFill/>
            <a:ln>
              <a:noFill/>
            </a:ln>
          </p:spPr>
        </p:pic>
        <p:pic>
          <p:nvPicPr>
            <p:cNvPr id="1674" name="Google Shape;1674;p95"/>
            <p:cNvPicPr preferRelativeResize="0"/>
            <p:nvPr/>
          </p:nvPicPr>
          <p:blipFill rotWithShape="1">
            <a:blip r:embed="rId4">
              <a:alphaModFix/>
            </a:blip>
            <a:srcRect b="0" l="0" r="0" t="0"/>
            <a:stretch/>
          </p:blipFill>
          <p:spPr>
            <a:xfrm>
              <a:off x="495300" y="5080000"/>
              <a:ext cx="213915" cy="192524"/>
            </a:xfrm>
            <a:prstGeom prst="rect">
              <a:avLst/>
            </a:prstGeom>
            <a:noFill/>
            <a:ln>
              <a:noFill/>
            </a:ln>
          </p:spPr>
        </p:pic>
        <p:pic>
          <p:nvPicPr>
            <p:cNvPr id="1675" name="Google Shape;1675;p95"/>
            <p:cNvPicPr preferRelativeResize="0"/>
            <p:nvPr/>
          </p:nvPicPr>
          <p:blipFill rotWithShape="1">
            <a:blip r:embed="rId4">
              <a:alphaModFix/>
            </a:blip>
            <a:srcRect b="0" l="0" r="0" t="0"/>
            <a:stretch/>
          </p:blipFill>
          <p:spPr>
            <a:xfrm>
              <a:off x="685800" y="5587999"/>
              <a:ext cx="194468" cy="175022"/>
            </a:xfrm>
            <a:prstGeom prst="rect">
              <a:avLst/>
            </a:prstGeom>
            <a:noFill/>
            <a:ln>
              <a:noFill/>
            </a:ln>
          </p:spPr>
        </p:pic>
        <p:pic>
          <p:nvPicPr>
            <p:cNvPr id="1676" name="Google Shape;1676;p95"/>
            <p:cNvPicPr preferRelativeResize="0"/>
            <p:nvPr/>
          </p:nvPicPr>
          <p:blipFill rotWithShape="1">
            <a:blip r:embed="rId5">
              <a:alphaModFix/>
            </a:blip>
            <a:srcRect b="0" l="0" r="0" t="0"/>
            <a:stretch/>
          </p:blipFill>
          <p:spPr>
            <a:xfrm>
              <a:off x="7112000" y="3784600"/>
              <a:ext cx="2649848" cy="3492500"/>
            </a:xfrm>
            <a:prstGeom prst="rect">
              <a:avLst/>
            </a:prstGeom>
            <a:noFill/>
            <a:ln>
              <a:noFill/>
            </a:ln>
          </p:spPr>
        </p:pic>
        <p:pic>
          <p:nvPicPr>
            <p:cNvPr id="1677" name="Google Shape;1677;p95"/>
            <p:cNvPicPr preferRelativeResize="0"/>
            <p:nvPr/>
          </p:nvPicPr>
          <p:blipFill rotWithShape="1">
            <a:blip r:embed="rId6">
              <a:alphaModFix/>
            </a:blip>
            <a:srcRect b="0" l="0" r="0" t="0"/>
            <a:stretch/>
          </p:blipFill>
          <p:spPr>
            <a:xfrm>
              <a:off x="1193800" y="5499100"/>
              <a:ext cx="1031481" cy="1041400"/>
            </a:xfrm>
            <a:prstGeom prst="rect">
              <a:avLst/>
            </a:prstGeom>
            <a:noFill/>
            <a:ln>
              <a:noFill/>
            </a:ln>
          </p:spPr>
        </p:pic>
        <p:sp>
          <p:nvSpPr>
            <p:cNvPr id="1678" name="Google Shape;1678;p95"/>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679" name="Google Shape;1679;p95"/>
            <p:cNvSpPr txBox="1"/>
            <p:nvPr/>
          </p:nvSpPr>
          <p:spPr>
            <a:xfrm>
              <a:off x="3596673" y="838200"/>
              <a:ext cx="3376295"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Dead Code </a:t>
              </a:r>
              <a:endParaRPr/>
            </a:p>
          </p:txBody>
        </p:sp>
        <p:sp>
          <p:nvSpPr>
            <p:cNvPr id="1680" name="Google Shape;1680;p95"/>
            <p:cNvSpPr txBox="1"/>
            <p:nvPr/>
          </p:nvSpPr>
          <p:spPr>
            <a:xfrm>
              <a:off x="939800" y="2984500"/>
              <a:ext cx="8441456" cy="7747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lang="en-US" sz="2075">
                  <a:solidFill>
                    <a:schemeClr val="dk1"/>
                  </a:solidFill>
                  <a:latin typeface="Times New Roman"/>
                  <a:ea typeface="Times New Roman"/>
                  <a:cs typeface="Times New Roman"/>
                  <a:sym typeface="Times New Roman"/>
                </a:rPr>
                <a:t>Code that is no longer used in a system or related system is Dead Code.</a:t>
              </a:r>
              <a:endParaRPr/>
            </a:p>
            <a:p>
              <a:pPr indent="152400" lvl="0" marL="0" marR="0" rtl="0" algn="l">
                <a:lnSpc>
                  <a:spcPct val="106044"/>
                </a:lnSpc>
                <a:spcBef>
                  <a:spcPts val="1500"/>
                </a:spcBef>
                <a:spcAft>
                  <a:spcPts val="0"/>
                </a:spcAft>
                <a:buNone/>
              </a:pPr>
              <a:r>
                <a:rPr lang="en-US" sz="1886">
                  <a:solidFill>
                    <a:schemeClr val="dk1"/>
                  </a:solidFill>
                  <a:latin typeface="Times New Roman"/>
                  <a:ea typeface="Times New Roman"/>
                  <a:cs typeface="Times New Roman"/>
                  <a:sym typeface="Times New Roman"/>
                </a:rPr>
                <a:t>Increased Complexity.  </a:t>
              </a:r>
              <a:endParaRPr/>
            </a:p>
          </p:txBody>
        </p:sp>
        <p:sp>
          <p:nvSpPr>
            <p:cNvPr id="1681" name="Google Shape;1681;p95"/>
            <p:cNvSpPr txBox="1"/>
            <p:nvPr/>
          </p:nvSpPr>
          <p:spPr>
            <a:xfrm>
              <a:off x="939800" y="4000500"/>
              <a:ext cx="2427046" cy="1270000"/>
            </a:xfrm>
            <a:prstGeom prst="rect">
              <a:avLst/>
            </a:prstGeom>
            <a:noFill/>
            <a:ln>
              <a:noFill/>
            </a:ln>
          </p:spPr>
          <p:txBody>
            <a:bodyPr anchorCtr="0" anchor="t" bIns="0" lIns="0" spcFirstLastPara="1" rIns="0" wrap="square" tIns="0">
              <a:noAutofit/>
            </a:bodyPr>
            <a:lstStyle/>
            <a:p>
              <a:pPr indent="152400" lvl="0" marL="0" marR="0" rtl="0" algn="l">
                <a:lnSpc>
                  <a:spcPct val="106044"/>
                </a:lnSpc>
                <a:spcBef>
                  <a:spcPts val="0"/>
                </a:spcBef>
                <a:spcAft>
                  <a:spcPts val="0"/>
                </a:spcAft>
                <a:buNone/>
              </a:pPr>
              <a:r>
                <a:rPr lang="en-US" sz="1886">
                  <a:solidFill>
                    <a:schemeClr val="dk1"/>
                  </a:solidFill>
                  <a:latin typeface="Times New Roman"/>
                  <a:ea typeface="Times New Roman"/>
                  <a:cs typeface="Times New Roman"/>
                  <a:sym typeface="Times New Roman"/>
                </a:rPr>
                <a:t>Accidental Changes. </a:t>
              </a:r>
              <a:endParaRPr/>
            </a:p>
            <a:p>
              <a:pPr indent="152400" lvl="0" marL="0" marR="0" rtl="0" algn="l">
                <a:lnSpc>
                  <a:spcPct val="106044"/>
                </a:lnSpc>
                <a:spcBef>
                  <a:spcPts val="1500"/>
                </a:spcBef>
                <a:spcAft>
                  <a:spcPts val="0"/>
                </a:spcAft>
                <a:buNone/>
              </a:pPr>
              <a:r>
                <a:rPr lang="en-US" sz="1886">
                  <a:solidFill>
                    <a:schemeClr val="dk1"/>
                  </a:solidFill>
                  <a:latin typeface="Times New Roman"/>
                  <a:ea typeface="Times New Roman"/>
                  <a:cs typeface="Times New Roman"/>
                  <a:sym typeface="Times New Roman"/>
                </a:rPr>
                <a:t>More Dead Code</a:t>
              </a:r>
              <a:endParaRPr/>
            </a:p>
            <a:p>
              <a:pPr indent="0" lvl="0" marL="0" marR="0" rtl="0" algn="l">
                <a:lnSpc>
                  <a:spcPct val="106024"/>
                </a:lnSpc>
                <a:spcBef>
                  <a:spcPts val="1500"/>
                </a:spcBef>
                <a:spcAft>
                  <a:spcPts val="0"/>
                </a:spcAft>
                <a:buNone/>
              </a:pPr>
              <a:r>
                <a:rPr lang="en-US" sz="2075">
                  <a:solidFill>
                    <a:schemeClr val="dk1"/>
                  </a:solidFill>
                  <a:latin typeface="Times New Roman"/>
                  <a:ea typeface="Times New Roman"/>
                  <a:cs typeface="Times New Roman"/>
                  <a:sym typeface="Times New Roman"/>
                </a:rPr>
                <a:t> Remedies </a:t>
              </a:r>
              <a:endParaRPr/>
            </a:p>
          </p:txBody>
        </p:sp>
        <p:sp>
          <p:nvSpPr>
            <p:cNvPr id="1682" name="Google Shape;1682;p95"/>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1683" name="Google Shape;1683;p95"/>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114 </a:t>
              </a:r>
              <a:endParaRPr/>
            </a:p>
          </p:txBody>
        </p:sp>
        <p:sp>
          <p:nvSpPr>
            <p:cNvPr id="1684" name="Google Shape;1684;p95"/>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8" name="Shape 1688"/>
        <p:cNvGrpSpPr/>
        <p:nvPr/>
      </p:nvGrpSpPr>
      <p:grpSpPr>
        <a:xfrm>
          <a:off x="0" y="0"/>
          <a:ext cx="0" cy="0"/>
          <a:chOff x="0" y="0"/>
          <a:chExt cx="0" cy="0"/>
        </a:xfrm>
      </p:grpSpPr>
      <p:pic>
        <p:nvPicPr>
          <p:cNvPr id="1689" name="Google Shape;1689;p96"/>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1690" name="Google Shape;1690;p96"/>
          <p:cNvGrpSpPr/>
          <p:nvPr/>
        </p:nvGrpSpPr>
        <p:grpSpPr>
          <a:xfrm>
            <a:off x="0" y="0"/>
            <a:ext cx="10253202" cy="7785100"/>
            <a:chOff x="0" y="0"/>
            <a:chExt cx="10253202" cy="7785100"/>
          </a:xfrm>
        </p:grpSpPr>
        <p:cxnSp>
          <p:nvCxnSpPr>
            <p:cNvPr id="1691" name="Google Shape;1691;p96"/>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1692" name="Google Shape;1692;p96"/>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693" name="Google Shape;1693;p96"/>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694" name="Google Shape;1694;p96"/>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695" name="Google Shape;1695;p96"/>
            <p:cNvSpPr txBox="1"/>
            <p:nvPr/>
          </p:nvSpPr>
          <p:spPr>
            <a:xfrm>
              <a:off x="2430232" y="838200"/>
              <a:ext cx="5709158"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Dead Code Example </a:t>
              </a:r>
              <a:endParaRPr/>
            </a:p>
          </p:txBody>
        </p:sp>
        <p:sp>
          <p:nvSpPr>
            <p:cNvPr id="1696" name="Google Shape;1696;p96"/>
            <p:cNvSpPr txBox="1"/>
            <p:nvPr/>
          </p:nvSpPr>
          <p:spPr>
            <a:xfrm>
              <a:off x="368086" y="2641600"/>
              <a:ext cx="8532195" cy="4883150"/>
            </a:xfrm>
            <a:prstGeom prst="rect">
              <a:avLst/>
            </a:prstGeom>
            <a:noFill/>
            <a:ln>
              <a:noFill/>
            </a:ln>
          </p:spPr>
          <p:txBody>
            <a:bodyPr anchorCtr="0" anchor="t" bIns="0" lIns="0" spcFirstLastPara="1" rIns="0" wrap="square" tIns="0">
              <a:noAutofit/>
            </a:bodyPr>
            <a:lstStyle/>
            <a:p>
              <a:pPr indent="457200" lvl="0" marL="0" marR="0" rtl="0" algn="l">
                <a:lnSpc>
                  <a:spcPct val="100000"/>
                </a:lnSpc>
                <a:spcBef>
                  <a:spcPts val="0"/>
                </a:spcBef>
                <a:spcAft>
                  <a:spcPts val="0"/>
                </a:spcAft>
                <a:buNone/>
              </a:pPr>
              <a:r>
                <a:rPr lang="en-US" sz="1400">
                  <a:solidFill>
                    <a:schemeClr val="dk1"/>
                  </a:solidFill>
                  <a:latin typeface="Helvetica Neue"/>
                  <a:ea typeface="Helvetica Neue"/>
                  <a:cs typeface="Helvetica Neue"/>
                  <a:sym typeface="Helvetica Neue"/>
                </a:rPr>
                <a:t>A Loan class contains five constructors, three of which are shown below:</a:t>
              </a:r>
              <a:endParaRPr/>
            </a:p>
            <a:p>
              <a:pPr indent="0" lvl="0" marL="0" marR="0" rtl="0" algn="l">
                <a:lnSpc>
                  <a:spcPct val="100000"/>
                </a:lnSpc>
                <a:spcBef>
                  <a:spcPts val="1500"/>
                </a:spcBef>
                <a:spcAft>
                  <a:spcPts val="0"/>
                </a:spcAft>
                <a:buNone/>
              </a:pPr>
              <a:r>
                <a:rPr lang="en-US" sz="1400">
                  <a:solidFill>
                    <a:schemeClr val="dk1"/>
                  </a:solidFill>
                  <a:latin typeface="Helvetica Neue"/>
                  <a:ea typeface="Helvetica Neue"/>
                  <a:cs typeface="Helvetica Neue"/>
                  <a:sym typeface="Helvetica Neue"/>
                </a:rPr>
                <a:t>public class Loan…</a:t>
              </a:r>
              <a:endParaRPr/>
            </a:p>
            <a:p>
              <a:pPr indent="0" lvl="0" marL="0" marR="0" rtl="0" algn="l">
                <a:lnSpc>
                  <a:spcPct val="121428"/>
                </a:lnSpc>
                <a:spcBef>
                  <a:spcPts val="300"/>
                </a:spcBef>
                <a:spcAft>
                  <a:spcPts val="0"/>
                </a:spcAft>
                <a:buNone/>
              </a:pPr>
              <a:r>
                <a:rPr lang="en-US" sz="1400">
                  <a:solidFill>
                    <a:schemeClr val="dk1"/>
                  </a:solidFill>
                  <a:latin typeface="Helvetica Neue"/>
                  <a:ea typeface="Helvetica Neue"/>
                  <a:cs typeface="Helvetica Neue"/>
                  <a:sym typeface="Helvetica Neue"/>
                </a:rPr>
                <a:t>public Loan(double commitment, int riskRating, Date maturity, Date expiry) { this(commitment, 0.00, riskRating, maturity, expiry);    }</a:t>
              </a:r>
              <a:endParaRPr/>
            </a:p>
            <a:p>
              <a:pPr indent="0" lvl="0" marL="0" marR="0" rtl="0" algn="l">
                <a:lnSpc>
                  <a:spcPct val="121428"/>
                </a:lnSpc>
                <a:spcBef>
                  <a:spcPts val="1500"/>
                </a:spcBef>
                <a:spcAft>
                  <a:spcPts val="0"/>
                </a:spcAft>
                <a:buNone/>
              </a:pPr>
              <a:r>
                <a:rPr lang="en-US" sz="1400">
                  <a:solidFill>
                    <a:schemeClr val="dk1"/>
                  </a:solidFill>
                  <a:latin typeface="Helvetica Neue"/>
                  <a:ea typeface="Helvetica Neue"/>
                  <a:cs typeface="Helvetica Neue"/>
                  <a:sym typeface="Helvetica Neue"/>
                </a:rPr>
                <a:t>public Loan(double commitment, double outstanding, int customerRating, Date maturity, Date expiry) {  this(null, commitment, outstanding, customerRating, maturity, expiry);     }</a:t>
              </a:r>
              <a:endParaRPr/>
            </a:p>
            <a:p>
              <a:pPr indent="0" lvl="0" marL="0" marR="0" rtl="0" algn="l">
                <a:lnSpc>
                  <a:spcPct val="121428"/>
                </a:lnSpc>
                <a:spcBef>
                  <a:spcPts val="1500"/>
                </a:spcBef>
                <a:spcAft>
                  <a:spcPts val="0"/>
                </a:spcAft>
                <a:buNone/>
              </a:pPr>
              <a:r>
                <a:rPr lang="en-US" sz="1400">
                  <a:solidFill>
                    <a:schemeClr val="dk1"/>
                  </a:solidFill>
                  <a:latin typeface="Helvetica Neue"/>
                  <a:ea typeface="Helvetica Neue"/>
                  <a:cs typeface="Helvetica Neue"/>
                  <a:sym typeface="Helvetica Neue"/>
                </a:rPr>
                <a:t>public Loan(CapitalStrategy capitalStrategy, double commitment, int riskRating, Date maturity, Date expiry) {  this(capitalStrategy, commitment, 0.00, riskRating, maturity, expiry);     } ... }</a:t>
              </a:r>
              <a:endParaRPr/>
            </a:p>
            <a:p>
              <a:pPr indent="0" lvl="0" marL="0" marR="0" rtl="0" algn="l">
                <a:lnSpc>
                  <a:spcPct val="100000"/>
                </a:lnSpc>
                <a:spcBef>
                  <a:spcPts val="1500"/>
                </a:spcBef>
                <a:spcAft>
                  <a:spcPts val="0"/>
                </a:spcAft>
                <a:buNone/>
              </a:pPr>
              <a:r>
                <a:rPr lang="en-US" sz="1600">
                  <a:solidFill>
                    <a:schemeClr val="dk1"/>
                  </a:solidFill>
                  <a:latin typeface="Helvetica Neue"/>
                  <a:ea typeface="Helvetica Neue"/>
                  <a:cs typeface="Helvetica Neue"/>
                  <a:sym typeface="Helvetica Neue"/>
                </a:rPr>
                <a:t>One of the above constructors is never called by a client. It is dead code.</a:t>
              </a:r>
              <a:endParaRPr/>
            </a:p>
            <a:p>
              <a:pPr indent="2413000" lvl="0" marL="0" marR="0" rtl="0" algn="l">
                <a:lnSpc>
                  <a:spcPct val="96685"/>
                </a:lnSpc>
                <a:spcBef>
                  <a:spcPts val="500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1697" name="Google Shape;1697;p96"/>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115 </a:t>
              </a:r>
              <a:endParaRPr/>
            </a:p>
          </p:txBody>
        </p:sp>
        <p:sp>
          <p:nvSpPr>
            <p:cNvPr id="1698" name="Google Shape;1698;p96"/>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2" name="Shape 1702"/>
        <p:cNvGrpSpPr/>
        <p:nvPr/>
      </p:nvGrpSpPr>
      <p:grpSpPr>
        <a:xfrm>
          <a:off x="0" y="0"/>
          <a:ext cx="0" cy="0"/>
          <a:chOff x="0" y="0"/>
          <a:chExt cx="0" cy="0"/>
        </a:xfrm>
      </p:grpSpPr>
      <p:pic>
        <p:nvPicPr>
          <p:cNvPr id="1703" name="Google Shape;1703;p97"/>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1704" name="Google Shape;1704;p97"/>
          <p:cNvGrpSpPr/>
          <p:nvPr/>
        </p:nvGrpSpPr>
        <p:grpSpPr>
          <a:xfrm>
            <a:off x="0" y="7910"/>
            <a:ext cx="10253202" cy="7785100"/>
            <a:chOff x="0" y="0"/>
            <a:chExt cx="10253202" cy="7785100"/>
          </a:xfrm>
        </p:grpSpPr>
        <p:cxnSp>
          <p:nvCxnSpPr>
            <p:cNvPr id="1705" name="Google Shape;1705;p97"/>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1706" name="Google Shape;1706;p97"/>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707" name="Google Shape;1707;p97"/>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1708" name="Google Shape;1708;p97"/>
            <p:cNvPicPr preferRelativeResize="0"/>
            <p:nvPr/>
          </p:nvPicPr>
          <p:blipFill rotWithShape="1">
            <a:blip r:embed="rId4">
              <a:alphaModFix/>
            </a:blip>
            <a:srcRect b="0" l="0" r="0" t="0"/>
            <a:stretch/>
          </p:blipFill>
          <p:spPr>
            <a:xfrm>
              <a:off x="495300" y="1905000"/>
              <a:ext cx="213915" cy="192524"/>
            </a:xfrm>
            <a:prstGeom prst="rect">
              <a:avLst/>
            </a:prstGeom>
            <a:noFill/>
            <a:ln>
              <a:noFill/>
            </a:ln>
          </p:spPr>
        </p:pic>
        <p:pic>
          <p:nvPicPr>
            <p:cNvPr id="1709" name="Google Shape;1709;p97"/>
            <p:cNvPicPr preferRelativeResize="0"/>
            <p:nvPr/>
          </p:nvPicPr>
          <p:blipFill rotWithShape="1">
            <a:blip r:embed="rId4">
              <a:alphaModFix/>
            </a:blip>
            <a:srcRect b="0" l="0" r="0" t="0"/>
            <a:stretch/>
          </p:blipFill>
          <p:spPr>
            <a:xfrm>
              <a:off x="495300" y="2425700"/>
              <a:ext cx="213915" cy="192524"/>
            </a:xfrm>
            <a:prstGeom prst="rect">
              <a:avLst/>
            </a:prstGeom>
            <a:noFill/>
            <a:ln>
              <a:noFill/>
            </a:ln>
          </p:spPr>
        </p:pic>
        <p:pic>
          <p:nvPicPr>
            <p:cNvPr id="1710" name="Google Shape;1710;p97"/>
            <p:cNvPicPr preferRelativeResize="0"/>
            <p:nvPr/>
          </p:nvPicPr>
          <p:blipFill rotWithShape="1">
            <a:blip r:embed="rId4">
              <a:alphaModFix/>
            </a:blip>
            <a:srcRect b="0" l="0" r="0" t="0"/>
            <a:stretch/>
          </p:blipFill>
          <p:spPr>
            <a:xfrm>
              <a:off x="495300" y="3315848"/>
              <a:ext cx="213915" cy="192524"/>
            </a:xfrm>
            <a:prstGeom prst="rect">
              <a:avLst/>
            </a:prstGeom>
            <a:noFill/>
            <a:ln>
              <a:noFill/>
            </a:ln>
          </p:spPr>
        </p:pic>
        <p:pic>
          <p:nvPicPr>
            <p:cNvPr id="1711" name="Google Shape;1711;p97"/>
            <p:cNvPicPr preferRelativeResize="0"/>
            <p:nvPr/>
          </p:nvPicPr>
          <p:blipFill rotWithShape="1">
            <a:blip r:embed="rId4">
              <a:alphaModFix/>
            </a:blip>
            <a:srcRect b="0" l="0" r="0" t="0"/>
            <a:stretch/>
          </p:blipFill>
          <p:spPr>
            <a:xfrm>
              <a:off x="794119" y="3794124"/>
              <a:ext cx="213915" cy="192524"/>
            </a:xfrm>
            <a:prstGeom prst="rect">
              <a:avLst/>
            </a:prstGeom>
            <a:noFill/>
            <a:ln>
              <a:noFill/>
            </a:ln>
          </p:spPr>
        </p:pic>
        <p:pic>
          <p:nvPicPr>
            <p:cNvPr id="1712" name="Google Shape;1712;p97"/>
            <p:cNvPicPr preferRelativeResize="0"/>
            <p:nvPr/>
          </p:nvPicPr>
          <p:blipFill rotWithShape="1">
            <a:blip r:embed="rId4">
              <a:alphaModFix/>
            </a:blip>
            <a:srcRect b="0" l="0" r="0" t="0"/>
            <a:stretch/>
          </p:blipFill>
          <p:spPr>
            <a:xfrm>
              <a:off x="794119" y="4222752"/>
              <a:ext cx="213915" cy="192524"/>
            </a:xfrm>
            <a:prstGeom prst="rect">
              <a:avLst/>
            </a:prstGeom>
            <a:noFill/>
            <a:ln>
              <a:noFill/>
            </a:ln>
          </p:spPr>
        </p:pic>
        <p:pic>
          <p:nvPicPr>
            <p:cNvPr id="1713" name="Google Shape;1713;p97"/>
            <p:cNvPicPr preferRelativeResize="0"/>
            <p:nvPr/>
          </p:nvPicPr>
          <p:blipFill rotWithShape="1">
            <a:blip r:embed="rId4">
              <a:alphaModFix/>
            </a:blip>
            <a:srcRect b="0" l="0" r="0" t="0"/>
            <a:stretch/>
          </p:blipFill>
          <p:spPr>
            <a:xfrm>
              <a:off x="495300" y="4714908"/>
              <a:ext cx="213915" cy="192524"/>
            </a:xfrm>
            <a:prstGeom prst="rect">
              <a:avLst/>
            </a:prstGeom>
            <a:noFill/>
            <a:ln>
              <a:noFill/>
            </a:ln>
          </p:spPr>
        </p:pic>
        <p:pic>
          <p:nvPicPr>
            <p:cNvPr id="1714" name="Google Shape;1714;p97"/>
            <p:cNvPicPr preferRelativeResize="0"/>
            <p:nvPr/>
          </p:nvPicPr>
          <p:blipFill rotWithShape="1">
            <a:blip r:embed="rId4">
              <a:alphaModFix/>
            </a:blip>
            <a:srcRect b="0" l="0" r="0" t="0"/>
            <a:stretch/>
          </p:blipFill>
          <p:spPr>
            <a:xfrm>
              <a:off x="685800" y="5214974"/>
              <a:ext cx="213915" cy="192524"/>
            </a:xfrm>
            <a:prstGeom prst="rect">
              <a:avLst/>
            </a:prstGeom>
            <a:noFill/>
            <a:ln>
              <a:noFill/>
            </a:ln>
          </p:spPr>
        </p:pic>
        <p:pic>
          <p:nvPicPr>
            <p:cNvPr id="1715" name="Google Shape;1715;p97"/>
            <p:cNvPicPr preferRelativeResize="0"/>
            <p:nvPr/>
          </p:nvPicPr>
          <p:blipFill rotWithShape="1">
            <a:blip r:embed="rId4">
              <a:alphaModFix/>
            </a:blip>
            <a:srcRect b="0" l="0" r="0" t="0"/>
            <a:stretch/>
          </p:blipFill>
          <p:spPr>
            <a:xfrm>
              <a:off x="685800" y="5665392"/>
              <a:ext cx="213915" cy="192524"/>
            </a:xfrm>
            <a:prstGeom prst="rect">
              <a:avLst/>
            </a:prstGeom>
            <a:noFill/>
            <a:ln>
              <a:noFill/>
            </a:ln>
          </p:spPr>
        </p:pic>
        <p:pic>
          <p:nvPicPr>
            <p:cNvPr id="1716" name="Google Shape;1716;p97"/>
            <p:cNvPicPr preferRelativeResize="0"/>
            <p:nvPr/>
          </p:nvPicPr>
          <p:blipFill rotWithShape="1">
            <a:blip r:embed="rId4">
              <a:alphaModFix/>
            </a:blip>
            <a:srcRect b="0" l="0" r="0" t="0"/>
            <a:stretch/>
          </p:blipFill>
          <p:spPr>
            <a:xfrm>
              <a:off x="685800" y="6143668"/>
              <a:ext cx="213915" cy="192524"/>
            </a:xfrm>
            <a:prstGeom prst="rect">
              <a:avLst/>
            </a:prstGeom>
            <a:noFill/>
            <a:ln>
              <a:noFill/>
            </a:ln>
          </p:spPr>
        </p:pic>
        <p:pic>
          <p:nvPicPr>
            <p:cNvPr id="1717" name="Google Shape;1717;p97"/>
            <p:cNvPicPr preferRelativeResize="0"/>
            <p:nvPr/>
          </p:nvPicPr>
          <p:blipFill rotWithShape="1">
            <a:blip r:embed="rId4">
              <a:alphaModFix/>
            </a:blip>
            <a:srcRect b="0" l="0" r="0" t="0"/>
            <a:stretch/>
          </p:blipFill>
          <p:spPr>
            <a:xfrm>
              <a:off x="685800" y="6594086"/>
              <a:ext cx="213915" cy="192524"/>
            </a:xfrm>
            <a:prstGeom prst="rect">
              <a:avLst/>
            </a:prstGeom>
            <a:noFill/>
            <a:ln>
              <a:noFill/>
            </a:ln>
          </p:spPr>
        </p:pic>
        <p:sp>
          <p:nvSpPr>
            <p:cNvPr id="1718" name="Google Shape;1718;p97"/>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719" name="Google Shape;1719;p97"/>
            <p:cNvSpPr txBox="1"/>
            <p:nvPr/>
          </p:nvSpPr>
          <p:spPr>
            <a:xfrm>
              <a:off x="2895165" y="838200"/>
              <a:ext cx="4779264"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Duplicated Code </a:t>
              </a:r>
              <a:endParaRPr/>
            </a:p>
          </p:txBody>
        </p:sp>
        <p:sp>
          <p:nvSpPr>
            <p:cNvPr id="1720" name="Google Shape;1720;p97"/>
            <p:cNvSpPr txBox="1"/>
            <p:nvPr/>
          </p:nvSpPr>
          <p:spPr>
            <a:xfrm>
              <a:off x="939800" y="1816100"/>
              <a:ext cx="5639156" cy="2794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lang="en-US" sz="2075">
                  <a:solidFill>
                    <a:schemeClr val="dk1"/>
                  </a:solidFill>
                  <a:latin typeface="Times New Roman"/>
                  <a:ea typeface="Times New Roman"/>
                  <a:cs typeface="Times New Roman"/>
                  <a:sym typeface="Times New Roman"/>
                </a:rPr>
                <a:t> The </a:t>
              </a:r>
              <a:r>
                <a:rPr i="1" lang="en-US" sz="1907">
                  <a:solidFill>
                    <a:schemeClr val="dk1"/>
                  </a:solidFill>
                  <a:latin typeface="Times New Roman"/>
                  <a:ea typeface="Times New Roman"/>
                  <a:cs typeface="Times New Roman"/>
                  <a:sym typeface="Times New Roman"/>
                </a:rPr>
                <a:t>most pervasive and pungent smell</a:t>
              </a:r>
              <a:r>
                <a:rPr lang="en-US" sz="2075">
                  <a:solidFill>
                    <a:schemeClr val="dk1"/>
                  </a:solidFill>
                  <a:latin typeface="Times New Roman"/>
                  <a:ea typeface="Times New Roman"/>
                  <a:cs typeface="Times New Roman"/>
                  <a:sym typeface="Times New Roman"/>
                </a:rPr>
                <a:t> in software </a:t>
              </a:r>
              <a:endParaRPr/>
            </a:p>
          </p:txBody>
        </p:sp>
        <p:sp>
          <p:nvSpPr>
            <p:cNvPr id="1721" name="Google Shape;1721;p97"/>
            <p:cNvSpPr txBox="1"/>
            <p:nvPr/>
          </p:nvSpPr>
          <p:spPr>
            <a:xfrm>
              <a:off x="939800" y="2336800"/>
              <a:ext cx="5111678" cy="49657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lang="en-US" sz="2075">
                  <a:solidFill>
                    <a:schemeClr val="dk1"/>
                  </a:solidFill>
                  <a:latin typeface="Times New Roman"/>
                  <a:ea typeface="Times New Roman"/>
                  <a:cs typeface="Times New Roman"/>
                  <a:sym typeface="Times New Roman"/>
                </a:rPr>
                <a:t>There is obvious or blatant duplication</a:t>
              </a:r>
              <a:endParaRPr/>
            </a:p>
            <a:p>
              <a:pPr indent="152400" lvl="0" marL="0" marR="0" rtl="0" algn="l">
                <a:lnSpc>
                  <a:spcPct val="106024"/>
                </a:lnSpc>
                <a:spcBef>
                  <a:spcPts val="1500"/>
                </a:spcBef>
                <a:spcAft>
                  <a:spcPts val="0"/>
                </a:spcAft>
                <a:buNone/>
              </a:pPr>
              <a:r>
                <a:rPr lang="en-US" sz="2075">
                  <a:solidFill>
                    <a:schemeClr val="dk1"/>
                  </a:solidFill>
                  <a:latin typeface="Times New Roman"/>
                  <a:ea typeface="Times New Roman"/>
                  <a:cs typeface="Times New Roman"/>
                  <a:sym typeface="Times New Roman"/>
                </a:rPr>
                <a:t>Such as copy and paste</a:t>
              </a:r>
              <a:endParaRPr/>
            </a:p>
            <a:p>
              <a:pPr indent="0" lvl="0" marL="0" marR="0" rtl="0" algn="l">
                <a:lnSpc>
                  <a:spcPct val="106024"/>
                </a:lnSpc>
                <a:spcBef>
                  <a:spcPts val="1500"/>
                </a:spcBef>
                <a:spcAft>
                  <a:spcPts val="0"/>
                </a:spcAft>
                <a:buNone/>
              </a:pPr>
              <a:r>
                <a:rPr lang="en-US" sz="2075">
                  <a:solidFill>
                    <a:schemeClr val="dk1"/>
                  </a:solidFill>
                  <a:latin typeface="Times New Roman"/>
                  <a:ea typeface="Times New Roman"/>
                  <a:cs typeface="Times New Roman"/>
                  <a:sym typeface="Times New Roman"/>
                </a:rPr>
                <a:t>There are subtle or non-obvious duplications</a:t>
              </a:r>
              <a:endParaRPr/>
            </a:p>
            <a:p>
              <a:pPr indent="152400" lvl="0" marL="0" marR="0" rtl="0" algn="l">
                <a:lnSpc>
                  <a:spcPct val="106024"/>
                </a:lnSpc>
                <a:spcBef>
                  <a:spcPts val="1500"/>
                </a:spcBef>
                <a:spcAft>
                  <a:spcPts val="0"/>
                </a:spcAft>
                <a:buNone/>
              </a:pPr>
              <a:r>
                <a:rPr lang="en-US" sz="2075">
                  <a:solidFill>
                    <a:schemeClr val="dk1"/>
                  </a:solidFill>
                  <a:latin typeface="Times New Roman"/>
                  <a:ea typeface="Times New Roman"/>
                  <a:cs typeface="Times New Roman"/>
                  <a:sym typeface="Times New Roman"/>
                </a:rPr>
                <a:t>Such as parallel inheritance hierarchies.</a:t>
              </a:r>
              <a:endParaRPr/>
            </a:p>
            <a:p>
              <a:pPr indent="152400" lvl="0" marL="0" marR="0" rtl="0" algn="l">
                <a:lnSpc>
                  <a:spcPct val="106024"/>
                </a:lnSpc>
                <a:spcBef>
                  <a:spcPts val="1500"/>
                </a:spcBef>
                <a:spcAft>
                  <a:spcPts val="0"/>
                </a:spcAft>
                <a:buNone/>
              </a:pPr>
              <a:r>
                <a:rPr lang="en-US" sz="2075">
                  <a:solidFill>
                    <a:schemeClr val="dk1"/>
                  </a:solidFill>
                  <a:latin typeface="Times New Roman"/>
                  <a:ea typeface="Times New Roman"/>
                  <a:cs typeface="Times New Roman"/>
                  <a:sym typeface="Times New Roman"/>
                </a:rPr>
                <a:t>Similar algorithms</a:t>
              </a:r>
              <a:endParaRPr/>
            </a:p>
            <a:p>
              <a:pPr indent="0" lvl="0" marL="0" marR="0" rtl="0" algn="l">
                <a:lnSpc>
                  <a:spcPct val="106024"/>
                </a:lnSpc>
                <a:spcBef>
                  <a:spcPts val="1500"/>
                </a:spcBef>
                <a:spcAft>
                  <a:spcPts val="0"/>
                </a:spcAft>
                <a:buNone/>
              </a:pPr>
              <a:r>
                <a:rPr lang="en-US" sz="2075">
                  <a:solidFill>
                    <a:schemeClr val="dk1"/>
                  </a:solidFill>
                  <a:latin typeface="Times New Roman"/>
                  <a:ea typeface="Times New Roman"/>
                  <a:cs typeface="Times New Roman"/>
                  <a:sym typeface="Times New Roman"/>
                </a:rPr>
                <a:t>Remedies</a:t>
              </a:r>
              <a:endParaRPr/>
            </a:p>
            <a:p>
              <a:pPr indent="152400" lvl="0" marL="0" marR="0" rtl="0" algn="l">
                <a:lnSpc>
                  <a:spcPct val="106024"/>
                </a:lnSpc>
                <a:spcBef>
                  <a:spcPts val="1500"/>
                </a:spcBef>
                <a:spcAft>
                  <a:spcPts val="0"/>
                </a:spcAft>
                <a:buNone/>
              </a:pPr>
              <a:r>
                <a:rPr lang="en-US" sz="2075">
                  <a:solidFill>
                    <a:schemeClr val="dk1"/>
                  </a:solidFill>
                  <a:latin typeface="Times New Roman"/>
                  <a:ea typeface="Times New Roman"/>
                  <a:cs typeface="Times New Roman"/>
                  <a:sym typeface="Times New Roman"/>
                </a:rPr>
                <a:t>Extract Method</a:t>
              </a:r>
              <a:endParaRPr/>
            </a:p>
            <a:p>
              <a:pPr indent="152400" lvl="0" marL="0" marR="0" rtl="0" algn="l">
                <a:lnSpc>
                  <a:spcPct val="106024"/>
                </a:lnSpc>
                <a:spcBef>
                  <a:spcPts val="1500"/>
                </a:spcBef>
                <a:spcAft>
                  <a:spcPts val="0"/>
                </a:spcAft>
                <a:buNone/>
              </a:pPr>
              <a:r>
                <a:rPr lang="en-US" sz="2075">
                  <a:solidFill>
                    <a:schemeClr val="dk1"/>
                  </a:solidFill>
                  <a:latin typeface="Times New Roman"/>
                  <a:ea typeface="Times New Roman"/>
                  <a:cs typeface="Times New Roman"/>
                  <a:sym typeface="Times New Roman"/>
                </a:rPr>
                <a:t>Pull Up Field</a:t>
              </a:r>
              <a:endParaRPr/>
            </a:p>
            <a:p>
              <a:pPr indent="152400" lvl="0" marL="0" marR="0" rtl="0" algn="l">
                <a:lnSpc>
                  <a:spcPct val="106024"/>
                </a:lnSpc>
                <a:spcBef>
                  <a:spcPts val="1500"/>
                </a:spcBef>
                <a:spcAft>
                  <a:spcPts val="0"/>
                </a:spcAft>
                <a:buNone/>
              </a:pPr>
              <a:r>
                <a:rPr lang="en-US" sz="2075">
                  <a:solidFill>
                    <a:schemeClr val="dk1"/>
                  </a:solidFill>
                  <a:latin typeface="Times New Roman"/>
                  <a:ea typeface="Times New Roman"/>
                  <a:cs typeface="Times New Roman"/>
                  <a:sym typeface="Times New Roman"/>
                </a:rPr>
                <a:t>Form Template Method</a:t>
              </a:r>
              <a:endParaRPr/>
            </a:p>
            <a:p>
              <a:pPr indent="152400" lvl="0" marL="0" marR="0" rtl="0" algn="l">
                <a:lnSpc>
                  <a:spcPct val="106024"/>
                </a:lnSpc>
                <a:spcBef>
                  <a:spcPts val="1500"/>
                </a:spcBef>
                <a:spcAft>
                  <a:spcPts val="0"/>
                </a:spcAft>
                <a:buNone/>
              </a:pPr>
              <a:r>
                <a:rPr lang="en-US" sz="2075">
                  <a:solidFill>
                    <a:schemeClr val="dk1"/>
                  </a:solidFill>
                  <a:latin typeface="Times New Roman"/>
                  <a:ea typeface="Times New Roman"/>
                  <a:cs typeface="Times New Roman"/>
                  <a:sym typeface="Times New Roman"/>
                </a:rPr>
                <a:t>Substitute Algorithm </a:t>
              </a:r>
              <a:endParaRPr/>
            </a:p>
          </p:txBody>
        </p:sp>
        <p:sp>
          <p:nvSpPr>
            <p:cNvPr id="1722" name="Google Shape;1722;p97"/>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1723" name="Google Shape;1723;p97"/>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122 </a:t>
              </a:r>
              <a:endParaRPr/>
            </a:p>
          </p:txBody>
        </p:sp>
        <p:sp>
          <p:nvSpPr>
            <p:cNvPr id="1724" name="Google Shape;1724;p97"/>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pic>
        <p:nvPicPr>
          <p:cNvPr id="1725" name="Google Shape;1725;p97"/>
          <p:cNvPicPr preferRelativeResize="0"/>
          <p:nvPr/>
        </p:nvPicPr>
        <p:blipFill rotWithShape="1">
          <a:blip r:embed="rId4">
            <a:alphaModFix/>
          </a:blip>
          <a:srcRect b="0" l="0" r="0" t="0"/>
          <a:stretch/>
        </p:blipFill>
        <p:spPr>
          <a:xfrm>
            <a:off x="793720" y="2865430"/>
            <a:ext cx="213915" cy="192524"/>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9" name="Shape 1729"/>
        <p:cNvGrpSpPr/>
        <p:nvPr/>
      </p:nvGrpSpPr>
      <p:grpSpPr>
        <a:xfrm>
          <a:off x="0" y="0"/>
          <a:ext cx="0" cy="0"/>
          <a:chOff x="0" y="0"/>
          <a:chExt cx="0" cy="0"/>
        </a:xfrm>
      </p:grpSpPr>
      <p:pic>
        <p:nvPicPr>
          <p:cNvPr id="1730" name="Google Shape;1730;p98"/>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1731" name="Google Shape;1731;p98"/>
          <p:cNvGrpSpPr/>
          <p:nvPr/>
        </p:nvGrpSpPr>
        <p:grpSpPr>
          <a:xfrm>
            <a:off x="0" y="0"/>
            <a:ext cx="10253202" cy="7785100"/>
            <a:chOff x="0" y="0"/>
            <a:chExt cx="10253202" cy="7785100"/>
          </a:xfrm>
        </p:grpSpPr>
        <p:cxnSp>
          <p:nvCxnSpPr>
            <p:cNvPr id="1732" name="Google Shape;1732;p98"/>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1733" name="Google Shape;1733;p98"/>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734" name="Google Shape;1734;p98"/>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1735" name="Google Shape;1735;p98"/>
            <p:cNvPicPr preferRelativeResize="0"/>
            <p:nvPr/>
          </p:nvPicPr>
          <p:blipFill rotWithShape="1">
            <a:blip r:embed="rId4">
              <a:alphaModFix/>
            </a:blip>
            <a:srcRect b="0" l="0" r="0" t="0"/>
            <a:stretch/>
          </p:blipFill>
          <p:spPr>
            <a:xfrm>
              <a:off x="698500" y="1879600"/>
              <a:ext cx="8966200" cy="5692357"/>
            </a:xfrm>
            <a:prstGeom prst="rect">
              <a:avLst/>
            </a:prstGeom>
            <a:noFill/>
            <a:ln>
              <a:noFill/>
            </a:ln>
          </p:spPr>
        </p:pic>
        <p:sp>
          <p:nvSpPr>
            <p:cNvPr id="1736" name="Google Shape;1736;p98"/>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737" name="Google Shape;1737;p98"/>
            <p:cNvSpPr txBox="1"/>
            <p:nvPr/>
          </p:nvSpPr>
          <p:spPr>
            <a:xfrm>
              <a:off x="2376902" y="838200"/>
              <a:ext cx="5815711"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Ctl+C Ctl+V Pattern </a:t>
              </a:r>
              <a:endParaRPr/>
            </a:p>
          </p:txBody>
        </p:sp>
        <p:sp>
          <p:nvSpPr>
            <p:cNvPr id="1738" name="Google Shape;1738;p98"/>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1739" name="Google Shape;1739;p98"/>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123 </a:t>
              </a:r>
              <a:endParaRPr/>
            </a:p>
          </p:txBody>
        </p:sp>
        <p:sp>
          <p:nvSpPr>
            <p:cNvPr id="1740" name="Google Shape;1740;p98"/>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4" name="Shape 1744"/>
        <p:cNvGrpSpPr/>
        <p:nvPr/>
      </p:nvGrpSpPr>
      <p:grpSpPr>
        <a:xfrm>
          <a:off x="0" y="0"/>
          <a:ext cx="0" cy="0"/>
          <a:chOff x="0" y="0"/>
          <a:chExt cx="0" cy="0"/>
        </a:xfrm>
      </p:grpSpPr>
      <p:pic>
        <p:nvPicPr>
          <p:cNvPr id="1745" name="Google Shape;1745;p99"/>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1746" name="Google Shape;1746;p99"/>
          <p:cNvGrpSpPr/>
          <p:nvPr/>
        </p:nvGrpSpPr>
        <p:grpSpPr>
          <a:xfrm>
            <a:off x="0" y="0"/>
            <a:ext cx="10253202" cy="7785100"/>
            <a:chOff x="0" y="0"/>
            <a:chExt cx="10253202" cy="7785100"/>
          </a:xfrm>
        </p:grpSpPr>
        <p:cxnSp>
          <p:nvCxnSpPr>
            <p:cNvPr id="1747" name="Google Shape;1747;p99"/>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1748" name="Google Shape;1748;p99"/>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749" name="Google Shape;1749;p99"/>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1750" name="Google Shape;1750;p99"/>
            <p:cNvPicPr preferRelativeResize="0"/>
            <p:nvPr/>
          </p:nvPicPr>
          <p:blipFill rotWithShape="1">
            <a:blip r:embed="rId4">
              <a:alphaModFix/>
            </a:blip>
            <a:srcRect b="0" l="0" r="0" t="0"/>
            <a:stretch/>
          </p:blipFill>
          <p:spPr>
            <a:xfrm>
              <a:off x="1117600" y="2400300"/>
              <a:ext cx="7912100" cy="4080977"/>
            </a:xfrm>
            <a:prstGeom prst="rect">
              <a:avLst/>
            </a:prstGeom>
            <a:noFill/>
            <a:ln>
              <a:noFill/>
            </a:ln>
          </p:spPr>
        </p:pic>
        <p:sp>
          <p:nvSpPr>
            <p:cNvPr id="1751" name="Google Shape;1751;p99"/>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752" name="Google Shape;1752;p99"/>
            <p:cNvSpPr txBox="1"/>
            <p:nvPr/>
          </p:nvSpPr>
          <p:spPr>
            <a:xfrm>
              <a:off x="839167" y="838200"/>
              <a:ext cx="8891143"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Example Of Obvious Duplication </a:t>
              </a:r>
              <a:endParaRPr/>
            </a:p>
          </p:txBody>
        </p:sp>
        <p:sp>
          <p:nvSpPr>
            <p:cNvPr id="1753" name="Google Shape;1753;p99"/>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1754" name="Google Shape;1754;p99"/>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124 </a:t>
              </a:r>
              <a:endParaRPr/>
            </a:p>
          </p:txBody>
        </p:sp>
        <p:sp>
          <p:nvSpPr>
            <p:cNvPr id="1755" name="Google Shape;1755;p99"/>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9" name="Shape 1759"/>
        <p:cNvGrpSpPr/>
        <p:nvPr/>
      </p:nvGrpSpPr>
      <p:grpSpPr>
        <a:xfrm>
          <a:off x="0" y="0"/>
          <a:ext cx="0" cy="0"/>
          <a:chOff x="0" y="0"/>
          <a:chExt cx="0" cy="0"/>
        </a:xfrm>
      </p:grpSpPr>
      <p:pic>
        <p:nvPicPr>
          <p:cNvPr id="1760" name="Google Shape;1760;p100"/>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1761" name="Google Shape;1761;p100"/>
          <p:cNvGrpSpPr/>
          <p:nvPr/>
        </p:nvGrpSpPr>
        <p:grpSpPr>
          <a:xfrm>
            <a:off x="0" y="0"/>
            <a:ext cx="10253202" cy="7785100"/>
            <a:chOff x="0" y="0"/>
            <a:chExt cx="10253202" cy="7785100"/>
          </a:xfrm>
        </p:grpSpPr>
        <p:sp>
          <p:nvSpPr>
            <p:cNvPr id="1762" name="Google Shape;1762;p100"/>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763" name="Google Shape;1763;p100"/>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764" name="Google Shape;1764;p100"/>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765" name="Google Shape;1765;p100"/>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1766" name="Google Shape;1766;p100"/>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126 </a:t>
              </a:r>
              <a:endParaRPr/>
            </a:p>
          </p:txBody>
        </p:sp>
        <p:sp>
          <p:nvSpPr>
            <p:cNvPr id="1767" name="Google Shape;1767;p100"/>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pic>
        <p:nvPicPr>
          <p:cNvPr id="1768" name="Google Shape;1768;p100"/>
          <p:cNvPicPr preferRelativeResize="0"/>
          <p:nvPr/>
        </p:nvPicPr>
        <p:blipFill rotWithShape="1">
          <a:blip r:embed="rId4">
            <a:alphaModFix/>
          </a:blip>
          <a:srcRect b="0" l="0" r="0" t="0"/>
          <a:stretch/>
        </p:blipFill>
        <p:spPr>
          <a:xfrm>
            <a:off x="579406" y="692801"/>
            <a:ext cx="5357850" cy="7181199"/>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2" name="Shape 1772"/>
        <p:cNvGrpSpPr/>
        <p:nvPr/>
      </p:nvGrpSpPr>
      <p:grpSpPr>
        <a:xfrm>
          <a:off x="0" y="0"/>
          <a:ext cx="0" cy="0"/>
          <a:chOff x="0" y="0"/>
          <a:chExt cx="0" cy="0"/>
        </a:xfrm>
      </p:grpSpPr>
      <p:pic>
        <p:nvPicPr>
          <p:cNvPr id="1773" name="Google Shape;1773;p101"/>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1774" name="Google Shape;1774;p101"/>
          <p:cNvGrpSpPr/>
          <p:nvPr/>
        </p:nvGrpSpPr>
        <p:grpSpPr>
          <a:xfrm>
            <a:off x="0" y="0"/>
            <a:ext cx="10253202" cy="7785100"/>
            <a:chOff x="0" y="0"/>
            <a:chExt cx="10253202" cy="7785100"/>
          </a:xfrm>
        </p:grpSpPr>
        <p:sp>
          <p:nvSpPr>
            <p:cNvPr id="1775" name="Google Shape;1775;p101"/>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776" name="Google Shape;1776;p101"/>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777" name="Google Shape;1777;p101"/>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778" name="Google Shape;1778;p101"/>
            <p:cNvSpPr txBox="1"/>
            <p:nvPr/>
          </p:nvSpPr>
          <p:spPr>
            <a:xfrm>
              <a:off x="1093725" y="2667000"/>
              <a:ext cx="8547199" cy="4857750"/>
            </a:xfrm>
            <a:prstGeom prst="rect">
              <a:avLst/>
            </a:prstGeom>
            <a:noFill/>
            <a:ln>
              <a:noFill/>
            </a:ln>
          </p:spPr>
          <p:txBody>
            <a:bodyPr anchorCtr="0" anchor="t" bIns="0" lIns="0" spcFirstLastPara="1" rIns="0" wrap="square" tIns="0">
              <a:noAutofit/>
            </a:bodyPr>
            <a:lstStyle/>
            <a:p>
              <a:pPr indent="0" lvl="0" marL="0" marR="0" rtl="0" algn="l">
                <a:lnSpc>
                  <a:spcPct val="106017"/>
                </a:lnSpc>
                <a:spcBef>
                  <a:spcPts val="0"/>
                </a:spcBef>
                <a:spcAft>
                  <a:spcPts val="0"/>
                </a:spcAft>
                <a:buNone/>
              </a:pPr>
              <a:r>
                <a:rPr lang="en-US" sz="6980">
                  <a:solidFill>
                    <a:schemeClr val="dk1"/>
                  </a:solidFill>
                  <a:latin typeface="Times New Roman"/>
                  <a:ea typeface="Times New Roman"/>
                  <a:cs typeface="Times New Roman"/>
                  <a:sym typeface="Times New Roman"/>
                </a:rPr>
                <a:t>Levels of Duplication</a:t>
              </a:r>
              <a:endParaRPr/>
            </a:p>
            <a:p>
              <a:pPr indent="1676400" lvl="0" marL="0" marR="0" rtl="0" algn="l">
                <a:lnSpc>
                  <a:spcPct val="96685"/>
                </a:lnSpc>
                <a:spcBef>
                  <a:spcPts val="2210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1779" name="Google Shape;1779;p101"/>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127 </a:t>
              </a:r>
              <a:endParaRPr/>
            </a:p>
          </p:txBody>
        </p:sp>
        <p:sp>
          <p:nvSpPr>
            <p:cNvPr id="1780" name="Google Shape;1780;p101"/>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21"/>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215" name="Google Shape;215;p21"/>
          <p:cNvGrpSpPr/>
          <p:nvPr/>
        </p:nvGrpSpPr>
        <p:grpSpPr>
          <a:xfrm>
            <a:off x="0" y="0"/>
            <a:ext cx="10227807" cy="7785100"/>
            <a:chOff x="0" y="0"/>
            <a:chExt cx="10227807" cy="7785100"/>
          </a:xfrm>
        </p:grpSpPr>
        <p:cxnSp>
          <p:nvCxnSpPr>
            <p:cNvPr id="216" name="Google Shape;216;p21"/>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217" name="Google Shape;217;p21"/>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18" name="Google Shape;218;p21"/>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id="219" name="Google Shape;219;p21"/>
            <p:cNvPicPr preferRelativeResize="0"/>
            <p:nvPr/>
          </p:nvPicPr>
          <p:blipFill rotWithShape="1">
            <a:blip r:embed="rId4">
              <a:alphaModFix/>
            </a:blip>
            <a:srcRect b="0" l="0" r="0" t="0"/>
            <a:stretch/>
          </p:blipFill>
          <p:spPr>
            <a:xfrm>
              <a:off x="495300" y="3149600"/>
              <a:ext cx="213915" cy="192524"/>
            </a:xfrm>
            <a:prstGeom prst="rect">
              <a:avLst/>
            </a:prstGeom>
            <a:noFill/>
            <a:ln>
              <a:noFill/>
            </a:ln>
          </p:spPr>
        </p:pic>
        <p:pic>
          <p:nvPicPr>
            <p:cNvPr id="220" name="Google Shape;220;p21"/>
            <p:cNvPicPr preferRelativeResize="0"/>
            <p:nvPr/>
          </p:nvPicPr>
          <p:blipFill rotWithShape="1">
            <a:blip r:embed="rId4">
              <a:alphaModFix/>
            </a:blip>
            <a:srcRect b="0" l="0" r="0" t="0"/>
            <a:stretch/>
          </p:blipFill>
          <p:spPr>
            <a:xfrm>
              <a:off x="495300" y="3670300"/>
              <a:ext cx="213915" cy="192524"/>
            </a:xfrm>
            <a:prstGeom prst="rect">
              <a:avLst/>
            </a:prstGeom>
            <a:noFill/>
            <a:ln>
              <a:noFill/>
            </a:ln>
          </p:spPr>
        </p:pic>
        <p:cxnSp>
          <p:nvCxnSpPr>
            <p:cNvPr id="221" name="Google Shape;221;p21"/>
            <p:cNvCxnSpPr/>
            <p:nvPr/>
          </p:nvCxnSpPr>
          <p:spPr>
            <a:xfrm>
              <a:off x="3657600" y="2539029"/>
              <a:ext cx="1015993" cy="751012"/>
            </a:xfrm>
            <a:prstGeom prst="straightConnector1">
              <a:avLst/>
            </a:prstGeom>
            <a:noFill/>
            <a:ln cap="flat" cmpd="sng" w="127000">
              <a:solidFill>
                <a:srgbClr val="FF221C"/>
              </a:solidFill>
              <a:prstDash val="solid"/>
              <a:round/>
              <a:headEnd len="sm" w="sm" type="none"/>
              <a:tailEnd len="sm" w="sm" type="none"/>
            </a:ln>
          </p:spPr>
        </p:cxnSp>
        <p:cxnSp>
          <p:nvCxnSpPr>
            <p:cNvPr id="222" name="Google Shape;222;p21"/>
            <p:cNvCxnSpPr/>
            <p:nvPr/>
          </p:nvCxnSpPr>
          <p:spPr>
            <a:xfrm flipH="1" rot="10800000">
              <a:off x="3713571" y="2501784"/>
              <a:ext cx="904057" cy="825499"/>
            </a:xfrm>
            <a:prstGeom prst="straightConnector1">
              <a:avLst/>
            </a:prstGeom>
            <a:noFill/>
            <a:ln cap="flat" cmpd="sng" w="127000">
              <a:solidFill>
                <a:srgbClr val="FF0003"/>
              </a:solidFill>
              <a:prstDash val="solid"/>
              <a:round/>
              <a:headEnd len="sm" w="sm" type="none"/>
              <a:tailEnd len="sm" w="sm" type="none"/>
            </a:ln>
          </p:spPr>
        </p:cxnSp>
        <p:cxnSp>
          <p:nvCxnSpPr>
            <p:cNvPr id="223" name="Google Shape;223;p21"/>
            <p:cNvCxnSpPr/>
            <p:nvPr/>
          </p:nvCxnSpPr>
          <p:spPr>
            <a:xfrm>
              <a:off x="5829300" y="3212129"/>
              <a:ext cx="1015994" cy="751012"/>
            </a:xfrm>
            <a:prstGeom prst="straightConnector1">
              <a:avLst/>
            </a:prstGeom>
            <a:noFill/>
            <a:ln cap="flat" cmpd="sng" w="127000">
              <a:solidFill>
                <a:srgbClr val="FF221C"/>
              </a:solidFill>
              <a:prstDash val="solid"/>
              <a:round/>
              <a:headEnd len="sm" w="sm" type="none"/>
              <a:tailEnd len="sm" w="sm" type="none"/>
            </a:ln>
          </p:spPr>
        </p:cxnSp>
        <p:cxnSp>
          <p:nvCxnSpPr>
            <p:cNvPr id="224" name="Google Shape;224;p21"/>
            <p:cNvCxnSpPr/>
            <p:nvPr/>
          </p:nvCxnSpPr>
          <p:spPr>
            <a:xfrm flipH="1" rot="10800000">
              <a:off x="5885271" y="3174884"/>
              <a:ext cx="904057" cy="825499"/>
            </a:xfrm>
            <a:prstGeom prst="straightConnector1">
              <a:avLst/>
            </a:prstGeom>
            <a:noFill/>
            <a:ln cap="flat" cmpd="sng" w="127000">
              <a:solidFill>
                <a:srgbClr val="FF0003"/>
              </a:solidFill>
              <a:prstDash val="solid"/>
              <a:round/>
              <a:headEnd len="sm" w="sm" type="none"/>
              <a:tailEnd len="sm" w="sm" type="none"/>
            </a:ln>
          </p:spPr>
        </p:cxnSp>
        <p:sp>
          <p:nvSpPr>
            <p:cNvPr id="225" name="Google Shape;225;p21"/>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26" name="Google Shape;226;p21"/>
            <p:cNvSpPr txBox="1"/>
            <p:nvPr/>
          </p:nvSpPr>
          <p:spPr>
            <a:xfrm>
              <a:off x="2726184" y="838200"/>
              <a:ext cx="5117021"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b="0" i="0" lang="en-US" sz="4716" u="none" cap="none" strike="noStrike">
                  <a:solidFill>
                    <a:schemeClr val="dk1"/>
                  </a:solidFill>
                  <a:latin typeface="Times New Roman"/>
                  <a:ea typeface="Times New Roman"/>
                  <a:cs typeface="Times New Roman"/>
                  <a:sym typeface="Times New Roman"/>
                </a:rPr>
                <a:t>What if you hear... </a:t>
              </a:r>
              <a:endParaRPr/>
            </a:p>
          </p:txBody>
        </p:sp>
        <p:sp>
          <p:nvSpPr>
            <p:cNvPr id="227" name="Google Shape;227;p21"/>
            <p:cNvSpPr txBox="1"/>
            <p:nvPr/>
          </p:nvSpPr>
          <p:spPr>
            <a:xfrm>
              <a:off x="939800" y="3060700"/>
              <a:ext cx="5442069" cy="2794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We’ll just refactor the code to support logging </a:t>
              </a:r>
              <a:endParaRPr/>
            </a:p>
          </p:txBody>
        </p:sp>
        <p:sp>
          <p:nvSpPr>
            <p:cNvPr id="228" name="Google Shape;228;p21"/>
            <p:cNvSpPr txBox="1"/>
            <p:nvPr/>
          </p:nvSpPr>
          <p:spPr>
            <a:xfrm>
              <a:off x="939800" y="3581400"/>
              <a:ext cx="8675425" cy="2794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Can you refactor the code so that it authenticates against LDAP instead of  </a:t>
              </a:r>
              <a:endParaRPr/>
            </a:p>
          </p:txBody>
        </p:sp>
        <p:sp>
          <p:nvSpPr>
            <p:cNvPr id="229" name="Google Shape;229;p21"/>
            <p:cNvSpPr txBox="1"/>
            <p:nvPr/>
          </p:nvSpPr>
          <p:spPr>
            <a:xfrm>
              <a:off x="939800" y="3898900"/>
              <a:ext cx="1309044" cy="279400"/>
            </a:xfrm>
            <a:prstGeom prst="rect">
              <a:avLst/>
            </a:prstGeom>
            <a:noFill/>
            <a:ln>
              <a:noFill/>
            </a:ln>
          </p:spPr>
          <p:txBody>
            <a:bodyPr anchorCtr="0" anchor="t" bIns="0" lIns="0" spcFirstLastPara="1" rIns="0" wrap="square" tIns="0">
              <a:noAutofit/>
            </a:bodyPr>
            <a:lstStyle/>
            <a:p>
              <a:pPr indent="0" lvl="0" marL="0" marR="0" rtl="0" algn="l">
                <a:lnSpc>
                  <a:spcPct val="106024"/>
                </a:lnSpc>
                <a:spcBef>
                  <a:spcPts val="0"/>
                </a:spcBef>
                <a:spcAft>
                  <a:spcPts val="0"/>
                </a:spcAft>
                <a:buNone/>
              </a:pPr>
              <a:r>
                <a:rPr b="0" i="0" lang="en-US" sz="2075" u="none" cap="none" strike="noStrike">
                  <a:solidFill>
                    <a:schemeClr val="dk1"/>
                  </a:solidFill>
                  <a:latin typeface="Times New Roman"/>
                  <a:ea typeface="Times New Roman"/>
                  <a:cs typeface="Times New Roman"/>
                  <a:sym typeface="Times New Roman"/>
                </a:rPr>
                <a:t>Database? </a:t>
              </a:r>
              <a:endParaRPr/>
            </a:p>
          </p:txBody>
        </p:sp>
        <p:sp>
          <p:nvSpPr>
            <p:cNvPr id="230" name="Google Shape;230;p21"/>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b="0" i="0" sz="1448" u="none" cap="none" strike="noStrike">
                <a:solidFill>
                  <a:srgbClr val="0812FF"/>
                </a:solidFill>
                <a:latin typeface="Times New Roman"/>
                <a:ea typeface="Times New Roman"/>
                <a:cs typeface="Times New Roman"/>
                <a:sym typeface="Times New Roman"/>
              </a:endParaRPr>
            </a:p>
          </p:txBody>
        </p:sp>
        <p:sp>
          <p:nvSpPr>
            <p:cNvPr id="231" name="Google Shape;231;p21"/>
            <p:cNvSpPr txBox="1"/>
            <p:nvPr/>
          </p:nvSpPr>
          <p:spPr>
            <a:xfrm>
              <a:off x="9893300" y="7632700"/>
              <a:ext cx="334507"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68 </a:t>
              </a:r>
              <a:endParaRPr/>
            </a:p>
          </p:txBody>
        </p:sp>
        <p:sp>
          <p:nvSpPr>
            <p:cNvPr id="232" name="Google Shape;232;p21"/>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 </a:t>
              </a:r>
              <a:endParaRPr b="0" i="0" sz="1200" u="none" cap="none" strike="noStrike">
                <a:solidFill>
                  <a:schemeClr val="dk1"/>
                </a:solidFill>
                <a:latin typeface="Helvetica Neue"/>
                <a:ea typeface="Helvetica Neue"/>
                <a:cs typeface="Helvetica Neue"/>
                <a:sym typeface="Helvetica Neue"/>
              </a:endParaRPr>
            </a:p>
          </p:txBody>
        </p:sp>
      </p:gr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4" name="Shape 1784"/>
        <p:cNvGrpSpPr/>
        <p:nvPr/>
      </p:nvGrpSpPr>
      <p:grpSpPr>
        <a:xfrm>
          <a:off x="0" y="0"/>
          <a:ext cx="0" cy="0"/>
          <a:chOff x="0" y="0"/>
          <a:chExt cx="0" cy="0"/>
        </a:xfrm>
      </p:grpSpPr>
      <p:pic>
        <p:nvPicPr>
          <p:cNvPr id="1785" name="Google Shape;1785;p102"/>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1786" name="Google Shape;1786;p102"/>
          <p:cNvGrpSpPr/>
          <p:nvPr/>
        </p:nvGrpSpPr>
        <p:grpSpPr>
          <a:xfrm>
            <a:off x="0" y="0"/>
            <a:ext cx="10253202" cy="7785100"/>
            <a:chOff x="0" y="0"/>
            <a:chExt cx="10253202" cy="7785100"/>
          </a:xfrm>
        </p:grpSpPr>
        <p:cxnSp>
          <p:nvCxnSpPr>
            <p:cNvPr id="1787" name="Google Shape;1787;p102"/>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1788" name="Google Shape;1788;p102"/>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789" name="Google Shape;1789;p102"/>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790" name="Google Shape;1790;p102"/>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791" name="Google Shape;1791;p102"/>
            <p:cNvSpPr txBox="1"/>
            <p:nvPr/>
          </p:nvSpPr>
          <p:spPr>
            <a:xfrm>
              <a:off x="2705564" y="889000"/>
              <a:ext cx="5158359"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Literal Duplication </a:t>
              </a:r>
              <a:endParaRPr/>
            </a:p>
          </p:txBody>
        </p:sp>
        <p:sp>
          <p:nvSpPr>
            <p:cNvPr id="1792" name="Google Shape;1792;p102"/>
            <p:cNvSpPr txBox="1"/>
            <p:nvPr/>
          </p:nvSpPr>
          <p:spPr>
            <a:xfrm>
              <a:off x="749300" y="4140200"/>
              <a:ext cx="6592392" cy="3384550"/>
            </a:xfrm>
            <a:prstGeom prst="rect">
              <a:avLst/>
            </a:prstGeom>
            <a:noFill/>
            <a:ln>
              <a:noFill/>
            </a:ln>
          </p:spPr>
          <p:txBody>
            <a:bodyPr anchorCtr="0" anchor="t" bIns="0" lIns="0" spcFirstLastPara="1" rIns="0" wrap="square" tIns="0">
              <a:noAutofit/>
            </a:bodyPr>
            <a:lstStyle/>
            <a:p>
              <a:pPr indent="0" lvl="0" marL="0" marR="0" rtl="0" algn="l">
                <a:lnSpc>
                  <a:spcPct val="106030"/>
                </a:lnSpc>
                <a:spcBef>
                  <a:spcPts val="0"/>
                </a:spcBef>
                <a:spcAft>
                  <a:spcPts val="0"/>
                </a:spcAft>
                <a:buNone/>
              </a:pPr>
              <a:r>
                <a:rPr lang="en-US" sz="3018">
                  <a:solidFill>
                    <a:schemeClr val="dk1"/>
                  </a:solidFill>
                  <a:latin typeface="Times New Roman"/>
                  <a:ea typeface="Times New Roman"/>
                  <a:cs typeface="Times New Roman"/>
                  <a:sym typeface="Times New Roman"/>
                </a:rPr>
                <a:t>Same for loop in 2 places</a:t>
              </a:r>
              <a:endParaRPr/>
            </a:p>
            <a:p>
              <a:pPr indent="2032000" lvl="0" marL="0" marR="0" rtl="0" algn="l">
                <a:lnSpc>
                  <a:spcPct val="96685"/>
                </a:lnSpc>
                <a:spcBef>
                  <a:spcPts val="1650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1793" name="Google Shape;1793;p102"/>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128 </a:t>
              </a:r>
              <a:endParaRPr/>
            </a:p>
          </p:txBody>
        </p:sp>
        <p:sp>
          <p:nvSpPr>
            <p:cNvPr id="1794" name="Google Shape;1794;p102"/>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8" name="Shape 1798"/>
        <p:cNvGrpSpPr/>
        <p:nvPr/>
      </p:nvGrpSpPr>
      <p:grpSpPr>
        <a:xfrm>
          <a:off x="0" y="0"/>
          <a:ext cx="0" cy="0"/>
          <a:chOff x="0" y="0"/>
          <a:chExt cx="0" cy="0"/>
        </a:xfrm>
      </p:grpSpPr>
      <p:pic>
        <p:nvPicPr>
          <p:cNvPr id="1799" name="Google Shape;1799;p103"/>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1800" name="Google Shape;1800;p103"/>
          <p:cNvGrpSpPr/>
          <p:nvPr/>
        </p:nvGrpSpPr>
        <p:grpSpPr>
          <a:xfrm>
            <a:off x="0" y="0"/>
            <a:ext cx="10253202" cy="7785100"/>
            <a:chOff x="0" y="0"/>
            <a:chExt cx="10253202" cy="7785100"/>
          </a:xfrm>
        </p:grpSpPr>
        <p:cxnSp>
          <p:nvCxnSpPr>
            <p:cNvPr id="1801" name="Google Shape;1801;p103"/>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1802" name="Google Shape;1802;p103"/>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803" name="Google Shape;1803;p103"/>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804" name="Google Shape;1804;p103"/>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805" name="Google Shape;1805;p103"/>
            <p:cNvSpPr txBox="1"/>
            <p:nvPr/>
          </p:nvSpPr>
          <p:spPr>
            <a:xfrm>
              <a:off x="2368530" y="889000"/>
              <a:ext cx="5832475"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Semantic Duplication </a:t>
              </a:r>
              <a:endParaRPr/>
            </a:p>
          </p:txBody>
        </p:sp>
        <p:sp>
          <p:nvSpPr>
            <p:cNvPr id="1806" name="Google Shape;1806;p103"/>
            <p:cNvSpPr txBox="1"/>
            <p:nvPr/>
          </p:nvSpPr>
          <p:spPr>
            <a:xfrm>
              <a:off x="749300" y="3479800"/>
              <a:ext cx="5633766" cy="1727200"/>
            </a:xfrm>
            <a:prstGeom prst="rect">
              <a:avLst/>
            </a:prstGeom>
            <a:noFill/>
            <a:ln>
              <a:noFill/>
            </a:ln>
          </p:spPr>
          <p:txBody>
            <a:bodyPr anchorCtr="0" anchor="t" bIns="0" lIns="0" spcFirstLastPara="1" rIns="0" wrap="square" tIns="0">
              <a:noAutofit/>
            </a:bodyPr>
            <a:lstStyle/>
            <a:p>
              <a:pPr indent="0" lvl="0" marL="0" marR="0" rtl="0" algn="l">
                <a:lnSpc>
                  <a:spcPct val="106030"/>
                </a:lnSpc>
                <a:spcBef>
                  <a:spcPts val="0"/>
                </a:spcBef>
                <a:spcAft>
                  <a:spcPts val="0"/>
                </a:spcAft>
                <a:buNone/>
              </a:pPr>
              <a:r>
                <a:rPr lang="en-US" sz="3018">
                  <a:solidFill>
                    <a:schemeClr val="dk1"/>
                  </a:solidFill>
                  <a:latin typeface="Times New Roman"/>
                  <a:ea typeface="Times New Roman"/>
                  <a:cs typeface="Times New Roman"/>
                  <a:sym typeface="Times New Roman"/>
                </a:rPr>
                <a:t>1</a:t>
              </a:r>
              <a:r>
                <a:rPr lang="en-US" sz="2012">
                  <a:solidFill>
                    <a:schemeClr val="dk1"/>
                  </a:solidFill>
                  <a:latin typeface="Times New Roman"/>
                  <a:ea typeface="Times New Roman"/>
                  <a:cs typeface="Times New Roman"/>
                  <a:sym typeface="Times New Roman"/>
                </a:rPr>
                <a:t>st</a:t>
              </a:r>
              <a:r>
                <a:rPr lang="en-US" sz="3018">
                  <a:solidFill>
                    <a:schemeClr val="dk1"/>
                  </a:solidFill>
                  <a:latin typeface="Times New Roman"/>
                  <a:ea typeface="Times New Roman"/>
                  <a:cs typeface="Times New Roman"/>
                  <a:sym typeface="Times New Roman"/>
                </a:rPr>
                <a:t>Level - For and For Each Loop</a:t>
              </a:r>
              <a:endParaRPr/>
            </a:p>
            <a:p>
              <a:pPr indent="0" lvl="0" marL="0" marR="0" rtl="0" algn="l">
                <a:lnSpc>
                  <a:spcPct val="106030"/>
                </a:lnSpc>
                <a:spcBef>
                  <a:spcPts val="1500"/>
                </a:spcBef>
                <a:spcAft>
                  <a:spcPts val="0"/>
                </a:spcAft>
                <a:buNone/>
              </a:pPr>
              <a:r>
                <a:rPr lang="en-US" sz="3018">
                  <a:solidFill>
                    <a:schemeClr val="dk1"/>
                  </a:solidFill>
                  <a:latin typeface="Times New Roman"/>
                  <a:ea typeface="Times New Roman"/>
                  <a:cs typeface="Times New Roman"/>
                  <a:sym typeface="Times New Roman"/>
                </a:rPr>
                <a:t>2</a:t>
              </a:r>
              <a:r>
                <a:rPr lang="en-US" sz="2012">
                  <a:solidFill>
                    <a:schemeClr val="dk1"/>
                  </a:solidFill>
                  <a:latin typeface="Times New Roman"/>
                  <a:ea typeface="Times New Roman"/>
                  <a:cs typeface="Times New Roman"/>
                  <a:sym typeface="Times New Roman"/>
                </a:rPr>
                <a:t>nd</a:t>
              </a:r>
              <a:r>
                <a:rPr lang="en-US" sz="3018">
                  <a:solidFill>
                    <a:schemeClr val="dk1"/>
                  </a:solidFill>
                  <a:latin typeface="Times New Roman"/>
                  <a:ea typeface="Times New Roman"/>
                  <a:cs typeface="Times New Roman"/>
                  <a:sym typeface="Times New Roman"/>
                </a:rPr>
                <a:t>Level - Loop v/s Lines repeated</a:t>
              </a:r>
              <a:endParaRPr/>
            </a:p>
            <a:p>
              <a:pPr indent="0" lvl="0" marL="0" marR="0" rtl="0" algn="l">
                <a:lnSpc>
                  <a:spcPct val="106030"/>
                </a:lnSpc>
                <a:spcBef>
                  <a:spcPts val="1500"/>
                </a:spcBef>
                <a:spcAft>
                  <a:spcPts val="0"/>
                </a:spcAft>
                <a:buNone/>
              </a:pPr>
              <a:r>
                <a:t/>
              </a:r>
              <a:endParaRPr sz="3018">
                <a:solidFill>
                  <a:schemeClr val="dk1"/>
                </a:solidFill>
                <a:latin typeface="Times New Roman"/>
                <a:ea typeface="Times New Roman"/>
                <a:cs typeface="Times New Roman"/>
                <a:sym typeface="Times New Roman"/>
              </a:endParaRPr>
            </a:p>
          </p:txBody>
        </p:sp>
        <p:sp>
          <p:nvSpPr>
            <p:cNvPr id="1807" name="Google Shape;1807;p103"/>
            <p:cNvSpPr txBox="1"/>
            <p:nvPr/>
          </p:nvSpPr>
          <p:spPr>
            <a:xfrm>
              <a:off x="6807200" y="3581400"/>
              <a:ext cx="2926557" cy="1879600"/>
            </a:xfrm>
            <a:prstGeom prst="rect">
              <a:avLst/>
            </a:prstGeom>
            <a:noFill/>
            <a:ln>
              <a:noFill/>
            </a:ln>
          </p:spPr>
          <p:txBody>
            <a:bodyPr anchorCtr="0" anchor="t" bIns="0" lIns="0" spcFirstLastPara="1" rIns="0" wrap="square" tIns="0">
              <a:noAutofit/>
            </a:bodyPr>
            <a:lstStyle/>
            <a:p>
              <a:pPr indent="0" lvl="0" marL="0" marR="0" rtl="0" algn="l">
                <a:lnSpc>
                  <a:spcPct val="98245"/>
                </a:lnSpc>
                <a:spcBef>
                  <a:spcPts val="0"/>
                </a:spcBef>
                <a:spcAft>
                  <a:spcPts val="0"/>
                </a:spcAft>
                <a:buNone/>
              </a:pPr>
              <a:r>
                <a:rPr lang="en-US" sz="1425">
                  <a:solidFill>
                    <a:schemeClr val="dk1"/>
                  </a:solidFill>
                  <a:latin typeface="Times New Roman"/>
                  <a:ea typeface="Times New Roman"/>
                  <a:cs typeface="Times New Roman"/>
                  <a:sym typeface="Times New Roman"/>
                </a:rPr>
                <a:t>stack.</a:t>
              </a:r>
              <a:r>
                <a:rPr lang="en-US" sz="1425">
                  <a:solidFill>
                    <a:srgbClr val="006633"/>
                  </a:solidFill>
                  <a:latin typeface="Times New Roman"/>
                  <a:ea typeface="Times New Roman"/>
                  <a:cs typeface="Times New Roman"/>
                  <a:sym typeface="Times New Roman"/>
                </a:rPr>
                <a:t>push</a:t>
              </a:r>
              <a:r>
                <a:rPr lang="en-US" sz="1425">
                  <a:solidFill>
                    <a:srgbClr val="009900"/>
                  </a:solidFill>
                  <a:latin typeface="Times New Roman"/>
                  <a:ea typeface="Times New Roman"/>
                  <a:cs typeface="Times New Roman"/>
                  <a:sym typeface="Times New Roman"/>
                </a:rPr>
                <a:t>(</a:t>
              </a:r>
              <a:r>
                <a:rPr lang="en-US" sz="1425">
                  <a:solidFill>
                    <a:srgbClr val="CC66CC"/>
                  </a:solidFill>
                  <a:latin typeface="Times New Roman"/>
                  <a:ea typeface="Times New Roman"/>
                  <a:cs typeface="Times New Roman"/>
                  <a:sym typeface="Times New Roman"/>
                </a:rPr>
                <a:t>1</a:t>
              </a:r>
              <a:r>
                <a:rPr lang="en-US" sz="1425">
                  <a:solidFill>
                    <a:srgbClr val="009900"/>
                  </a:solidFill>
                  <a:latin typeface="Times New Roman"/>
                  <a:ea typeface="Times New Roman"/>
                  <a:cs typeface="Times New Roman"/>
                  <a:sym typeface="Times New Roman"/>
                </a:rPr>
                <a:t>)</a:t>
              </a:r>
              <a:r>
                <a:rPr lang="en-US" sz="1425">
                  <a:solidFill>
                    <a:srgbClr val="339933"/>
                  </a:solidFill>
                  <a:latin typeface="Times New Roman"/>
                  <a:ea typeface="Times New Roman"/>
                  <a:cs typeface="Times New Roman"/>
                  <a:sym typeface="Times New Roman"/>
                </a:rPr>
                <a:t>; </a:t>
              </a:r>
              <a:r>
                <a:rPr lang="en-US" sz="1425">
                  <a:solidFill>
                    <a:schemeClr val="dk1"/>
                  </a:solidFill>
                  <a:latin typeface="Times New Roman"/>
                  <a:ea typeface="Times New Roman"/>
                  <a:cs typeface="Times New Roman"/>
                  <a:sym typeface="Times New Roman"/>
                </a:rPr>
                <a:t>stack.</a:t>
              </a:r>
              <a:r>
                <a:rPr lang="en-US" sz="1425">
                  <a:solidFill>
                    <a:srgbClr val="006633"/>
                  </a:solidFill>
                  <a:latin typeface="Times New Roman"/>
                  <a:ea typeface="Times New Roman"/>
                  <a:cs typeface="Times New Roman"/>
                  <a:sym typeface="Times New Roman"/>
                </a:rPr>
                <a:t>push</a:t>
              </a:r>
              <a:r>
                <a:rPr lang="en-US" sz="1425">
                  <a:solidFill>
                    <a:srgbClr val="009900"/>
                  </a:solidFill>
                  <a:latin typeface="Times New Roman"/>
                  <a:ea typeface="Times New Roman"/>
                  <a:cs typeface="Times New Roman"/>
                  <a:sym typeface="Times New Roman"/>
                </a:rPr>
                <a:t>(</a:t>
              </a:r>
              <a:r>
                <a:rPr lang="en-US" sz="1425">
                  <a:solidFill>
                    <a:srgbClr val="CC66CC"/>
                  </a:solidFill>
                  <a:latin typeface="Times New Roman"/>
                  <a:ea typeface="Times New Roman"/>
                  <a:cs typeface="Times New Roman"/>
                  <a:sym typeface="Times New Roman"/>
                </a:rPr>
                <a:t>3</a:t>
              </a:r>
              <a:r>
                <a:rPr lang="en-US" sz="1425">
                  <a:solidFill>
                    <a:srgbClr val="009900"/>
                  </a:solidFill>
                  <a:latin typeface="Times New Roman"/>
                  <a:ea typeface="Times New Roman"/>
                  <a:cs typeface="Times New Roman"/>
                  <a:sym typeface="Times New Roman"/>
                </a:rPr>
                <a:t>)</a:t>
              </a:r>
              <a:r>
                <a:rPr lang="en-US" sz="1425">
                  <a:solidFill>
                    <a:srgbClr val="339933"/>
                  </a:solidFill>
                  <a:latin typeface="Times New Roman"/>
                  <a:ea typeface="Times New Roman"/>
                  <a:cs typeface="Times New Roman"/>
                  <a:sym typeface="Times New Roman"/>
                </a:rPr>
                <a:t>; </a:t>
              </a:r>
              <a:r>
                <a:rPr lang="en-US" sz="1425">
                  <a:solidFill>
                    <a:schemeClr val="dk1"/>
                  </a:solidFill>
                  <a:latin typeface="Times New Roman"/>
                  <a:ea typeface="Times New Roman"/>
                  <a:cs typeface="Times New Roman"/>
                  <a:sym typeface="Times New Roman"/>
                </a:rPr>
                <a:t>stack.</a:t>
              </a:r>
              <a:r>
                <a:rPr lang="en-US" sz="1425">
                  <a:solidFill>
                    <a:srgbClr val="006633"/>
                  </a:solidFill>
                  <a:latin typeface="Times New Roman"/>
                  <a:ea typeface="Times New Roman"/>
                  <a:cs typeface="Times New Roman"/>
                  <a:sym typeface="Times New Roman"/>
                </a:rPr>
                <a:t>push</a:t>
              </a:r>
              <a:r>
                <a:rPr lang="en-US" sz="1425">
                  <a:solidFill>
                    <a:srgbClr val="009900"/>
                  </a:solidFill>
                  <a:latin typeface="Times New Roman"/>
                  <a:ea typeface="Times New Roman"/>
                  <a:cs typeface="Times New Roman"/>
                  <a:sym typeface="Times New Roman"/>
                </a:rPr>
                <a:t>(</a:t>
              </a:r>
              <a:r>
                <a:rPr lang="en-US" sz="1425">
                  <a:solidFill>
                    <a:srgbClr val="CC66CC"/>
                  </a:solidFill>
                  <a:latin typeface="Times New Roman"/>
                  <a:ea typeface="Times New Roman"/>
                  <a:cs typeface="Times New Roman"/>
                  <a:sym typeface="Times New Roman"/>
                </a:rPr>
                <a:t>5</a:t>
              </a:r>
              <a:r>
                <a:rPr lang="en-US" sz="1425">
                  <a:solidFill>
                    <a:srgbClr val="009900"/>
                  </a:solidFill>
                  <a:latin typeface="Times New Roman"/>
                  <a:ea typeface="Times New Roman"/>
                  <a:cs typeface="Times New Roman"/>
                  <a:sym typeface="Times New Roman"/>
                </a:rPr>
                <a:t>)</a:t>
              </a:r>
              <a:r>
                <a:rPr lang="en-US" sz="1425">
                  <a:solidFill>
                    <a:srgbClr val="339933"/>
                  </a:solidFill>
                  <a:latin typeface="Times New Roman"/>
                  <a:ea typeface="Times New Roman"/>
                  <a:cs typeface="Times New Roman"/>
                  <a:sym typeface="Times New Roman"/>
                </a:rPr>
                <a:t>; </a:t>
              </a:r>
              <a:r>
                <a:rPr lang="en-US" sz="1425">
                  <a:solidFill>
                    <a:schemeClr val="dk1"/>
                  </a:solidFill>
                  <a:latin typeface="Times New Roman"/>
                  <a:ea typeface="Times New Roman"/>
                  <a:cs typeface="Times New Roman"/>
                  <a:sym typeface="Times New Roman"/>
                </a:rPr>
                <a:t>stack.</a:t>
              </a:r>
              <a:r>
                <a:rPr lang="en-US" sz="1425">
                  <a:solidFill>
                    <a:srgbClr val="006633"/>
                  </a:solidFill>
                  <a:latin typeface="Times New Roman"/>
                  <a:ea typeface="Times New Roman"/>
                  <a:cs typeface="Times New Roman"/>
                  <a:sym typeface="Times New Roman"/>
                </a:rPr>
                <a:t>push</a:t>
              </a:r>
              <a:r>
                <a:rPr lang="en-US" sz="1425">
                  <a:solidFill>
                    <a:srgbClr val="009900"/>
                  </a:solidFill>
                  <a:latin typeface="Times New Roman"/>
                  <a:ea typeface="Times New Roman"/>
                  <a:cs typeface="Times New Roman"/>
                  <a:sym typeface="Times New Roman"/>
                </a:rPr>
                <a:t>(</a:t>
              </a:r>
              <a:r>
                <a:rPr lang="en-US" sz="1425">
                  <a:solidFill>
                    <a:srgbClr val="CC66CC"/>
                  </a:solidFill>
                  <a:latin typeface="Times New Roman"/>
                  <a:ea typeface="Times New Roman"/>
                  <a:cs typeface="Times New Roman"/>
                  <a:sym typeface="Times New Roman"/>
                </a:rPr>
                <a:t>10</a:t>
              </a:r>
              <a:r>
                <a:rPr lang="en-US" sz="1425">
                  <a:solidFill>
                    <a:srgbClr val="009900"/>
                  </a:solidFill>
                  <a:latin typeface="Times New Roman"/>
                  <a:ea typeface="Times New Roman"/>
                  <a:cs typeface="Times New Roman"/>
                  <a:sym typeface="Times New Roman"/>
                </a:rPr>
                <a:t>)</a:t>
              </a:r>
              <a:r>
                <a:rPr lang="en-US" sz="1425">
                  <a:solidFill>
                    <a:srgbClr val="339933"/>
                  </a:solidFill>
                  <a:latin typeface="Times New Roman"/>
                  <a:ea typeface="Times New Roman"/>
                  <a:cs typeface="Times New Roman"/>
                  <a:sym typeface="Times New Roman"/>
                </a:rPr>
                <a:t>; </a:t>
              </a:r>
              <a:r>
                <a:rPr lang="en-US" sz="1425">
                  <a:solidFill>
                    <a:schemeClr val="dk1"/>
                  </a:solidFill>
                  <a:latin typeface="Times New Roman"/>
                  <a:ea typeface="Times New Roman"/>
                  <a:cs typeface="Times New Roman"/>
                  <a:sym typeface="Times New Roman"/>
                </a:rPr>
                <a:t>stack.</a:t>
              </a:r>
              <a:r>
                <a:rPr lang="en-US" sz="1425">
                  <a:solidFill>
                    <a:srgbClr val="006633"/>
                  </a:solidFill>
                  <a:latin typeface="Times New Roman"/>
                  <a:ea typeface="Times New Roman"/>
                  <a:cs typeface="Times New Roman"/>
                  <a:sym typeface="Times New Roman"/>
                </a:rPr>
                <a:t>push</a:t>
              </a:r>
              <a:r>
                <a:rPr lang="en-US" sz="1425">
                  <a:solidFill>
                    <a:srgbClr val="009900"/>
                  </a:solidFill>
                  <a:latin typeface="Times New Roman"/>
                  <a:ea typeface="Times New Roman"/>
                  <a:cs typeface="Times New Roman"/>
                  <a:sym typeface="Times New Roman"/>
                </a:rPr>
                <a:t>(</a:t>
              </a:r>
              <a:r>
                <a:rPr lang="en-US" sz="1425">
                  <a:solidFill>
                    <a:srgbClr val="CC66CC"/>
                  </a:solidFill>
                  <a:latin typeface="Times New Roman"/>
                  <a:ea typeface="Times New Roman"/>
                  <a:cs typeface="Times New Roman"/>
                  <a:sym typeface="Times New Roman"/>
                </a:rPr>
                <a:t>15</a:t>
              </a:r>
              <a:r>
                <a:rPr lang="en-US" sz="1425">
                  <a:solidFill>
                    <a:srgbClr val="009900"/>
                  </a:solidFill>
                  <a:latin typeface="Times New Roman"/>
                  <a:ea typeface="Times New Roman"/>
                  <a:cs typeface="Times New Roman"/>
                  <a:sym typeface="Times New Roman"/>
                </a:rPr>
                <a:t>)</a:t>
              </a:r>
              <a:r>
                <a:rPr lang="en-US" sz="1425">
                  <a:solidFill>
                    <a:srgbClr val="339933"/>
                  </a:solidFill>
                  <a:latin typeface="Times New Roman"/>
                  <a:ea typeface="Times New Roman"/>
                  <a:cs typeface="Times New Roman"/>
                  <a:sym typeface="Times New Roman"/>
                </a:rPr>
                <a:t>;</a:t>
              </a:r>
              <a:endParaRPr/>
            </a:p>
            <a:p>
              <a:pPr indent="0" lvl="0" marL="0" marR="0" rtl="0" algn="l">
                <a:lnSpc>
                  <a:spcPct val="100000"/>
                </a:lnSpc>
                <a:spcBef>
                  <a:spcPts val="2100"/>
                </a:spcBef>
                <a:spcAft>
                  <a:spcPts val="0"/>
                </a:spcAft>
                <a:buNone/>
              </a:pPr>
              <a:r>
                <a:rPr lang="en-US" sz="1200">
                  <a:solidFill>
                    <a:schemeClr val="dk1"/>
                  </a:solidFill>
                  <a:latin typeface="Times New Roman"/>
                  <a:ea typeface="Times New Roman"/>
                  <a:cs typeface="Times New Roman"/>
                  <a:sym typeface="Times New Roman"/>
                </a:rPr>
                <a:t>v/s </a:t>
              </a:r>
              <a:endParaRPr/>
            </a:p>
            <a:p>
              <a:pPr indent="0" lvl="0" marL="0" marR="0" rtl="0" algn="l">
                <a:lnSpc>
                  <a:spcPct val="98245"/>
                </a:lnSpc>
                <a:spcBef>
                  <a:spcPts val="1100"/>
                </a:spcBef>
                <a:spcAft>
                  <a:spcPts val="0"/>
                </a:spcAft>
                <a:buNone/>
              </a:pPr>
              <a:r>
                <a:rPr b="1" lang="en-US" sz="1200">
                  <a:solidFill>
                    <a:schemeClr val="dk1"/>
                  </a:solidFill>
                  <a:latin typeface="Times New Roman"/>
                  <a:ea typeface="Times New Roman"/>
                  <a:cs typeface="Times New Roman"/>
                  <a:sym typeface="Times New Roman"/>
                </a:rPr>
                <a:t>for</a:t>
              </a:r>
              <a:r>
                <a:rPr lang="en-US" sz="1425">
                  <a:solidFill>
                    <a:srgbClr val="009900"/>
                  </a:solidFill>
                  <a:latin typeface="Times New Roman"/>
                  <a:ea typeface="Times New Roman"/>
                  <a:cs typeface="Times New Roman"/>
                  <a:sym typeface="Times New Roman"/>
                </a:rPr>
                <a:t>(</a:t>
              </a:r>
              <a:r>
                <a:rPr b="1" lang="en-US" sz="1200">
                  <a:solidFill>
                    <a:srgbClr val="000066"/>
                  </a:solidFill>
                  <a:latin typeface="Times New Roman"/>
                  <a:ea typeface="Times New Roman"/>
                  <a:cs typeface="Times New Roman"/>
                  <a:sym typeface="Times New Roman"/>
                </a:rPr>
                <a:t>int</a:t>
              </a:r>
              <a:r>
                <a:rPr lang="en-US" sz="1425">
                  <a:solidFill>
                    <a:schemeClr val="dk1"/>
                  </a:solidFill>
                  <a:latin typeface="Times New Roman"/>
                  <a:ea typeface="Times New Roman"/>
                  <a:cs typeface="Times New Roman"/>
                  <a:sym typeface="Times New Roman"/>
                </a:rPr>
                <a:t> i </a:t>
              </a:r>
              <a:r>
                <a:rPr lang="en-US" sz="1425">
                  <a:solidFill>
                    <a:srgbClr val="339933"/>
                  </a:solidFill>
                  <a:latin typeface="Times New Roman"/>
                  <a:ea typeface="Times New Roman"/>
                  <a:cs typeface="Times New Roman"/>
                  <a:sym typeface="Times New Roman"/>
                </a:rPr>
                <a:t>:</a:t>
              </a:r>
              <a:r>
                <a:rPr lang="en-US" sz="1425">
                  <a:solidFill>
                    <a:schemeClr val="dk1"/>
                  </a:solidFill>
                  <a:latin typeface="Times New Roman"/>
                  <a:ea typeface="Times New Roman"/>
                  <a:cs typeface="Times New Roman"/>
                  <a:sym typeface="Times New Roman"/>
                </a:rPr>
                <a:t> asList</a:t>
              </a:r>
              <a:r>
                <a:rPr lang="en-US" sz="1425">
                  <a:solidFill>
                    <a:srgbClr val="009900"/>
                  </a:solidFill>
                  <a:latin typeface="Times New Roman"/>
                  <a:ea typeface="Times New Roman"/>
                  <a:cs typeface="Times New Roman"/>
                  <a:sym typeface="Times New Roman"/>
                </a:rPr>
                <a:t>(</a:t>
              </a:r>
              <a:r>
                <a:rPr lang="en-US" sz="1425">
                  <a:solidFill>
                    <a:srgbClr val="CC66CC"/>
                  </a:solidFill>
                  <a:latin typeface="Times New Roman"/>
                  <a:ea typeface="Times New Roman"/>
                  <a:cs typeface="Times New Roman"/>
                  <a:sym typeface="Times New Roman"/>
                </a:rPr>
                <a:t>1</a:t>
              </a:r>
              <a:r>
                <a:rPr lang="en-US" sz="1425">
                  <a:solidFill>
                    <a:schemeClr val="dk1"/>
                  </a:solidFill>
                  <a:latin typeface="Times New Roman"/>
                  <a:ea typeface="Times New Roman"/>
                  <a:cs typeface="Times New Roman"/>
                  <a:sym typeface="Times New Roman"/>
                </a:rPr>
                <a:t>,</a:t>
              </a:r>
              <a:r>
                <a:rPr lang="en-US" sz="1425">
                  <a:solidFill>
                    <a:srgbClr val="CC66CC"/>
                  </a:solidFill>
                  <a:latin typeface="Times New Roman"/>
                  <a:ea typeface="Times New Roman"/>
                  <a:cs typeface="Times New Roman"/>
                  <a:sym typeface="Times New Roman"/>
                </a:rPr>
                <a:t>3</a:t>
              </a:r>
              <a:r>
                <a:rPr lang="en-US" sz="1425">
                  <a:solidFill>
                    <a:schemeClr val="dk1"/>
                  </a:solidFill>
                  <a:latin typeface="Times New Roman"/>
                  <a:ea typeface="Times New Roman"/>
                  <a:cs typeface="Times New Roman"/>
                  <a:sym typeface="Times New Roman"/>
                </a:rPr>
                <a:t>,</a:t>
              </a:r>
              <a:r>
                <a:rPr lang="en-US" sz="1425">
                  <a:solidFill>
                    <a:srgbClr val="CC66CC"/>
                  </a:solidFill>
                  <a:latin typeface="Times New Roman"/>
                  <a:ea typeface="Times New Roman"/>
                  <a:cs typeface="Times New Roman"/>
                  <a:sym typeface="Times New Roman"/>
                </a:rPr>
                <a:t>5</a:t>
              </a:r>
              <a:r>
                <a:rPr lang="en-US" sz="1425">
                  <a:solidFill>
                    <a:schemeClr val="dk1"/>
                  </a:solidFill>
                  <a:latin typeface="Times New Roman"/>
                  <a:ea typeface="Times New Roman"/>
                  <a:cs typeface="Times New Roman"/>
                  <a:sym typeface="Times New Roman"/>
                </a:rPr>
                <a:t>,</a:t>
              </a:r>
              <a:r>
                <a:rPr lang="en-US" sz="1425">
                  <a:solidFill>
                    <a:srgbClr val="CC66CC"/>
                  </a:solidFill>
                  <a:latin typeface="Times New Roman"/>
                  <a:ea typeface="Times New Roman"/>
                  <a:cs typeface="Times New Roman"/>
                  <a:sym typeface="Times New Roman"/>
                </a:rPr>
                <a:t>10</a:t>
              </a:r>
              <a:r>
                <a:rPr lang="en-US" sz="1425">
                  <a:solidFill>
                    <a:schemeClr val="dk1"/>
                  </a:solidFill>
                  <a:latin typeface="Times New Roman"/>
                  <a:ea typeface="Times New Roman"/>
                  <a:cs typeface="Times New Roman"/>
                  <a:sym typeface="Times New Roman"/>
                </a:rPr>
                <a:t>,</a:t>
              </a:r>
              <a:r>
                <a:rPr lang="en-US" sz="1425">
                  <a:solidFill>
                    <a:srgbClr val="CC66CC"/>
                  </a:solidFill>
                  <a:latin typeface="Times New Roman"/>
                  <a:ea typeface="Times New Roman"/>
                  <a:cs typeface="Times New Roman"/>
                  <a:sym typeface="Times New Roman"/>
                </a:rPr>
                <a:t>15</a:t>
              </a:r>
              <a:r>
                <a:rPr lang="en-US" sz="1425">
                  <a:solidFill>
                    <a:srgbClr val="009900"/>
                  </a:solidFill>
                  <a:latin typeface="Times New Roman"/>
                  <a:ea typeface="Times New Roman"/>
                  <a:cs typeface="Times New Roman"/>
                  <a:sym typeface="Times New Roman"/>
                </a:rPr>
                <a:t>)) </a:t>
              </a:r>
              <a:r>
                <a:rPr lang="en-US" sz="1425">
                  <a:solidFill>
                    <a:schemeClr val="dk1"/>
                  </a:solidFill>
                  <a:latin typeface="Times New Roman"/>
                  <a:ea typeface="Times New Roman"/>
                  <a:cs typeface="Times New Roman"/>
                  <a:sym typeface="Times New Roman"/>
                </a:rPr>
                <a:t>   stack.</a:t>
              </a:r>
              <a:r>
                <a:rPr lang="en-US" sz="1425">
                  <a:solidFill>
                    <a:srgbClr val="006633"/>
                  </a:solidFill>
                  <a:latin typeface="Times New Roman"/>
                  <a:ea typeface="Times New Roman"/>
                  <a:cs typeface="Times New Roman"/>
                  <a:sym typeface="Times New Roman"/>
                </a:rPr>
                <a:t>push</a:t>
              </a:r>
              <a:r>
                <a:rPr lang="en-US" sz="1425">
                  <a:solidFill>
                    <a:srgbClr val="009900"/>
                  </a:solidFill>
                  <a:latin typeface="Times New Roman"/>
                  <a:ea typeface="Times New Roman"/>
                  <a:cs typeface="Times New Roman"/>
                  <a:sym typeface="Times New Roman"/>
                </a:rPr>
                <a:t>(</a:t>
              </a:r>
              <a:r>
                <a:rPr lang="en-US" sz="1425">
                  <a:solidFill>
                    <a:schemeClr val="dk1"/>
                  </a:solidFill>
                  <a:latin typeface="Times New Roman"/>
                  <a:ea typeface="Times New Roman"/>
                  <a:cs typeface="Times New Roman"/>
                  <a:sym typeface="Times New Roman"/>
                </a:rPr>
                <a:t>i</a:t>
              </a:r>
              <a:r>
                <a:rPr lang="en-US" sz="1425">
                  <a:solidFill>
                    <a:srgbClr val="009900"/>
                  </a:solidFill>
                  <a:latin typeface="Times New Roman"/>
                  <a:ea typeface="Times New Roman"/>
                  <a:cs typeface="Times New Roman"/>
                  <a:sym typeface="Times New Roman"/>
                </a:rPr>
                <a:t>)</a:t>
              </a:r>
              <a:r>
                <a:rPr lang="en-US" sz="1425">
                  <a:solidFill>
                    <a:srgbClr val="339933"/>
                  </a:solidFill>
                  <a:latin typeface="Times New Roman"/>
                  <a:ea typeface="Times New Roman"/>
                  <a:cs typeface="Times New Roman"/>
                  <a:sym typeface="Times New Roman"/>
                </a:rPr>
                <a:t>; </a:t>
              </a:r>
              <a:endParaRPr/>
            </a:p>
          </p:txBody>
        </p:sp>
        <p:sp>
          <p:nvSpPr>
            <p:cNvPr id="1808" name="Google Shape;1808;p103"/>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1809" name="Google Shape;1809;p103"/>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129 </a:t>
              </a:r>
              <a:endParaRPr/>
            </a:p>
          </p:txBody>
        </p:sp>
        <p:sp>
          <p:nvSpPr>
            <p:cNvPr id="1810" name="Google Shape;1810;p103"/>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4" name="Shape 1814"/>
        <p:cNvGrpSpPr/>
        <p:nvPr/>
      </p:nvGrpSpPr>
      <p:grpSpPr>
        <a:xfrm>
          <a:off x="0" y="0"/>
          <a:ext cx="0" cy="0"/>
          <a:chOff x="0" y="0"/>
          <a:chExt cx="0" cy="0"/>
        </a:xfrm>
      </p:grpSpPr>
      <p:pic>
        <p:nvPicPr>
          <p:cNvPr id="1815" name="Google Shape;1815;p104"/>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1816" name="Google Shape;1816;p104"/>
          <p:cNvGrpSpPr/>
          <p:nvPr/>
        </p:nvGrpSpPr>
        <p:grpSpPr>
          <a:xfrm>
            <a:off x="0" y="0"/>
            <a:ext cx="10253202" cy="7785100"/>
            <a:chOff x="0" y="0"/>
            <a:chExt cx="10253202" cy="7785100"/>
          </a:xfrm>
        </p:grpSpPr>
        <p:cxnSp>
          <p:nvCxnSpPr>
            <p:cNvPr id="1817" name="Google Shape;1817;p104"/>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1818" name="Google Shape;1818;p104"/>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819" name="Google Shape;1819;p104"/>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820" name="Google Shape;1820;p104"/>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821" name="Google Shape;1821;p104"/>
            <p:cNvSpPr txBox="1"/>
            <p:nvPr/>
          </p:nvSpPr>
          <p:spPr>
            <a:xfrm>
              <a:off x="2904622" y="889000"/>
              <a:ext cx="4760341"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Data Duplication </a:t>
              </a:r>
              <a:endParaRPr/>
            </a:p>
          </p:txBody>
        </p:sp>
        <p:sp>
          <p:nvSpPr>
            <p:cNvPr id="1822" name="Google Shape;1822;p104"/>
            <p:cNvSpPr txBox="1"/>
            <p:nvPr/>
          </p:nvSpPr>
          <p:spPr>
            <a:xfrm>
              <a:off x="749300" y="3911600"/>
              <a:ext cx="7818567" cy="3613150"/>
            </a:xfrm>
            <a:prstGeom prst="rect">
              <a:avLst/>
            </a:prstGeom>
            <a:noFill/>
            <a:ln>
              <a:noFill/>
            </a:ln>
          </p:spPr>
          <p:txBody>
            <a:bodyPr anchorCtr="0" anchor="t" bIns="0" lIns="0" spcFirstLastPara="1" rIns="0" wrap="square" tIns="0">
              <a:noAutofit/>
            </a:bodyPr>
            <a:lstStyle/>
            <a:p>
              <a:pPr indent="0" lvl="0" marL="0" marR="0" rtl="0" algn="l">
                <a:lnSpc>
                  <a:spcPct val="119284"/>
                </a:lnSpc>
                <a:spcBef>
                  <a:spcPts val="0"/>
                </a:spcBef>
                <a:spcAft>
                  <a:spcPts val="0"/>
                </a:spcAft>
                <a:buNone/>
              </a:pPr>
              <a:r>
                <a:rPr lang="en-US" sz="3018">
                  <a:solidFill>
                    <a:schemeClr val="dk1"/>
                  </a:solidFill>
                  <a:latin typeface="Times New Roman"/>
                  <a:ea typeface="Times New Roman"/>
                  <a:cs typeface="Times New Roman"/>
                  <a:sym typeface="Times New Roman"/>
                </a:rPr>
                <a:t>Some constant declared in 2 classes (test and  production)</a:t>
              </a:r>
              <a:endParaRPr/>
            </a:p>
            <a:p>
              <a:pPr indent="2032000" lvl="0" marL="0" marR="0" rtl="0" algn="l">
                <a:lnSpc>
                  <a:spcPct val="96685"/>
                </a:lnSpc>
                <a:spcBef>
                  <a:spcPts val="1520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1823" name="Google Shape;1823;p104"/>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130 </a:t>
              </a:r>
              <a:endParaRPr/>
            </a:p>
          </p:txBody>
        </p:sp>
        <p:sp>
          <p:nvSpPr>
            <p:cNvPr id="1824" name="Google Shape;1824;p104"/>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8" name="Shape 1828"/>
        <p:cNvGrpSpPr/>
        <p:nvPr/>
      </p:nvGrpSpPr>
      <p:grpSpPr>
        <a:xfrm>
          <a:off x="0" y="0"/>
          <a:ext cx="0" cy="0"/>
          <a:chOff x="0" y="0"/>
          <a:chExt cx="0" cy="0"/>
        </a:xfrm>
      </p:grpSpPr>
      <p:pic>
        <p:nvPicPr>
          <p:cNvPr id="1829" name="Google Shape;1829;p105"/>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1830" name="Google Shape;1830;p105"/>
          <p:cNvGrpSpPr/>
          <p:nvPr/>
        </p:nvGrpSpPr>
        <p:grpSpPr>
          <a:xfrm>
            <a:off x="0" y="0"/>
            <a:ext cx="10253202" cy="7785100"/>
            <a:chOff x="0" y="0"/>
            <a:chExt cx="10253202" cy="7785100"/>
          </a:xfrm>
        </p:grpSpPr>
        <p:cxnSp>
          <p:nvCxnSpPr>
            <p:cNvPr id="1831" name="Google Shape;1831;p105"/>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1832" name="Google Shape;1832;p105"/>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833" name="Google Shape;1833;p105"/>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834" name="Google Shape;1834;p105"/>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835" name="Google Shape;1835;p105"/>
            <p:cNvSpPr txBox="1"/>
            <p:nvPr/>
          </p:nvSpPr>
          <p:spPr>
            <a:xfrm>
              <a:off x="2041264" y="889000"/>
              <a:ext cx="6487033"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Conceptual Duplication </a:t>
              </a:r>
              <a:endParaRPr/>
            </a:p>
          </p:txBody>
        </p:sp>
        <p:sp>
          <p:nvSpPr>
            <p:cNvPr id="1836" name="Google Shape;1836;p105"/>
            <p:cNvSpPr txBox="1"/>
            <p:nvPr/>
          </p:nvSpPr>
          <p:spPr>
            <a:xfrm>
              <a:off x="749300" y="4140200"/>
              <a:ext cx="9236699" cy="3384550"/>
            </a:xfrm>
            <a:prstGeom prst="rect">
              <a:avLst/>
            </a:prstGeom>
            <a:noFill/>
            <a:ln>
              <a:noFill/>
            </a:ln>
          </p:spPr>
          <p:txBody>
            <a:bodyPr anchorCtr="0" anchor="t" bIns="0" lIns="0" spcFirstLastPara="1" rIns="0" wrap="square" tIns="0">
              <a:noAutofit/>
            </a:bodyPr>
            <a:lstStyle/>
            <a:p>
              <a:pPr indent="0" lvl="0" marL="0" marR="0" rtl="0" algn="l">
                <a:lnSpc>
                  <a:spcPct val="106030"/>
                </a:lnSpc>
                <a:spcBef>
                  <a:spcPts val="0"/>
                </a:spcBef>
                <a:spcAft>
                  <a:spcPts val="0"/>
                </a:spcAft>
                <a:buNone/>
              </a:pPr>
              <a:r>
                <a:rPr lang="en-US" sz="3018">
                  <a:solidFill>
                    <a:schemeClr val="dk1"/>
                  </a:solidFill>
                  <a:latin typeface="Times New Roman"/>
                  <a:ea typeface="Times New Roman"/>
                  <a:cs typeface="Times New Roman"/>
                  <a:sym typeface="Times New Roman"/>
                </a:rPr>
                <a:t>2 Algorithm to Sort elements (Bubble sort and Quick sort)</a:t>
              </a:r>
              <a:endParaRPr/>
            </a:p>
            <a:p>
              <a:pPr indent="2032000" lvl="0" marL="0" marR="0" rtl="0" algn="l">
                <a:lnSpc>
                  <a:spcPct val="96685"/>
                </a:lnSpc>
                <a:spcBef>
                  <a:spcPts val="1650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1837" name="Google Shape;1837;p105"/>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132 </a:t>
              </a:r>
              <a:endParaRPr/>
            </a:p>
          </p:txBody>
        </p:sp>
        <p:sp>
          <p:nvSpPr>
            <p:cNvPr id="1838" name="Google Shape;1838;p105"/>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2" name="Shape 1842"/>
        <p:cNvGrpSpPr/>
        <p:nvPr/>
      </p:nvGrpSpPr>
      <p:grpSpPr>
        <a:xfrm>
          <a:off x="0" y="0"/>
          <a:ext cx="0" cy="0"/>
          <a:chOff x="0" y="0"/>
          <a:chExt cx="0" cy="0"/>
        </a:xfrm>
      </p:grpSpPr>
      <p:pic>
        <p:nvPicPr>
          <p:cNvPr id="1843" name="Google Shape;1843;p106"/>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1844" name="Google Shape;1844;p106"/>
          <p:cNvGrpSpPr/>
          <p:nvPr/>
        </p:nvGrpSpPr>
        <p:grpSpPr>
          <a:xfrm>
            <a:off x="0" y="0"/>
            <a:ext cx="10253202" cy="7785100"/>
            <a:chOff x="0" y="0"/>
            <a:chExt cx="10253202" cy="7785100"/>
          </a:xfrm>
        </p:grpSpPr>
        <p:cxnSp>
          <p:nvCxnSpPr>
            <p:cNvPr id="1845" name="Google Shape;1845;p106"/>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1846" name="Google Shape;1846;p106"/>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847" name="Google Shape;1847;p106"/>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848" name="Google Shape;1848;p106"/>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849" name="Google Shape;1849;p106"/>
            <p:cNvSpPr txBox="1"/>
            <p:nvPr/>
          </p:nvSpPr>
          <p:spPr>
            <a:xfrm>
              <a:off x="1676170" y="889000"/>
              <a:ext cx="7217156"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Logical Steps - Duplication </a:t>
              </a:r>
              <a:endParaRPr/>
            </a:p>
          </p:txBody>
        </p:sp>
        <p:sp>
          <p:nvSpPr>
            <p:cNvPr id="1850" name="Google Shape;1850;p106"/>
            <p:cNvSpPr txBox="1"/>
            <p:nvPr/>
          </p:nvSpPr>
          <p:spPr>
            <a:xfrm>
              <a:off x="749300" y="3581400"/>
              <a:ext cx="8521760" cy="3943350"/>
            </a:xfrm>
            <a:prstGeom prst="rect">
              <a:avLst/>
            </a:prstGeom>
            <a:noFill/>
            <a:ln>
              <a:noFill/>
            </a:ln>
          </p:spPr>
          <p:txBody>
            <a:bodyPr anchorCtr="0" anchor="t" bIns="0" lIns="0" spcFirstLastPara="1" rIns="0" wrap="square" tIns="0">
              <a:noAutofit/>
            </a:bodyPr>
            <a:lstStyle/>
            <a:p>
              <a:pPr indent="0" lvl="0" marL="0" marR="0" rtl="0" algn="l">
                <a:lnSpc>
                  <a:spcPct val="106030"/>
                </a:lnSpc>
                <a:spcBef>
                  <a:spcPts val="0"/>
                </a:spcBef>
                <a:spcAft>
                  <a:spcPts val="0"/>
                </a:spcAft>
                <a:buNone/>
              </a:pPr>
              <a:r>
                <a:rPr lang="en-US" sz="3018">
                  <a:solidFill>
                    <a:schemeClr val="dk1"/>
                  </a:solidFill>
                  <a:latin typeface="Times New Roman"/>
                  <a:ea typeface="Times New Roman"/>
                  <a:cs typeface="Times New Roman"/>
                  <a:sym typeface="Times New Roman"/>
                </a:rPr>
                <a:t>Same set of steps repeat in different scenarios.</a:t>
              </a:r>
              <a:endParaRPr/>
            </a:p>
            <a:p>
              <a:pPr indent="0" lvl="0" marL="0" marR="0" rtl="0" algn="l">
                <a:lnSpc>
                  <a:spcPct val="119284"/>
                </a:lnSpc>
                <a:spcBef>
                  <a:spcPts val="1500"/>
                </a:spcBef>
                <a:spcAft>
                  <a:spcPts val="0"/>
                </a:spcAft>
                <a:buNone/>
              </a:pPr>
              <a:r>
                <a:rPr lang="en-US" sz="3018">
                  <a:solidFill>
                    <a:schemeClr val="dk1"/>
                  </a:solidFill>
                  <a:latin typeface="Times New Roman"/>
                  <a:ea typeface="Times New Roman"/>
                  <a:cs typeface="Times New Roman"/>
                  <a:sym typeface="Times New Roman"/>
                </a:rPr>
                <a:t>Ex: Same set of validations in various points in your  applications</a:t>
              </a:r>
              <a:endParaRPr/>
            </a:p>
            <a:p>
              <a:pPr indent="2032000" lvl="0" marL="0" marR="0" rtl="0" algn="l">
                <a:lnSpc>
                  <a:spcPct val="96685"/>
                </a:lnSpc>
                <a:spcBef>
                  <a:spcPts val="1320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1851" name="Google Shape;1851;p106"/>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134 </a:t>
              </a:r>
              <a:endParaRPr/>
            </a:p>
          </p:txBody>
        </p:sp>
        <p:sp>
          <p:nvSpPr>
            <p:cNvPr id="1852" name="Google Shape;1852;p106"/>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6" name="Shape 1856"/>
        <p:cNvGrpSpPr/>
        <p:nvPr/>
      </p:nvGrpSpPr>
      <p:grpSpPr>
        <a:xfrm>
          <a:off x="0" y="0"/>
          <a:ext cx="0" cy="0"/>
          <a:chOff x="0" y="0"/>
          <a:chExt cx="0" cy="0"/>
        </a:xfrm>
      </p:grpSpPr>
      <p:pic>
        <p:nvPicPr>
          <p:cNvPr id="1857" name="Google Shape;1857;p107"/>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1858" name="Google Shape;1858;p107"/>
          <p:cNvGrpSpPr/>
          <p:nvPr/>
        </p:nvGrpSpPr>
        <p:grpSpPr>
          <a:xfrm>
            <a:off x="0" y="0"/>
            <a:ext cx="10253202" cy="7785100"/>
            <a:chOff x="0" y="0"/>
            <a:chExt cx="10253202" cy="7785100"/>
          </a:xfrm>
        </p:grpSpPr>
        <p:cxnSp>
          <p:nvCxnSpPr>
            <p:cNvPr id="1859" name="Google Shape;1859;p107"/>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1860" name="Google Shape;1860;p107"/>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861" name="Google Shape;1861;p107"/>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1862" name="Google Shape;1862;p107"/>
            <p:cNvPicPr preferRelativeResize="0"/>
            <p:nvPr/>
          </p:nvPicPr>
          <p:blipFill rotWithShape="1">
            <a:blip r:embed="rId4">
              <a:alphaModFix/>
            </a:blip>
            <a:srcRect b="0" l="0" r="0" t="0"/>
            <a:stretch/>
          </p:blipFill>
          <p:spPr>
            <a:xfrm>
              <a:off x="927100" y="3136900"/>
              <a:ext cx="8318500" cy="2595372"/>
            </a:xfrm>
            <a:prstGeom prst="rect">
              <a:avLst/>
            </a:prstGeom>
            <a:noFill/>
            <a:ln>
              <a:noFill/>
            </a:ln>
          </p:spPr>
        </p:pic>
        <p:sp>
          <p:nvSpPr>
            <p:cNvPr id="1863" name="Google Shape;1863;p107"/>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864" name="Google Shape;1864;p107"/>
            <p:cNvSpPr txBox="1"/>
            <p:nvPr/>
          </p:nvSpPr>
          <p:spPr>
            <a:xfrm>
              <a:off x="7247111" y="12700"/>
              <a:ext cx="2998531" cy="304800"/>
            </a:xfrm>
            <a:prstGeom prst="rect">
              <a:avLst/>
            </a:prstGeom>
            <a:noFill/>
            <a:ln>
              <a:noFill/>
            </a:ln>
          </p:spPr>
          <p:txBody>
            <a:bodyPr anchorCtr="0" anchor="t" bIns="0" lIns="0" spcFirstLastPara="1" rIns="0" wrap="square" tIns="0">
              <a:noAutofit/>
            </a:bodyPr>
            <a:lstStyle/>
            <a:p>
              <a:pPr indent="0" lvl="0" marL="0" marR="0" rtl="0" algn="l">
                <a:lnSpc>
                  <a:spcPct val="106053"/>
                </a:lnSpc>
                <a:spcBef>
                  <a:spcPts val="0"/>
                </a:spcBef>
                <a:spcAft>
                  <a:spcPts val="0"/>
                </a:spcAft>
                <a:buNone/>
              </a:pPr>
              <a:r>
                <a:rPr lang="en-US" sz="2263">
                  <a:solidFill>
                    <a:schemeClr val="dk1"/>
                  </a:solidFill>
                  <a:latin typeface="Times New Roman"/>
                  <a:ea typeface="Times New Roman"/>
                  <a:cs typeface="Times New Roman"/>
                  <a:sym typeface="Times New Roman"/>
                </a:rPr>
                <a:t>Smell:  Duplicate Code </a:t>
              </a:r>
              <a:endParaRPr/>
            </a:p>
          </p:txBody>
        </p:sp>
        <p:sp>
          <p:nvSpPr>
            <p:cNvPr id="1865" name="Google Shape;1865;p107"/>
            <p:cNvSpPr txBox="1"/>
            <p:nvPr/>
          </p:nvSpPr>
          <p:spPr>
            <a:xfrm>
              <a:off x="3464432" y="889000"/>
              <a:ext cx="3640709"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Pull Up Field </a:t>
              </a:r>
              <a:endParaRPr/>
            </a:p>
          </p:txBody>
        </p:sp>
        <p:sp>
          <p:nvSpPr>
            <p:cNvPr id="1866" name="Google Shape;1866;p107"/>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1867" name="Google Shape;1867;p107"/>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136 </a:t>
              </a:r>
              <a:endParaRPr/>
            </a:p>
          </p:txBody>
        </p:sp>
        <p:sp>
          <p:nvSpPr>
            <p:cNvPr id="1868" name="Google Shape;1868;p107"/>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2" name="Shape 1872"/>
        <p:cNvGrpSpPr/>
        <p:nvPr/>
      </p:nvGrpSpPr>
      <p:grpSpPr>
        <a:xfrm>
          <a:off x="0" y="0"/>
          <a:ext cx="0" cy="0"/>
          <a:chOff x="0" y="0"/>
          <a:chExt cx="0" cy="0"/>
        </a:xfrm>
      </p:grpSpPr>
      <p:pic>
        <p:nvPicPr>
          <p:cNvPr id="1873" name="Google Shape;1873;p108"/>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1874" name="Google Shape;1874;p108"/>
          <p:cNvGrpSpPr/>
          <p:nvPr/>
        </p:nvGrpSpPr>
        <p:grpSpPr>
          <a:xfrm>
            <a:off x="0" y="0"/>
            <a:ext cx="10253202" cy="7785100"/>
            <a:chOff x="0" y="0"/>
            <a:chExt cx="10253202" cy="7785100"/>
          </a:xfrm>
        </p:grpSpPr>
        <p:cxnSp>
          <p:nvCxnSpPr>
            <p:cNvPr id="1875" name="Google Shape;1875;p108"/>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1876" name="Google Shape;1876;p108"/>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877" name="Google Shape;1877;p108"/>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1878" name="Google Shape;1878;p108"/>
            <p:cNvPicPr preferRelativeResize="0"/>
            <p:nvPr/>
          </p:nvPicPr>
          <p:blipFill rotWithShape="1">
            <a:blip r:embed="rId4">
              <a:alphaModFix/>
            </a:blip>
            <a:srcRect b="0" l="0" r="0" t="0"/>
            <a:stretch/>
          </p:blipFill>
          <p:spPr>
            <a:xfrm>
              <a:off x="2705100" y="1841500"/>
              <a:ext cx="4762500" cy="5448300"/>
            </a:xfrm>
            <a:prstGeom prst="rect">
              <a:avLst/>
            </a:prstGeom>
            <a:noFill/>
            <a:ln>
              <a:noFill/>
            </a:ln>
          </p:spPr>
        </p:pic>
        <p:sp>
          <p:nvSpPr>
            <p:cNvPr id="1879" name="Google Shape;1879;p108"/>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880" name="Google Shape;1880;p108"/>
            <p:cNvSpPr txBox="1"/>
            <p:nvPr/>
          </p:nvSpPr>
          <p:spPr>
            <a:xfrm>
              <a:off x="7247111" y="12700"/>
              <a:ext cx="2998531" cy="304800"/>
            </a:xfrm>
            <a:prstGeom prst="rect">
              <a:avLst/>
            </a:prstGeom>
            <a:noFill/>
            <a:ln>
              <a:noFill/>
            </a:ln>
          </p:spPr>
          <p:txBody>
            <a:bodyPr anchorCtr="0" anchor="t" bIns="0" lIns="0" spcFirstLastPara="1" rIns="0" wrap="square" tIns="0">
              <a:noAutofit/>
            </a:bodyPr>
            <a:lstStyle/>
            <a:p>
              <a:pPr indent="0" lvl="0" marL="0" marR="0" rtl="0" algn="l">
                <a:lnSpc>
                  <a:spcPct val="106053"/>
                </a:lnSpc>
                <a:spcBef>
                  <a:spcPts val="0"/>
                </a:spcBef>
                <a:spcAft>
                  <a:spcPts val="0"/>
                </a:spcAft>
                <a:buNone/>
              </a:pPr>
              <a:r>
                <a:rPr lang="en-US" sz="2263">
                  <a:solidFill>
                    <a:schemeClr val="dk1"/>
                  </a:solidFill>
                  <a:latin typeface="Times New Roman"/>
                  <a:ea typeface="Times New Roman"/>
                  <a:cs typeface="Times New Roman"/>
                  <a:sym typeface="Times New Roman"/>
                </a:rPr>
                <a:t>Smell:  Duplicate Code </a:t>
              </a:r>
              <a:endParaRPr/>
            </a:p>
          </p:txBody>
        </p:sp>
        <p:sp>
          <p:nvSpPr>
            <p:cNvPr id="1881" name="Google Shape;1881;p108"/>
            <p:cNvSpPr txBox="1"/>
            <p:nvPr/>
          </p:nvSpPr>
          <p:spPr>
            <a:xfrm>
              <a:off x="2095525" y="889000"/>
              <a:ext cx="6378702"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Form Template Method </a:t>
              </a:r>
              <a:endParaRPr/>
            </a:p>
          </p:txBody>
        </p:sp>
        <p:sp>
          <p:nvSpPr>
            <p:cNvPr id="1882" name="Google Shape;1882;p108"/>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1883" name="Google Shape;1883;p108"/>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137 </a:t>
              </a:r>
              <a:endParaRPr/>
            </a:p>
          </p:txBody>
        </p:sp>
        <p:sp>
          <p:nvSpPr>
            <p:cNvPr id="1884" name="Google Shape;1884;p108"/>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8" name="Shape 1888"/>
        <p:cNvGrpSpPr/>
        <p:nvPr/>
      </p:nvGrpSpPr>
      <p:grpSpPr>
        <a:xfrm>
          <a:off x="0" y="0"/>
          <a:ext cx="0" cy="0"/>
          <a:chOff x="0" y="0"/>
          <a:chExt cx="0" cy="0"/>
        </a:xfrm>
      </p:grpSpPr>
      <p:pic>
        <p:nvPicPr>
          <p:cNvPr id="1889" name="Google Shape;1889;p109"/>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1890" name="Google Shape;1890;p109"/>
          <p:cNvGrpSpPr/>
          <p:nvPr/>
        </p:nvGrpSpPr>
        <p:grpSpPr>
          <a:xfrm>
            <a:off x="0" y="0"/>
            <a:ext cx="10253202" cy="7785100"/>
            <a:chOff x="0" y="0"/>
            <a:chExt cx="10253202" cy="7785100"/>
          </a:xfrm>
        </p:grpSpPr>
        <p:cxnSp>
          <p:nvCxnSpPr>
            <p:cNvPr id="1891" name="Google Shape;1891;p109"/>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1892" name="Google Shape;1892;p109"/>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893" name="Google Shape;1893;p109"/>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894" name="Google Shape;1894;p109"/>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895" name="Google Shape;1895;p109"/>
            <p:cNvSpPr txBox="1"/>
            <p:nvPr/>
          </p:nvSpPr>
          <p:spPr>
            <a:xfrm>
              <a:off x="7247111" y="12700"/>
              <a:ext cx="2998531" cy="304800"/>
            </a:xfrm>
            <a:prstGeom prst="rect">
              <a:avLst/>
            </a:prstGeom>
            <a:noFill/>
            <a:ln>
              <a:noFill/>
            </a:ln>
          </p:spPr>
          <p:txBody>
            <a:bodyPr anchorCtr="0" anchor="t" bIns="0" lIns="0" spcFirstLastPara="1" rIns="0" wrap="square" tIns="0">
              <a:noAutofit/>
            </a:bodyPr>
            <a:lstStyle/>
            <a:p>
              <a:pPr indent="0" lvl="0" marL="0" marR="0" rtl="0" algn="l">
                <a:lnSpc>
                  <a:spcPct val="106053"/>
                </a:lnSpc>
                <a:spcBef>
                  <a:spcPts val="0"/>
                </a:spcBef>
                <a:spcAft>
                  <a:spcPts val="0"/>
                </a:spcAft>
                <a:buNone/>
              </a:pPr>
              <a:r>
                <a:rPr lang="en-US" sz="2263">
                  <a:solidFill>
                    <a:schemeClr val="dk1"/>
                  </a:solidFill>
                  <a:latin typeface="Times New Roman"/>
                  <a:ea typeface="Times New Roman"/>
                  <a:cs typeface="Times New Roman"/>
                  <a:sym typeface="Times New Roman"/>
                </a:rPr>
                <a:t>Smell:  Duplicate Code </a:t>
              </a:r>
              <a:endParaRPr/>
            </a:p>
          </p:txBody>
        </p:sp>
        <p:sp>
          <p:nvSpPr>
            <p:cNvPr id="1896" name="Google Shape;1896;p109"/>
            <p:cNvSpPr txBox="1"/>
            <p:nvPr/>
          </p:nvSpPr>
          <p:spPr>
            <a:xfrm>
              <a:off x="2453642" y="889000"/>
              <a:ext cx="5662232"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Substitute Algorithm </a:t>
              </a:r>
              <a:endParaRPr/>
            </a:p>
          </p:txBody>
        </p:sp>
        <p:sp>
          <p:nvSpPr>
            <p:cNvPr id="1897" name="Google Shape;1897;p109"/>
            <p:cNvSpPr txBox="1"/>
            <p:nvPr/>
          </p:nvSpPr>
          <p:spPr>
            <a:xfrm>
              <a:off x="2781300" y="7346950"/>
              <a:ext cx="4671517" cy="177800"/>
            </a:xfrm>
            <a:prstGeom prst="rect">
              <a:avLst/>
            </a:prstGeom>
            <a:noFill/>
            <a:ln>
              <a:noFill/>
            </a:ln>
          </p:spPr>
          <p:txBody>
            <a:bodyPr anchorCtr="0" anchor="t" bIns="0" lIns="0" spcFirstLastPara="1" rIns="0" wrap="square" tIns="0">
              <a:noAutofit/>
            </a:bodyPr>
            <a:lstStyle/>
            <a:p>
              <a:pPr indent="0" lvl="0" marL="0" marR="0" rtl="0" algn="l">
                <a:lnSpc>
                  <a:spcPct val="96685"/>
                </a:lnSpc>
                <a:spcBef>
                  <a:spcPts val="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1898" name="Google Shape;1898;p109"/>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138 </a:t>
              </a:r>
              <a:endParaRPr/>
            </a:p>
          </p:txBody>
        </p:sp>
        <p:sp>
          <p:nvSpPr>
            <p:cNvPr id="1899" name="Google Shape;1899;p109"/>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3" name="Shape 1903"/>
        <p:cNvGrpSpPr/>
        <p:nvPr/>
      </p:nvGrpSpPr>
      <p:grpSpPr>
        <a:xfrm>
          <a:off x="0" y="0"/>
          <a:ext cx="0" cy="0"/>
          <a:chOff x="0" y="0"/>
          <a:chExt cx="0" cy="0"/>
        </a:xfrm>
      </p:grpSpPr>
      <p:pic>
        <p:nvPicPr>
          <p:cNvPr id="1904" name="Google Shape;1904;p110"/>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1905" name="Google Shape;1905;p110"/>
          <p:cNvGrpSpPr/>
          <p:nvPr/>
        </p:nvGrpSpPr>
        <p:grpSpPr>
          <a:xfrm>
            <a:off x="0" y="0"/>
            <a:ext cx="10253202" cy="7785100"/>
            <a:chOff x="0" y="0"/>
            <a:chExt cx="10253202" cy="7785100"/>
          </a:xfrm>
        </p:grpSpPr>
        <p:cxnSp>
          <p:nvCxnSpPr>
            <p:cNvPr id="1906" name="Google Shape;1906;p110"/>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1907" name="Google Shape;1907;p110"/>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908" name="Google Shape;1908;p110"/>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909" name="Google Shape;1909;p110"/>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910" name="Google Shape;1910;p110"/>
            <p:cNvSpPr txBox="1"/>
            <p:nvPr/>
          </p:nvSpPr>
          <p:spPr>
            <a:xfrm>
              <a:off x="7247111" y="12700"/>
              <a:ext cx="2998531" cy="304800"/>
            </a:xfrm>
            <a:prstGeom prst="rect">
              <a:avLst/>
            </a:prstGeom>
            <a:noFill/>
            <a:ln>
              <a:noFill/>
            </a:ln>
          </p:spPr>
          <p:txBody>
            <a:bodyPr anchorCtr="0" anchor="t" bIns="0" lIns="0" spcFirstLastPara="1" rIns="0" wrap="square" tIns="0">
              <a:noAutofit/>
            </a:bodyPr>
            <a:lstStyle/>
            <a:p>
              <a:pPr indent="0" lvl="0" marL="0" marR="0" rtl="0" algn="l">
                <a:lnSpc>
                  <a:spcPct val="106053"/>
                </a:lnSpc>
                <a:spcBef>
                  <a:spcPts val="0"/>
                </a:spcBef>
                <a:spcAft>
                  <a:spcPts val="0"/>
                </a:spcAft>
                <a:buNone/>
              </a:pPr>
              <a:r>
                <a:rPr lang="en-US" sz="2263">
                  <a:solidFill>
                    <a:schemeClr val="dk1"/>
                  </a:solidFill>
                  <a:latin typeface="Times New Roman"/>
                  <a:ea typeface="Times New Roman"/>
                  <a:cs typeface="Times New Roman"/>
                  <a:sym typeface="Times New Roman"/>
                </a:rPr>
                <a:t>Smell:  Duplicate Code </a:t>
              </a:r>
              <a:endParaRPr/>
            </a:p>
          </p:txBody>
        </p:sp>
        <p:sp>
          <p:nvSpPr>
            <p:cNvPr id="1911" name="Google Shape;1911;p110"/>
            <p:cNvSpPr txBox="1"/>
            <p:nvPr/>
          </p:nvSpPr>
          <p:spPr>
            <a:xfrm>
              <a:off x="2453642" y="889000"/>
              <a:ext cx="5662232"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Substitute Algorithm </a:t>
              </a:r>
              <a:endParaRPr/>
            </a:p>
          </p:txBody>
        </p:sp>
        <p:sp>
          <p:nvSpPr>
            <p:cNvPr id="1912" name="Google Shape;1912;p110"/>
            <p:cNvSpPr txBox="1"/>
            <p:nvPr/>
          </p:nvSpPr>
          <p:spPr>
            <a:xfrm>
              <a:off x="571500" y="1851659"/>
              <a:ext cx="5420221" cy="243841"/>
            </a:xfrm>
            <a:prstGeom prst="rect">
              <a:avLst/>
            </a:prstGeom>
            <a:noFill/>
            <a:ln>
              <a:noFill/>
            </a:ln>
          </p:spPr>
          <p:txBody>
            <a:bodyPr anchorCtr="0" anchor="t" bIns="0" lIns="0" spcFirstLastPara="1" rIns="0" wrap="square" tIns="0">
              <a:noAutofit/>
            </a:bodyPr>
            <a:lstStyle/>
            <a:p>
              <a:pPr indent="0" lvl="0" marL="0" marR="0" rtl="0" algn="l">
                <a:lnSpc>
                  <a:spcPct val="84210"/>
                </a:lnSpc>
                <a:spcBef>
                  <a:spcPts val="0"/>
                </a:spcBef>
                <a:spcAft>
                  <a:spcPts val="0"/>
                </a:spcAft>
                <a:buNone/>
              </a:pPr>
              <a:r>
                <a:rPr lang="en-US" sz="2280">
                  <a:solidFill>
                    <a:schemeClr val="dk1"/>
                  </a:solidFill>
                  <a:latin typeface="Times New Roman"/>
                  <a:ea typeface="Times New Roman"/>
                  <a:cs typeface="Times New Roman"/>
                  <a:sym typeface="Times New Roman"/>
                </a:rPr>
                <a:t>String foundPerson(String[] people){ </a:t>
              </a:r>
              <a:endParaRPr/>
            </a:p>
          </p:txBody>
        </p:sp>
        <p:sp>
          <p:nvSpPr>
            <p:cNvPr id="1913" name="Google Shape;1913;p110"/>
            <p:cNvSpPr txBox="1"/>
            <p:nvPr/>
          </p:nvSpPr>
          <p:spPr>
            <a:xfrm>
              <a:off x="114300" y="2143759"/>
              <a:ext cx="7227392" cy="5380991"/>
            </a:xfrm>
            <a:prstGeom prst="rect">
              <a:avLst/>
            </a:prstGeom>
            <a:noFill/>
            <a:ln>
              <a:noFill/>
            </a:ln>
          </p:spPr>
          <p:txBody>
            <a:bodyPr anchorCtr="0" anchor="t" bIns="0" lIns="0" spcFirstLastPara="1" rIns="0" wrap="square" tIns="0">
              <a:noAutofit/>
            </a:bodyPr>
            <a:lstStyle/>
            <a:p>
              <a:pPr indent="0" lvl="0" marL="0" marR="0" rtl="0" algn="l">
                <a:lnSpc>
                  <a:spcPct val="84210"/>
                </a:lnSpc>
                <a:spcBef>
                  <a:spcPts val="0"/>
                </a:spcBef>
                <a:spcAft>
                  <a:spcPts val="0"/>
                </a:spcAft>
                <a:buNone/>
              </a:pPr>
              <a:r>
                <a:rPr lang="en-US" sz="2280">
                  <a:solidFill>
                    <a:schemeClr val="dk1"/>
                  </a:solidFill>
                  <a:latin typeface="Times New Roman"/>
                  <a:ea typeface="Times New Roman"/>
                  <a:cs typeface="Times New Roman"/>
                  <a:sym typeface="Times New Roman"/>
                </a:rPr>
                <a:t>   for (int i = 0; i &lt; people.length; i++) {</a:t>
              </a:r>
              <a:endParaRPr/>
            </a:p>
            <a:p>
              <a:pPr indent="0" lvl="0" marL="0" marR="0" rtl="0" algn="l">
                <a:lnSpc>
                  <a:spcPct val="84210"/>
                </a:lnSpc>
                <a:spcBef>
                  <a:spcPts val="300"/>
                </a:spcBef>
                <a:spcAft>
                  <a:spcPts val="0"/>
                </a:spcAft>
                <a:buNone/>
              </a:pPr>
              <a:r>
                <a:rPr lang="en-US" sz="2280">
                  <a:solidFill>
                    <a:schemeClr val="dk1"/>
                  </a:solidFill>
                  <a:latin typeface="Times New Roman"/>
                  <a:ea typeface="Times New Roman"/>
                  <a:cs typeface="Times New Roman"/>
                  <a:sym typeface="Times New Roman"/>
                </a:rPr>
                <a:t>       if (people[i].equals ("Don")){</a:t>
              </a:r>
              <a:endParaRPr/>
            </a:p>
            <a:p>
              <a:pPr indent="0" lvl="0" marL="0" marR="0" rtl="0" algn="l">
                <a:lnSpc>
                  <a:spcPct val="84210"/>
                </a:lnSpc>
                <a:spcBef>
                  <a:spcPts val="300"/>
                </a:spcBef>
                <a:spcAft>
                  <a:spcPts val="0"/>
                </a:spcAft>
                <a:buNone/>
              </a:pPr>
              <a:r>
                <a:rPr lang="en-US" sz="2280">
                  <a:solidFill>
                    <a:schemeClr val="dk1"/>
                  </a:solidFill>
                  <a:latin typeface="Times New Roman"/>
                  <a:ea typeface="Times New Roman"/>
                  <a:cs typeface="Times New Roman"/>
                  <a:sym typeface="Times New Roman"/>
                </a:rPr>
                <a:t>           return "Don";</a:t>
              </a:r>
              <a:endParaRPr/>
            </a:p>
            <a:p>
              <a:pPr indent="0" lvl="0" marL="0" marR="0" rtl="0" algn="l">
                <a:lnSpc>
                  <a:spcPct val="84210"/>
                </a:lnSpc>
                <a:spcBef>
                  <a:spcPts val="300"/>
                </a:spcBef>
                <a:spcAft>
                  <a:spcPts val="0"/>
                </a:spcAft>
                <a:buNone/>
              </a:pPr>
              <a:r>
                <a:rPr lang="en-US" sz="2280">
                  <a:solidFill>
                    <a:schemeClr val="dk1"/>
                  </a:solidFill>
                  <a:latin typeface="Times New Roman"/>
                  <a:ea typeface="Times New Roman"/>
                  <a:cs typeface="Times New Roman"/>
                  <a:sym typeface="Times New Roman"/>
                </a:rPr>
                <a:t>       }</a:t>
              </a:r>
              <a:endParaRPr/>
            </a:p>
            <a:p>
              <a:pPr indent="0" lvl="0" marL="0" marR="0" rtl="0" algn="l">
                <a:lnSpc>
                  <a:spcPct val="84210"/>
                </a:lnSpc>
                <a:spcBef>
                  <a:spcPts val="300"/>
                </a:spcBef>
                <a:spcAft>
                  <a:spcPts val="0"/>
                </a:spcAft>
                <a:buNone/>
              </a:pPr>
              <a:r>
                <a:rPr lang="en-US" sz="2280">
                  <a:solidFill>
                    <a:schemeClr val="dk1"/>
                  </a:solidFill>
                  <a:latin typeface="Times New Roman"/>
                  <a:ea typeface="Times New Roman"/>
                  <a:cs typeface="Times New Roman"/>
                  <a:sym typeface="Times New Roman"/>
                </a:rPr>
                <a:t>       if (people[i].equals ("John")){</a:t>
              </a:r>
              <a:endParaRPr/>
            </a:p>
            <a:p>
              <a:pPr indent="0" lvl="0" marL="0" marR="0" rtl="0" algn="l">
                <a:lnSpc>
                  <a:spcPct val="84210"/>
                </a:lnSpc>
                <a:spcBef>
                  <a:spcPts val="300"/>
                </a:spcBef>
                <a:spcAft>
                  <a:spcPts val="0"/>
                </a:spcAft>
                <a:buNone/>
              </a:pPr>
              <a:r>
                <a:rPr lang="en-US" sz="2280">
                  <a:solidFill>
                    <a:schemeClr val="dk1"/>
                  </a:solidFill>
                  <a:latin typeface="Times New Roman"/>
                  <a:ea typeface="Times New Roman"/>
                  <a:cs typeface="Times New Roman"/>
                  <a:sym typeface="Times New Roman"/>
                </a:rPr>
                <a:t>           return "John";</a:t>
              </a:r>
              <a:endParaRPr/>
            </a:p>
            <a:p>
              <a:pPr indent="0" lvl="0" marL="0" marR="0" rtl="0" algn="l">
                <a:lnSpc>
                  <a:spcPct val="84210"/>
                </a:lnSpc>
                <a:spcBef>
                  <a:spcPts val="300"/>
                </a:spcBef>
                <a:spcAft>
                  <a:spcPts val="0"/>
                </a:spcAft>
                <a:buNone/>
              </a:pPr>
              <a:r>
                <a:rPr lang="en-US" sz="2280">
                  <a:solidFill>
                    <a:schemeClr val="dk1"/>
                  </a:solidFill>
                  <a:latin typeface="Times New Roman"/>
                  <a:ea typeface="Times New Roman"/>
                  <a:cs typeface="Times New Roman"/>
                  <a:sym typeface="Times New Roman"/>
                </a:rPr>
                <a:t>       }</a:t>
              </a:r>
              <a:endParaRPr/>
            </a:p>
            <a:p>
              <a:pPr indent="0" lvl="0" marL="0" marR="0" rtl="0" algn="l">
                <a:lnSpc>
                  <a:spcPct val="84210"/>
                </a:lnSpc>
                <a:spcBef>
                  <a:spcPts val="300"/>
                </a:spcBef>
                <a:spcAft>
                  <a:spcPts val="0"/>
                </a:spcAft>
                <a:buNone/>
              </a:pPr>
              <a:r>
                <a:rPr lang="en-US" sz="2280">
                  <a:solidFill>
                    <a:schemeClr val="dk1"/>
                  </a:solidFill>
                  <a:latin typeface="Times New Roman"/>
                  <a:ea typeface="Times New Roman"/>
                  <a:cs typeface="Times New Roman"/>
                  <a:sym typeface="Times New Roman"/>
                </a:rPr>
                <a:t>       if (people[i].equals ("Kent")){</a:t>
              </a:r>
              <a:endParaRPr/>
            </a:p>
            <a:p>
              <a:pPr indent="0" lvl="0" marL="0" marR="0" rtl="0" algn="l">
                <a:lnSpc>
                  <a:spcPct val="84210"/>
                </a:lnSpc>
                <a:spcBef>
                  <a:spcPts val="300"/>
                </a:spcBef>
                <a:spcAft>
                  <a:spcPts val="0"/>
                </a:spcAft>
                <a:buNone/>
              </a:pPr>
              <a:r>
                <a:rPr lang="en-US" sz="2280">
                  <a:solidFill>
                    <a:schemeClr val="dk1"/>
                  </a:solidFill>
                  <a:latin typeface="Times New Roman"/>
                  <a:ea typeface="Times New Roman"/>
                  <a:cs typeface="Times New Roman"/>
                  <a:sym typeface="Times New Roman"/>
                </a:rPr>
                <a:t>           return "Kent";</a:t>
              </a:r>
              <a:endParaRPr/>
            </a:p>
            <a:p>
              <a:pPr indent="0" lvl="0" marL="0" marR="0" rtl="0" algn="l">
                <a:lnSpc>
                  <a:spcPct val="84210"/>
                </a:lnSpc>
                <a:spcBef>
                  <a:spcPts val="300"/>
                </a:spcBef>
                <a:spcAft>
                  <a:spcPts val="0"/>
                </a:spcAft>
                <a:buNone/>
              </a:pPr>
              <a:r>
                <a:rPr lang="en-US" sz="2280">
                  <a:solidFill>
                    <a:schemeClr val="dk1"/>
                  </a:solidFill>
                  <a:latin typeface="Times New Roman"/>
                  <a:ea typeface="Times New Roman"/>
                  <a:cs typeface="Times New Roman"/>
                  <a:sym typeface="Times New Roman"/>
                </a:rPr>
                <a:t>       }</a:t>
              </a:r>
              <a:endParaRPr/>
            </a:p>
            <a:p>
              <a:pPr indent="0" lvl="0" marL="0" marR="0" rtl="0" algn="l">
                <a:lnSpc>
                  <a:spcPct val="84210"/>
                </a:lnSpc>
                <a:spcBef>
                  <a:spcPts val="300"/>
                </a:spcBef>
                <a:spcAft>
                  <a:spcPts val="0"/>
                </a:spcAft>
                <a:buNone/>
              </a:pPr>
              <a:r>
                <a:rPr lang="en-US" sz="2280">
                  <a:solidFill>
                    <a:schemeClr val="dk1"/>
                  </a:solidFill>
                  <a:latin typeface="Times New Roman"/>
                  <a:ea typeface="Times New Roman"/>
                  <a:cs typeface="Times New Roman"/>
                  <a:sym typeface="Times New Roman"/>
                </a:rPr>
                <a:t>   }</a:t>
              </a:r>
              <a:endParaRPr/>
            </a:p>
            <a:p>
              <a:pPr indent="0" lvl="0" marL="0" marR="0" rtl="0" algn="l">
                <a:lnSpc>
                  <a:spcPct val="100877"/>
                </a:lnSpc>
                <a:spcBef>
                  <a:spcPts val="300"/>
                </a:spcBef>
                <a:spcAft>
                  <a:spcPts val="0"/>
                </a:spcAft>
                <a:buNone/>
              </a:pPr>
              <a:r>
                <a:rPr lang="en-US" sz="2280">
                  <a:solidFill>
                    <a:schemeClr val="dk1"/>
                  </a:solidFill>
                  <a:latin typeface="Times New Roman"/>
                  <a:ea typeface="Times New Roman"/>
                  <a:cs typeface="Times New Roman"/>
                  <a:sym typeface="Times New Roman"/>
                </a:rPr>
                <a:t>   return ""; }</a:t>
              </a:r>
              <a:endParaRPr/>
            </a:p>
            <a:p>
              <a:pPr indent="2667000" lvl="0" marL="0" marR="0" rtl="0" algn="l">
                <a:lnSpc>
                  <a:spcPct val="96685"/>
                </a:lnSpc>
                <a:spcBef>
                  <a:spcPts val="8600"/>
                </a:spcBef>
                <a:spcAft>
                  <a:spcPts val="0"/>
                </a:spcAft>
                <a:buNone/>
              </a:pPr>
              <a:r>
                <a:t/>
              </a:r>
              <a:endParaRPr sz="1448">
                <a:solidFill>
                  <a:srgbClr val="0812FF"/>
                </a:solidFill>
                <a:latin typeface="Times New Roman"/>
                <a:ea typeface="Times New Roman"/>
                <a:cs typeface="Times New Roman"/>
                <a:sym typeface="Times New Roman"/>
              </a:endParaRPr>
            </a:p>
          </p:txBody>
        </p:sp>
        <p:sp>
          <p:nvSpPr>
            <p:cNvPr id="1914" name="Google Shape;1914;p110"/>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138 </a:t>
              </a:r>
              <a:endParaRPr/>
            </a:p>
          </p:txBody>
        </p:sp>
        <p:sp>
          <p:nvSpPr>
            <p:cNvPr id="1915" name="Google Shape;1915;p110"/>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9" name="Shape 1919"/>
        <p:cNvGrpSpPr/>
        <p:nvPr/>
      </p:nvGrpSpPr>
      <p:grpSpPr>
        <a:xfrm>
          <a:off x="0" y="0"/>
          <a:ext cx="0" cy="0"/>
          <a:chOff x="0" y="0"/>
          <a:chExt cx="0" cy="0"/>
        </a:xfrm>
      </p:grpSpPr>
      <p:pic>
        <p:nvPicPr>
          <p:cNvPr id="1920" name="Google Shape;1920;p111"/>
          <p:cNvPicPr preferRelativeResize="0"/>
          <p:nvPr/>
        </p:nvPicPr>
        <p:blipFill rotWithShape="1">
          <a:blip r:embed="rId3">
            <a:alphaModFix/>
          </a:blip>
          <a:srcRect b="0" l="0" r="0" t="0"/>
          <a:stretch/>
        </p:blipFill>
        <p:spPr>
          <a:xfrm>
            <a:off x="0" y="0"/>
            <a:ext cx="10125120" cy="7874000"/>
          </a:xfrm>
          <a:prstGeom prst="rect">
            <a:avLst/>
          </a:prstGeom>
          <a:noFill/>
          <a:ln>
            <a:noFill/>
          </a:ln>
        </p:spPr>
      </p:pic>
      <p:grpSp>
        <p:nvGrpSpPr>
          <p:cNvPr id="1921" name="Google Shape;1921;p111"/>
          <p:cNvGrpSpPr/>
          <p:nvPr/>
        </p:nvGrpSpPr>
        <p:grpSpPr>
          <a:xfrm>
            <a:off x="0" y="0"/>
            <a:ext cx="10253202" cy="7785100"/>
            <a:chOff x="0" y="0"/>
            <a:chExt cx="10253202" cy="7785100"/>
          </a:xfrm>
        </p:grpSpPr>
        <p:cxnSp>
          <p:nvCxnSpPr>
            <p:cNvPr id="1922" name="Google Shape;1922;p111"/>
            <p:cNvCxnSpPr/>
            <p:nvPr/>
          </p:nvCxnSpPr>
          <p:spPr>
            <a:xfrm>
              <a:off x="342900" y="1803400"/>
              <a:ext cx="9451470" cy="53093"/>
            </a:xfrm>
            <a:prstGeom prst="straightConnector1">
              <a:avLst/>
            </a:prstGeom>
            <a:noFill/>
            <a:ln cap="flat" cmpd="sng" w="25400">
              <a:solidFill>
                <a:srgbClr val="000000"/>
              </a:solidFill>
              <a:prstDash val="solid"/>
              <a:round/>
              <a:headEnd len="sm" w="sm" type="none"/>
              <a:tailEnd len="sm" w="sm" type="none"/>
            </a:ln>
          </p:spPr>
        </p:cxnSp>
        <p:sp>
          <p:nvSpPr>
            <p:cNvPr id="1923" name="Google Shape;1923;p111"/>
            <p:cNvSpPr/>
            <p:nvPr/>
          </p:nvSpPr>
          <p:spPr>
            <a:xfrm>
              <a:off x="63500" y="520700"/>
              <a:ext cx="2895600" cy="101600"/>
            </a:xfrm>
            <a:custGeom>
              <a:rect b="b" l="l" r="r" t="t"/>
              <a:pathLst>
                <a:path extrusionOk="0" h="101600" w="2895600">
                  <a:moveTo>
                    <a:pt x="0" y="50800"/>
                  </a:moveTo>
                  <a:lnTo>
                    <a:pt x="0" y="50800"/>
                  </a:lnTo>
                  <a:cubicBezTo>
                    <a:pt x="0" y="22743"/>
                    <a:pt x="22743" y="0"/>
                    <a:pt x="50800" y="0"/>
                  </a:cubicBezTo>
                  <a:lnTo>
                    <a:pt x="2844800" y="0"/>
                  </a:lnTo>
                  <a:cubicBezTo>
                    <a:pt x="2872855" y="0"/>
                    <a:pt x="2895600" y="22743"/>
                    <a:pt x="2895600" y="50800"/>
                  </a:cubicBezTo>
                  <a:lnTo>
                    <a:pt x="2895600" y="50800"/>
                  </a:lnTo>
                  <a:cubicBezTo>
                    <a:pt x="2895600" y="78855"/>
                    <a:pt x="2872855" y="101600"/>
                    <a:pt x="2844800" y="101600"/>
                  </a:cubicBezTo>
                  <a:lnTo>
                    <a:pt x="50800" y="101600"/>
                  </a:lnTo>
                  <a:cubicBezTo>
                    <a:pt x="22743" y="101600"/>
                    <a:pt x="0" y="78855"/>
                    <a:pt x="0" y="50800"/>
                  </a:cubicBezTo>
                  <a:close/>
                </a:path>
              </a:pathLst>
            </a:custGeom>
            <a:solidFill>
              <a:srgbClr val="000000"/>
            </a:soli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924" name="Google Shape;1924;p111"/>
            <p:cNvSpPr/>
            <p:nvPr/>
          </p:nvSpPr>
          <p:spPr>
            <a:xfrm>
              <a:off x="2965287" y="508000"/>
              <a:ext cx="7175500" cy="101600"/>
            </a:xfrm>
            <a:custGeom>
              <a:rect b="b" l="l" r="r" t="t"/>
              <a:pathLst>
                <a:path extrusionOk="0" h="101600" w="7175500">
                  <a:moveTo>
                    <a:pt x="0" y="50800"/>
                  </a:moveTo>
                  <a:lnTo>
                    <a:pt x="0" y="50800"/>
                  </a:lnTo>
                  <a:cubicBezTo>
                    <a:pt x="0" y="22743"/>
                    <a:pt x="22743" y="0"/>
                    <a:pt x="50800" y="0"/>
                  </a:cubicBezTo>
                  <a:lnTo>
                    <a:pt x="7124700" y="0"/>
                  </a:lnTo>
                  <a:cubicBezTo>
                    <a:pt x="7152756" y="0"/>
                    <a:pt x="7175500" y="22743"/>
                    <a:pt x="7175500" y="50800"/>
                  </a:cubicBezTo>
                  <a:lnTo>
                    <a:pt x="7175500" y="50800"/>
                  </a:lnTo>
                  <a:cubicBezTo>
                    <a:pt x="7175500" y="78855"/>
                    <a:pt x="7152756" y="101600"/>
                    <a:pt x="7124700" y="101600"/>
                  </a:cubicBezTo>
                  <a:lnTo>
                    <a:pt x="50800" y="101598"/>
                  </a:lnTo>
                  <a:cubicBezTo>
                    <a:pt x="22743" y="101598"/>
                    <a:pt x="0" y="78855"/>
                    <a:pt x="0" y="50798"/>
                  </a:cubicBezTo>
                  <a:close/>
                </a:path>
              </a:pathLst>
            </a:custGeom>
            <a:solidFill>
              <a:srgbClr val="FF0005"/>
            </a:solidFill>
            <a:ln cap="flat" cmpd="sng" w="12700">
              <a:solidFill>
                <a:srgbClr val="FF000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925" name="Google Shape;1925;p111"/>
            <p:cNvSpPr/>
            <p:nvPr/>
          </p:nvSpPr>
          <p:spPr>
            <a:xfrm>
              <a:off x="2135117" y="4897367"/>
              <a:ext cx="774397" cy="774397"/>
            </a:xfrm>
            <a:custGeom>
              <a:rect b="b" l="l" r="r" t="t"/>
              <a:pathLst>
                <a:path extrusionOk="0" h="774396" w="774396">
                  <a:moveTo>
                    <a:pt x="0" y="197566"/>
                  </a:moveTo>
                  <a:lnTo>
                    <a:pt x="478048" y="675614"/>
                  </a:lnTo>
                  <a:lnTo>
                    <a:pt x="379265" y="774396"/>
                  </a:lnTo>
                  <a:lnTo>
                    <a:pt x="736381" y="736381"/>
                  </a:lnTo>
                  <a:lnTo>
                    <a:pt x="774396" y="379265"/>
                  </a:lnTo>
                  <a:lnTo>
                    <a:pt x="675614" y="478048"/>
                  </a:lnTo>
                  <a:lnTo>
                    <a:pt x="197566" y="0"/>
                  </a:lnTo>
                  <a:lnTo>
                    <a:pt x="0" y="197566"/>
                  </a:lnTo>
                  <a:close/>
                </a:path>
              </a:pathLst>
            </a:custGeom>
            <a:solidFill>
              <a:srgbClr val="FFFFFF"/>
            </a:solidFill>
            <a:ln cap="flat" cmpd="sng" w="127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926" name="Google Shape;1926;p111"/>
            <p:cNvSpPr/>
            <p:nvPr/>
          </p:nvSpPr>
          <p:spPr>
            <a:xfrm>
              <a:off x="2135117" y="4897367"/>
              <a:ext cx="774397" cy="774397"/>
            </a:xfrm>
            <a:custGeom>
              <a:rect b="b" l="l" r="r" t="t"/>
              <a:pathLst>
                <a:path extrusionOk="0" h="774396" w="774396">
                  <a:moveTo>
                    <a:pt x="0" y="197566"/>
                  </a:moveTo>
                  <a:lnTo>
                    <a:pt x="478048" y="675614"/>
                  </a:lnTo>
                  <a:lnTo>
                    <a:pt x="379265" y="774396"/>
                  </a:lnTo>
                  <a:lnTo>
                    <a:pt x="736381" y="736381"/>
                  </a:lnTo>
                  <a:lnTo>
                    <a:pt x="774396" y="379265"/>
                  </a:lnTo>
                  <a:lnTo>
                    <a:pt x="675614" y="478048"/>
                  </a:lnTo>
                  <a:lnTo>
                    <a:pt x="197566" y="0"/>
                  </a:lnTo>
                  <a:lnTo>
                    <a:pt x="0" y="197566"/>
                  </a:lnTo>
                </a:path>
              </a:pathLst>
            </a:custGeom>
            <a:noFill/>
            <a:ln cap="flat" cmpd="sng" w="38100">
              <a:solidFill>
                <a:srgbClr val="51038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927" name="Google Shape;1927;p111"/>
            <p:cNvSpPr/>
            <p:nvPr/>
          </p:nvSpPr>
          <p:spPr>
            <a:xfrm>
              <a:off x="0" y="0"/>
              <a:ext cx="10160000" cy="7620000"/>
            </a:xfrm>
            <a:prstGeom prst="rect">
              <a:avLst/>
            </a:prstGeom>
            <a:noFill/>
            <a:ln cap="flat" cmpd="sng" w="12700">
              <a:solidFill>
                <a:srgbClr val="4C4C4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928" name="Google Shape;1928;p111"/>
            <p:cNvSpPr txBox="1"/>
            <p:nvPr/>
          </p:nvSpPr>
          <p:spPr>
            <a:xfrm>
              <a:off x="7247111" y="12700"/>
              <a:ext cx="2998531" cy="304800"/>
            </a:xfrm>
            <a:prstGeom prst="rect">
              <a:avLst/>
            </a:prstGeom>
            <a:noFill/>
            <a:ln>
              <a:noFill/>
            </a:ln>
          </p:spPr>
          <p:txBody>
            <a:bodyPr anchorCtr="0" anchor="t" bIns="0" lIns="0" spcFirstLastPara="1" rIns="0" wrap="square" tIns="0">
              <a:noAutofit/>
            </a:bodyPr>
            <a:lstStyle/>
            <a:p>
              <a:pPr indent="0" lvl="0" marL="0" marR="0" rtl="0" algn="l">
                <a:lnSpc>
                  <a:spcPct val="106053"/>
                </a:lnSpc>
                <a:spcBef>
                  <a:spcPts val="0"/>
                </a:spcBef>
                <a:spcAft>
                  <a:spcPts val="0"/>
                </a:spcAft>
                <a:buNone/>
              </a:pPr>
              <a:r>
                <a:rPr lang="en-US" sz="2263">
                  <a:solidFill>
                    <a:schemeClr val="dk1"/>
                  </a:solidFill>
                  <a:latin typeface="Times New Roman"/>
                  <a:ea typeface="Times New Roman"/>
                  <a:cs typeface="Times New Roman"/>
                  <a:sym typeface="Times New Roman"/>
                </a:rPr>
                <a:t>Smell:  Duplicate Code </a:t>
              </a:r>
              <a:endParaRPr/>
            </a:p>
          </p:txBody>
        </p:sp>
        <p:sp>
          <p:nvSpPr>
            <p:cNvPr id="1929" name="Google Shape;1929;p111"/>
            <p:cNvSpPr txBox="1"/>
            <p:nvPr/>
          </p:nvSpPr>
          <p:spPr>
            <a:xfrm>
              <a:off x="2453642" y="889000"/>
              <a:ext cx="5662232" cy="635000"/>
            </a:xfrm>
            <a:prstGeom prst="rect">
              <a:avLst/>
            </a:prstGeom>
            <a:noFill/>
            <a:ln>
              <a:noFill/>
            </a:ln>
          </p:spPr>
          <p:txBody>
            <a:bodyPr anchorCtr="0" anchor="t" bIns="0" lIns="0" spcFirstLastPara="1" rIns="0" wrap="square" tIns="0">
              <a:noAutofit/>
            </a:bodyPr>
            <a:lstStyle/>
            <a:p>
              <a:pPr indent="0" lvl="0" marL="0" marR="0" rtl="0" algn="l">
                <a:lnSpc>
                  <a:spcPct val="106022"/>
                </a:lnSpc>
                <a:spcBef>
                  <a:spcPts val="0"/>
                </a:spcBef>
                <a:spcAft>
                  <a:spcPts val="0"/>
                </a:spcAft>
                <a:buNone/>
              </a:pPr>
              <a:r>
                <a:rPr lang="en-US" sz="4716">
                  <a:solidFill>
                    <a:schemeClr val="dk1"/>
                  </a:solidFill>
                  <a:latin typeface="Times New Roman"/>
                  <a:ea typeface="Times New Roman"/>
                  <a:cs typeface="Times New Roman"/>
                  <a:sym typeface="Times New Roman"/>
                </a:rPr>
                <a:t>Substitute Algorithm </a:t>
              </a:r>
              <a:endParaRPr/>
            </a:p>
          </p:txBody>
        </p:sp>
        <p:sp>
          <p:nvSpPr>
            <p:cNvPr id="1930" name="Google Shape;1930;p111"/>
            <p:cNvSpPr txBox="1"/>
            <p:nvPr/>
          </p:nvSpPr>
          <p:spPr>
            <a:xfrm>
              <a:off x="222216" y="2008174"/>
              <a:ext cx="4929222" cy="550072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280">
                  <a:solidFill>
                    <a:schemeClr val="dk1"/>
                  </a:solidFill>
                  <a:latin typeface="Times New Roman"/>
                  <a:ea typeface="Times New Roman"/>
                  <a:cs typeface="Times New Roman"/>
                  <a:sym typeface="Times New Roman"/>
                </a:rPr>
                <a:t>    </a:t>
              </a:r>
              <a:r>
                <a:rPr lang="en-US" sz="2000">
                  <a:solidFill>
                    <a:schemeClr val="dk1"/>
                  </a:solidFill>
                  <a:latin typeface="Calibri"/>
                  <a:ea typeface="Calibri"/>
                  <a:cs typeface="Calibri"/>
                  <a:sym typeface="Calibri"/>
                </a:rPr>
                <a:t>String foundPerson(String[] people){</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for (int i = 0; i &lt; people.length; i++)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if (people[i].equals ("Don")){</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return "Don";</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if (people[i].equals ("John")){</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return "John";</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if (people[i].equals ("Kent")){</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return "Kent";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return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931" name="Google Shape;1931;p111"/>
            <p:cNvSpPr txBox="1"/>
            <p:nvPr/>
          </p:nvSpPr>
          <p:spPr>
            <a:xfrm>
              <a:off x="4294182" y="3579810"/>
              <a:ext cx="5865818" cy="342902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String foundPerson(String[] people){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List candidates = Arrays.asList(new String[]  {"Don", "John", "Kent"});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for (String person : people)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if (candidates.contains(person))</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return person;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return "";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a:t>
              </a:r>
              <a:endParaRPr/>
            </a:p>
          </p:txBody>
        </p:sp>
        <p:sp>
          <p:nvSpPr>
            <p:cNvPr id="1932" name="Google Shape;1932;p111"/>
            <p:cNvSpPr txBox="1"/>
            <p:nvPr/>
          </p:nvSpPr>
          <p:spPr>
            <a:xfrm>
              <a:off x="9804400" y="7632700"/>
              <a:ext cx="448802"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138 </a:t>
              </a:r>
              <a:endParaRPr/>
            </a:p>
          </p:txBody>
        </p:sp>
        <p:sp>
          <p:nvSpPr>
            <p:cNvPr id="1933" name="Google Shape;1933;p111"/>
            <p:cNvSpPr txBox="1"/>
            <p:nvPr/>
          </p:nvSpPr>
          <p:spPr>
            <a:xfrm>
              <a:off x="88900" y="7632700"/>
              <a:ext cx="2095576" cy="15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